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gif" ContentType="image/gif"/>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9"/>
  </p:notesMasterIdLst>
  <p:handoutMasterIdLst>
    <p:handoutMasterId r:id="rId70"/>
  </p:handoutMasterIdLst>
  <p:sldIdLst>
    <p:sldId id="1554" r:id="rId2"/>
    <p:sldId id="1537" r:id="rId3"/>
    <p:sldId id="1540" r:id="rId4"/>
    <p:sldId id="1539" r:id="rId5"/>
    <p:sldId id="1490" r:id="rId6"/>
    <p:sldId id="1493" r:id="rId7"/>
    <p:sldId id="1492" r:id="rId8"/>
    <p:sldId id="1494" r:id="rId9"/>
    <p:sldId id="1495" r:id="rId10"/>
    <p:sldId id="1467" r:id="rId11"/>
    <p:sldId id="1496" r:id="rId12"/>
    <p:sldId id="1497" r:id="rId13"/>
    <p:sldId id="1498" r:id="rId14"/>
    <p:sldId id="1499" r:id="rId15"/>
    <p:sldId id="1500" r:id="rId16"/>
    <p:sldId id="1506" r:id="rId17"/>
    <p:sldId id="1507" r:id="rId18"/>
    <p:sldId id="1501" r:id="rId19"/>
    <p:sldId id="1542" r:id="rId20"/>
    <p:sldId id="1503" r:id="rId21"/>
    <p:sldId id="1504" r:id="rId22"/>
    <p:sldId id="1508" r:id="rId23"/>
    <p:sldId id="1543" r:id="rId24"/>
    <p:sldId id="1469" r:id="rId25"/>
    <p:sldId id="1519" r:id="rId26"/>
    <p:sldId id="1470" r:id="rId27"/>
    <p:sldId id="1471" r:id="rId28"/>
    <p:sldId id="1472" r:id="rId29"/>
    <p:sldId id="1473" r:id="rId30"/>
    <p:sldId id="1474" r:id="rId31"/>
    <p:sldId id="1478" r:id="rId32"/>
    <p:sldId id="1481" r:id="rId33"/>
    <p:sldId id="1482" r:id="rId34"/>
    <p:sldId id="1483" r:id="rId35"/>
    <p:sldId id="1445" r:id="rId36"/>
    <p:sldId id="1509" r:id="rId37"/>
    <p:sldId id="1510" r:id="rId38"/>
    <p:sldId id="1544" r:id="rId39"/>
    <p:sldId id="1512" r:id="rId40"/>
    <p:sldId id="1513" r:id="rId41"/>
    <p:sldId id="1555" r:id="rId42"/>
    <p:sldId id="1514" r:id="rId43"/>
    <p:sldId id="1515" r:id="rId44"/>
    <p:sldId id="1545" r:id="rId45"/>
    <p:sldId id="1517" r:id="rId46"/>
    <p:sldId id="1533" r:id="rId47"/>
    <p:sldId id="1534" r:id="rId48"/>
    <p:sldId id="1523" r:id="rId49"/>
    <p:sldId id="1476" r:id="rId50"/>
    <p:sldId id="1479" r:id="rId51"/>
    <p:sldId id="1531" r:id="rId52"/>
    <p:sldId id="1529" r:id="rId53"/>
    <p:sldId id="1480" r:id="rId54"/>
    <p:sldId id="1526" r:id="rId55"/>
    <p:sldId id="1530" r:id="rId56"/>
    <p:sldId id="1536" r:id="rId57"/>
    <p:sldId id="1535" r:id="rId58"/>
    <p:sldId id="1520" r:id="rId59"/>
    <p:sldId id="1521" r:id="rId60"/>
    <p:sldId id="1541" r:id="rId61"/>
    <p:sldId id="1546" r:id="rId62"/>
    <p:sldId id="1551" r:id="rId63"/>
    <p:sldId id="1547" r:id="rId64"/>
    <p:sldId id="1549" r:id="rId65"/>
    <p:sldId id="1550" r:id="rId66"/>
    <p:sldId id="1553" r:id="rId67"/>
    <p:sldId id="1278" r:id="rId68"/>
  </p:sldIdLst>
  <p:sldSz cx="9144000" cy="6858000" type="screen4x3"/>
  <p:notesSz cx="7315200" cy="9601200"/>
  <p:defaultTextStyle>
    <a:defPPr>
      <a:defRPr lang="en-US"/>
    </a:defPPr>
    <a:lvl1pPr algn="l" rtl="0" eaLnBrk="0" fontAlgn="base" hangingPunct="0">
      <a:spcBef>
        <a:spcPct val="0"/>
      </a:spcBef>
      <a:spcAft>
        <a:spcPct val="0"/>
      </a:spcAft>
      <a:defRPr sz="1600" b="1" kern="1200">
        <a:solidFill>
          <a:schemeClr val="tx1"/>
        </a:solidFill>
        <a:latin typeface="Arial" charset="0"/>
        <a:ea typeface="+mn-ea"/>
        <a:cs typeface="+mn-cs"/>
      </a:defRPr>
    </a:lvl1pPr>
    <a:lvl2pPr marL="457130" algn="l" rtl="0" eaLnBrk="0" fontAlgn="base" hangingPunct="0">
      <a:spcBef>
        <a:spcPct val="0"/>
      </a:spcBef>
      <a:spcAft>
        <a:spcPct val="0"/>
      </a:spcAft>
      <a:defRPr sz="1600" b="1" kern="1200">
        <a:solidFill>
          <a:schemeClr val="tx1"/>
        </a:solidFill>
        <a:latin typeface="Arial" charset="0"/>
        <a:ea typeface="+mn-ea"/>
        <a:cs typeface="+mn-cs"/>
      </a:defRPr>
    </a:lvl2pPr>
    <a:lvl3pPr marL="914259" algn="l" rtl="0" eaLnBrk="0" fontAlgn="base" hangingPunct="0">
      <a:spcBef>
        <a:spcPct val="0"/>
      </a:spcBef>
      <a:spcAft>
        <a:spcPct val="0"/>
      </a:spcAft>
      <a:defRPr sz="1600" b="1" kern="1200">
        <a:solidFill>
          <a:schemeClr val="tx1"/>
        </a:solidFill>
        <a:latin typeface="Arial" charset="0"/>
        <a:ea typeface="+mn-ea"/>
        <a:cs typeface="+mn-cs"/>
      </a:defRPr>
    </a:lvl3pPr>
    <a:lvl4pPr marL="1371390" algn="l" rtl="0" eaLnBrk="0" fontAlgn="base" hangingPunct="0">
      <a:spcBef>
        <a:spcPct val="0"/>
      </a:spcBef>
      <a:spcAft>
        <a:spcPct val="0"/>
      </a:spcAft>
      <a:defRPr sz="1600" b="1" kern="1200">
        <a:solidFill>
          <a:schemeClr val="tx1"/>
        </a:solidFill>
        <a:latin typeface="Arial" charset="0"/>
        <a:ea typeface="+mn-ea"/>
        <a:cs typeface="+mn-cs"/>
      </a:defRPr>
    </a:lvl4pPr>
    <a:lvl5pPr marL="1828519" algn="l" rtl="0" eaLnBrk="0" fontAlgn="base" hangingPunct="0">
      <a:spcBef>
        <a:spcPct val="0"/>
      </a:spcBef>
      <a:spcAft>
        <a:spcPct val="0"/>
      </a:spcAft>
      <a:defRPr sz="1600" b="1" kern="1200">
        <a:solidFill>
          <a:schemeClr val="tx1"/>
        </a:solidFill>
        <a:latin typeface="Arial" charset="0"/>
        <a:ea typeface="+mn-ea"/>
        <a:cs typeface="+mn-cs"/>
      </a:defRPr>
    </a:lvl5pPr>
    <a:lvl6pPr marL="2285649" algn="l" defTabSz="914259" rtl="0" eaLnBrk="1" latinLnBrk="0" hangingPunct="1">
      <a:defRPr sz="1600" b="1" kern="1200">
        <a:solidFill>
          <a:schemeClr val="tx1"/>
        </a:solidFill>
        <a:latin typeface="Arial" charset="0"/>
        <a:ea typeface="+mn-ea"/>
        <a:cs typeface="+mn-cs"/>
      </a:defRPr>
    </a:lvl6pPr>
    <a:lvl7pPr marL="2742780" algn="l" defTabSz="914259" rtl="0" eaLnBrk="1" latinLnBrk="0" hangingPunct="1">
      <a:defRPr sz="1600" b="1" kern="1200">
        <a:solidFill>
          <a:schemeClr val="tx1"/>
        </a:solidFill>
        <a:latin typeface="Arial" charset="0"/>
        <a:ea typeface="+mn-ea"/>
        <a:cs typeface="+mn-cs"/>
      </a:defRPr>
    </a:lvl7pPr>
    <a:lvl8pPr marL="3199908" algn="l" defTabSz="914259" rtl="0" eaLnBrk="1" latinLnBrk="0" hangingPunct="1">
      <a:defRPr sz="1600" b="1" kern="1200">
        <a:solidFill>
          <a:schemeClr val="tx1"/>
        </a:solidFill>
        <a:latin typeface="Arial" charset="0"/>
        <a:ea typeface="+mn-ea"/>
        <a:cs typeface="+mn-cs"/>
      </a:defRPr>
    </a:lvl8pPr>
    <a:lvl9pPr marL="3657039" algn="l" defTabSz="914259" rtl="0" eaLnBrk="1" latinLnBrk="0" hangingPunct="1">
      <a:defRPr sz="1600" b="1"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933"/>
    <a:srgbClr val="FFCC99"/>
    <a:srgbClr val="CCFF99"/>
    <a:srgbClr val="CC99FF"/>
    <a:srgbClr val="000066"/>
    <a:srgbClr val="996600"/>
    <a:srgbClr val="4D6997"/>
    <a:srgbClr val="66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508" autoAdjust="0"/>
    <p:restoredTop sz="75202" autoAdjust="0"/>
  </p:normalViewPr>
  <p:slideViewPr>
    <p:cSldViewPr>
      <p:cViewPr varScale="1">
        <p:scale>
          <a:sx n="89" d="100"/>
          <a:sy n="89" d="100"/>
        </p:scale>
        <p:origin x="184" y="1456"/>
      </p:cViewPr>
      <p:guideLst>
        <p:guide orient="horz" pos="2160"/>
        <p:guide pos="2880"/>
      </p:guideLst>
    </p:cSldViewPr>
  </p:slideViewPr>
  <p:notesTextViewPr>
    <p:cViewPr>
      <p:scale>
        <a:sx n="100" d="100"/>
        <a:sy n="100" d="100"/>
      </p:scale>
      <p:origin x="0" y="0"/>
    </p:cViewPr>
  </p:notesTextViewPr>
  <p:sorterViewPr>
    <p:cViewPr>
      <p:scale>
        <a:sx n="50" d="100"/>
        <a:sy n="50" d="100"/>
      </p:scale>
      <p:origin x="0" y="0"/>
    </p:cViewPr>
  </p:sorterViewPr>
  <p:notesViewPr>
    <p:cSldViewPr>
      <p:cViewPr varScale="1">
        <p:scale>
          <a:sx n="56" d="100"/>
          <a:sy n="56" d="100"/>
        </p:scale>
        <p:origin x="-1782" y="-78"/>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notesMaster" Target="notesMasters/notesMaster1.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handoutMaster" Target="handoutMasters/handoutMaster1.xml"/><Relationship Id="rId71" Type="http://schemas.openxmlformats.org/officeDocument/2006/relationships/presProps" Target="presProps.xml"/><Relationship Id="rId72" Type="http://schemas.openxmlformats.org/officeDocument/2006/relationships/viewProps" Target="viewProp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73" Type="http://schemas.openxmlformats.org/officeDocument/2006/relationships/theme" Target="theme/theme1.xml"/><Relationship Id="rId74" Type="http://schemas.openxmlformats.org/officeDocument/2006/relationships/tableStyles" Target="tableStyles.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6498" name="Rectangle 2"/>
          <p:cNvSpPr>
            <a:spLocks noGrp="1" noChangeArrowheads="1"/>
          </p:cNvSpPr>
          <p:nvPr>
            <p:ph type="hdr" sz="quarter"/>
          </p:nvPr>
        </p:nvSpPr>
        <p:spPr bwMode="auto">
          <a:xfrm>
            <a:off x="0" y="1"/>
            <a:ext cx="3168650" cy="479425"/>
          </a:xfrm>
          <a:prstGeom prst="rect">
            <a:avLst/>
          </a:prstGeom>
          <a:noFill/>
          <a:ln w="9525">
            <a:noFill/>
            <a:miter lim="800000"/>
            <a:headEnd/>
            <a:tailEnd/>
          </a:ln>
          <a:effectLst/>
        </p:spPr>
        <p:txBody>
          <a:bodyPr vert="horz" wrap="square" lIns="96596" tIns="48297" rIns="96596" bIns="48297" numCol="1" anchor="t" anchorCtr="0" compatLnSpc="1">
            <a:prstTxWarp prst="textNoShape">
              <a:avLst/>
            </a:prstTxWarp>
          </a:bodyPr>
          <a:lstStyle>
            <a:lvl1pPr defTabSz="964451">
              <a:defRPr sz="1200" b="0">
                <a:latin typeface="Arial" charset="0"/>
              </a:defRPr>
            </a:lvl1pPr>
          </a:lstStyle>
          <a:p>
            <a:pPr>
              <a:defRPr/>
            </a:pPr>
            <a:endParaRPr lang="en-US"/>
          </a:p>
        </p:txBody>
      </p:sp>
      <p:sp>
        <p:nvSpPr>
          <p:cNvPr id="106499" name="Rectangle 3"/>
          <p:cNvSpPr>
            <a:spLocks noGrp="1" noChangeArrowheads="1"/>
          </p:cNvSpPr>
          <p:nvPr>
            <p:ph type="dt" sz="quarter" idx="1"/>
          </p:nvPr>
        </p:nvSpPr>
        <p:spPr bwMode="auto">
          <a:xfrm>
            <a:off x="4146551" y="1"/>
            <a:ext cx="3168650" cy="479425"/>
          </a:xfrm>
          <a:prstGeom prst="rect">
            <a:avLst/>
          </a:prstGeom>
          <a:noFill/>
          <a:ln w="9525">
            <a:noFill/>
            <a:miter lim="800000"/>
            <a:headEnd/>
            <a:tailEnd/>
          </a:ln>
          <a:effectLst/>
        </p:spPr>
        <p:txBody>
          <a:bodyPr vert="horz" wrap="square" lIns="96596" tIns="48297" rIns="96596" bIns="48297" numCol="1" anchor="t" anchorCtr="0" compatLnSpc="1">
            <a:prstTxWarp prst="textNoShape">
              <a:avLst/>
            </a:prstTxWarp>
          </a:bodyPr>
          <a:lstStyle>
            <a:lvl1pPr algn="r" defTabSz="964451">
              <a:defRPr sz="1200" b="0">
                <a:latin typeface="Arial" charset="0"/>
              </a:defRPr>
            </a:lvl1pPr>
          </a:lstStyle>
          <a:p>
            <a:pPr>
              <a:defRPr/>
            </a:pPr>
            <a:endParaRPr lang="en-US"/>
          </a:p>
        </p:txBody>
      </p:sp>
      <p:sp>
        <p:nvSpPr>
          <p:cNvPr id="106500" name="Rectangle 4"/>
          <p:cNvSpPr>
            <a:spLocks noGrp="1" noChangeArrowheads="1"/>
          </p:cNvSpPr>
          <p:nvPr>
            <p:ph type="ftr" sz="quarter" idx="2"/>
          </p:nvPr>
        </p:nvSpPr>
        <p:spPr bwMode="auto">
          <a:xfrm>
            <a:off x="0" y="9121776"/>
            <a:ext cx="3168650" cy="479425"/>
          </a:xfrm>
          <a:prstGeom prst="rect">
            <a:avLst/>
          </a:prstGeom>
          <a:noFill/>
          <a:ln w="9525">
            <a:noFill/>
            <a:miter lim="800000"/>
            <a:headEnd/>
            <a:tailEnd/>
          </a:ln>
          <a:effectLst/>
        </p:spPr>
        <p:txBody>
          <a:bodyPr vert="horz" wrap="square" lIns="96596" tIns="48297" rIns="96596" bIns="48297" numCol="1" anchor="b" anchorCtr="0" compatLnSpc="1">
            <a:prstTxWarp prst="textNoShape">
              <a:avLst/>
            </a:prstTxWarp>
          </a:bodyPr>
          <a:lstStyle>
            <a:lvl1pPr defTabSz="964451">
              <a:defRPr sz="1200" b="0">
                <a:latin typeface="Arial" charset="0"/>
              </a:defRPr>
            </a:lvl1pPr>
          </a:lstStyle>
          <a:p>
            <a:pPr>
              <a:defRPr/>
            </a:pPr>
            <a:endParaRPr lang="en-US"/>
          </a:p>
        </p:txBody>
      </p:sp>
      <p:sp>
        <p:nvSpPr>
          <p:cNvPr id="106501" name="Rectangle 5"/>
          <p:cNvSpPr>
            <a:spLocks noGrp="1" noChangeArrowheads="1"/>
          </p:cNvSpPr>
          <p:nvPr>
            <p:ph type="sldNum" sz="quarter" idx="3"/>
          </p:nvPr>
        </p:nvSpPr>
        <p:spPr bwMode="auto">
          <a:xfrm>
            <a:off x="4146551" y="9121776"/>
            <a:ext cx="3168650" cy="479425"/>
          </a:xfrm>
          <a:prstGeom prst="rect">
            <a:avLst/>
          </a:prstGeom>
          <a:noFill/>
          <a:ln w="9525">
            <a:noFill/>
            <a:miter lim="800000"/>
            <a:headEnd/>
            <a:tailEnd/>
          </a:ln>
          <a:effectLst/>
        </p:spPr>
        <p:txBody>
          <a:bodyPr vert="horz" wrap="square" lIns="96596" tIns="48297" rIns="96596" bIns="48297" numCol="1" anchor="b" anchorCtr="0" compatLnSpc="1">
            <a:prstTxWarp prst="textNoShape">
              <a:avLst/>
            </a:prstTxWarp>
          </a:bodyPr>
          <a:lstStyle>
            <a:lvl1pPr algn="r" defTabSz="964451">
              <a:defRPr sz="1200" b="0">
                <a:latin typeface="Arial" charset="0"/>
              </a:defRPr>
            </a:lvl1pPr>
          </a:lstStyle>
          <a:p>
            <a:pPr>
              <a:defRPr/>
            </a:pPr>
            <a:fld id="{D098A0DF-783C-49D9-9260-6806A799FD3D}" type="slidenum">
              <a:rPr lang="en-US"/>
              <a:pPr>
                <a:defRPr/>
              </a:pPr>
              <a:t>‹#›</a:t>
            </a:fld>
            <a:endParaRPr lang="en-US"/>
          </a:p>
        </p:txBody>
      </p:sp>
    </p:spTree>
    <p:extLst>
      <p:ext uri="{BB962C8B-B14F-4D97-AF65-F5344CB8AC3E}">
        <p14:creationId xmlns:p14="http://schemas.microsoft.com/office/powerpoint/2010/main" val="39800716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hdr" sz="quarter"/>
          </p:nvPr>
        </p:nvSpPr>
        <p:spPr bwMode="auto">
          <a:xfrm>
            <a:off x="0" y="1"/>
            <a:ext cx="3168650" cy="479425"/>
          </a:xfrm>
          <a:prstGeom prst="rect">
            <a:avLst/>
          </a:prstGeom>
          <a:noFill/>
          <a:ln w="9525">
            <a:noFill/>
            <a:miter lim="800000"/>
            <a:headEnd/>
            <a:tailEnd/>
          </a:ln>
          <a:effectLst/>
        </p:spPr>
        <p:txBody>
          <a:bodyPr vert="horz" wrap="square" lIns="96596" tIns="48297" rIns="96596" bIns="48297" numCol="1" anchor="t" anchorCtr="0" compatLnSpc="1">
            <a:prstTxWarp prst="textNoShape">
              <a:avLst/>
            </a:prstTxWarp>
          </a:bodyPr>
          <a:lstStyle>
            <a:lvl1pPr defTabSz="964451" eaLnBrk="1" hangingPunct="1">
              <a:defRPr sz="1200" b="0">
                <a:latin typeface="Arial" charset="0"/>
              </a:defRPr>
            </a:lvl1pPr>
          </a:lstStyle>
          <a:p>
            <a:pPr>
              <a:defRPr/>
            </a:pPr>
            <a:endParaRPr lang="en-US"/>
          </a:p>
        </p:txBody>
      </p:sp>
      <p:sp>
        <p:nvSpPr>
          <p:cNvPr id="5123" name="Rectangle 3"/>
          <p:cNvSpPr>
            <a:spLocks noGrp="1" noChangeArrowheads="1"/>
          </p:cNvSpPr>
          <p:nvPr>
            <p:ph type="dt" idx="1"/>
          </p:nvPr>
        </p:nvSpPr>
        <p:spPr bwMode="auto">
          <a:xfrm>
            <a:off x="4144964" y="1"/>
            <a:ext cx="3168650" cy="479425"/>
          </a:xfrm>
          <a:prstGeom prst="rect">
            <a:avLst/>
          </a:prstGeom>
          <a:noFill/>
          <a:ln w="9525">
            <a:noFill/>
            <a:miter lim="800000"/>
            <a:headEnd/>
            <a:tailEnd/>
          </a:ln>
          <a:effectLst/>
        </p:spPr>
        <p:txBody>
          <a:bodyPr vert="horz" wrap="square" lIns="96596" tIns="48297" rIns="96596" bIns="48297" numCol="1" anchor="t" anchorCtr="0" compatLnSpc="1">
            <a:prstTxWarp prst="textNoShape">
              <a:avLst/>
            </a:prstTxWarp>
          </a:bodyPr>
          <a:lstStyle>
            <a:lvl1pPr algn="r" defTabSz="964451" eaLnBrk="1" hangingPunct="1">
              <a:defRPr sz="1200" b="0">
                <a:latin typeface="Arial" charset="0"/>
              </a:defRPr>
            </a:lvl1pPr>
          </a:lstStyle>
          <a:p>
            <a:pPr>
              <a:defRPr/>
            </a:pPr>
            <a:endParaRPr lang="en-US"/>
          </a:p>
        </p:txBody>
      </p:sp>
      <p:sp>
        <p:nvSpPr>
          <p:cNvPr id="51204" name="Rectangle 4"/>
          <p:cNvSpPr>
            <a:spLocks noGrp="1" noRot="1" noChangeAspect="1" noChangeArrowheads="1" noTextEdit="1"/>
          </p:cNvSpPr>
          <p:nvPr>
            <p:ph type="sldImg" idx="2"/>
          </p:nvPr>
        </p:nvSpPr>
        <p:spPr bwMode="auto">
          <a:xfrm>
            <a:off x="1258888" y="720725"/>
            <a:ext cx="4797425" cy="3598863"/>
          </a:xfrm>
          <a:prstGeom prst="rect">
            <a:avLst/>
          </a:prstGeom>
          <a:noFill/>
          <a:ln w="9525">
            <a:solidFill>
              <a:srgbClr val="000000"/>
            </a:solidFill>
            <a:miter lim="800000"/>
            <a:headEnd/>
            <a:tailEnd/>
          </a:ln>
        </p:spPr>
      </p:sp>
      <p:sp>
        <p:nvSpPr>
          <p:cNvPr id="5125" name="Rectangle 5"/>
          <p:cNvSpPr>
            <a:spLocks noGrp="1" noChangeArrowheads="1"/>
          </p:cNvSpPr>
          <p:nvPr>
            <p:ph type="body" sz="quarter" idx="3"/>
          </p:nvPr>
        </p:nvSpPr>
        <p:spPr bwMode="auto">
          <a:xfrm>
            <a:off x="731838" y="4559301"/>
            <a:ext cx="5853113" cy="4321175"/>
          </a:xfrm>
          <a:prstGeom prst="rect">
            <a:avLst/>
          </a:prstGeom>
          <a:noFill/>
          <a:ln w="9525">
            <a:noFill/>
            <a:miter lim="800000"/>
            <a:headEnd/>
            <a:tailEnd/>
          </a:ln>
          <a:effectLst/>
        </p:spPr>
        <p:txBody>
          <a:bodyPr vert="horz" wrap="square" lIns="96596" tIns="48297" rIns="96596" bIns="48297"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5126" name="Rectangle 6"/>
          <p:cNvSpPr>
            <a:spLocks noGrp="1" noChangeArrowheads="1"/>
          </p:cNvSpPr>
          <p:nvPr>
            <p:ph type="ftr" sz="quarter" idx="4"/>
          </p:nvPr>
        </p:nvSpPr>
        <p:spPr bwMode="auto">
          <a:xfrm>
            <a:off x="0" y="9120189"/>
            <a:ext cx="3168650" cy="479425"/>
          </a:xfrm>
          <a:prstGeom prst="rect">
            <a:avLst/>
          </a:prstGeom>
          <a:noFill/>
          <a:ln w="9525">
            <a:noFill/>
            <a:miter lim="800000"/>
            <a:headEnd/>
            <a:tailEnd/>
          </a:ln>
          <a:effectLst/>
        </p:spPr>
        <p:txBody>
          <a:bodyPr vert="horz" wrap="square" lIns="96596" tIns="48297" rIns="96596" bIns="48297" numCol="1" anchor="b" anchorCtr="0" compatLnSpc="1">
            <a:prstTxWarp prst="textNoShape">
              <a:avLst/>
            </a:prstTxWarp>
          </a:bodyPr>
          <a:lstStyle>
            <a:lvl1pPr defTabSz="964451" eaLnBrk="1" hangingPunct="1">
              <a:defRPr sz="1200" b="0">
                <a:latin typeface="Arial" charset="0"/>
              </a:defRPr>
            </a:lvl1pPr>
          </a:lstStyle>
          <a:p>
            <a:pPr>
              <a:defRPr/>
            </a:pPr>
            <a:endParaRPr lang="en-US"/>
          </a:p>
        </p:txBody>
      </p:sp>
      <p:sp>
        <p:nvSpPr>
          <p:cNvPr id="5127" name="Rectangle 7"/>
          <p:cNvSpPr>
            <a:spLocks noGrp="1" noChangeArrowheads="1"/>
          </p:cNvSpPr>
          <p:nvPr>
            <p:ph type="sldNum" sz="quarter" idx="5"/>
          </p:nvPr>
        </p:nvSpPr>
        <p:spPr bwMode="auto">
          <a:xfrm>
            <a:off x="4144964" y="9120189"/>
            <a:ext cx="3168650" cy="479425"/>
          </a:xfrm>
          <a:prstGeom prst="rect">
            <a:avLst/>
          </a:prstGeom>
          <a:noFill/>
          <a:ln w="9525">
            <a:noFill/>
            <a:miter lim="800000"/>
            <a:headEnd/>
            <a:tailEnd/>
          </a:ln>
          <a:effectLst/>
        </p:spPr>
        <p:txBody>
          <a:bodyPr vert="horz" wrap="square" lIns="96596" tIns="48297" rIns="96596" bIns="48297" numCol="1" anchor="b" anchorCtr="0" compatLnSpc="1">
            <a:prstTxWarp prst="textNoShape">
              <a:avLst/>
            </a:prstTxWarp>
          </a:bodyPr>
          <a:lstStyle>
            <a:lvl1pPr algn="r" defTabSz="964451" eaLnBrk="1" hangingPunct="1">
              <a:defRPr sz="1200" b="0">
                <a:latin typeface="Arial" charset="0"/>
              </a:defRPr>
            </a:lvl1pPr>
          </a:lstStyle>
          <a:p>
            <a:pPr>
              <a:defRPr/>
            </a:pPr>
            <a:fld id="{A0D86A14-AC1F-4C9A-8DDE-CE6B11F31194}" type="slidenum">
              <a:rPr lang="en-US"/>
              <a:pPr>
                <a:defRPr/>
              </a:pPr>
              <a:t>‹#›</a:t>
            </a:fld>
            <a:endParaRPr lang="en-US"/>
          </a:p>
        </p:txBody>
      </p:sp>
    </p:spTree>
    <p:extLst>
      <p:ext uri="{BB962C8B-B14F-4D97-AF65-F5344CB8AC3E}">
        <p14:creationId xmlns:p14="http://schemas.microsoft.com/office/powerpoint/2010/main" val="686759782"/>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130" algn="l" rtl="0" eaLnBrk="0" fontAlgn="base" hangingPunct="0">
      <a:spcBef>
        <a:spcPct val="30000"/>
      </a:spcBef>
      <a:spcAft>
        <a:spcPct val="0"/>
      </a:spcAft>
      <a:defRPr sz="1200" kern="1200">
        <a:solidFill>
          <a:schemeClr val="tx1"/>
        </a:solidFill>
        <a:latin typeface="Arial" charset="0"/>
        <a:ea typeface="+mn-ea"/>
        <a:cs typeface="+mn-cs"/>
      </a:defRPr>
    </a:lvl2pPr>
    <a:lvl3pPr marL="914259" algn="l" rtl="0" eaLnBrk="0" fontAlgn="base" hangingPunct="0">
      <a:spcBef>
        <a:spcPct val="30000"/>
      </a:spcBef>
      <a:spcAft>
        <a:spcPct val="0"/>
      </a:spcAft>
      <a:defRPr sz="1200" kern="1200">
        <a:solidFill>
          <a:schemeClr val="tx1"/>
        </a:solidFill>
        <a:latin typeface="Arial" charset="0"/>
        <a:ea typeface="+mn-ea"/>
        <a:cs typeface="+mn-cs"/>
      </a:defRPr>
    </a:lvl3pPr>
    <a:lvl4pPr marL="1371390" algn="l" rtl="0" eaLnBrk="0" fontAlgn="base" hangingPunct="0">
      <a:spcBef>
        <a:spcPct val="30000"/>
      </a:spcBef>
      <a:spcAft>
        <a:spcPct val="0"/>
      </a:spcAft>
      <a:defRPr sz="1200" kern="1200">
        <a:solidFill>
          <a:schemeClr val="tx1"/>
        </a:solidFill>
        <a:latin typeface="Arial" charset="0"/>
        <a:ea typeface="+mn-ea"/>
        <a:cs typeface="+mn-cs"/>
      </a:defRPr>
    </a:lvl4pPr>
    <a:lvl5pPr marL="1828519" algn="l" rtl="0" eaLnBrk="0" fontAlgn="base" hangingPunct="0">
      <a:spcBef>
        <a:spcPct val="30000"/>
      </a:spcBef>
      <a:spcAft>
        <a:spcPct val="0"/>
      </a:spcAft>
      <a:defRPr sz="1200" kern="1200">
        <a:solidFill>
          <a:schemeClr val="tx1"/>
        </a:solidFill>
        <a:latin typeface="Arial" charset="0"/>
        <a:ea typeface="+mn-ea"/>
        <a:cs typeface="+mn-cs"/>
      </a:defRPr>
    </a:lvl5pPr>
    <a:lvl6pPr marL="2285649" algn="l" defTabSz="914259" rtl="0" eaLnBrk="1" latinLnBrk="0" hangingPunct="1">
      <a:defRPr sz="1200" kern="1200">
        <a:solidFill>
          <a:schemeClr val="tx1"/>
        </a:solidFill>
        <a:latin typeface="+mn-lt"/>
        <a:ea typeface="+mn-ea"/>
        <a:cs typeface="+mn-cs"/>
      </a:defRPr>
    </a:lvl6pPr>
    <a:lvl7pPr marL="2742780" algn="l" defTabSz="914259" rtl="0" eaLnBrk="1" latinLnBrk="0" hangingPunct="1">
      <a:defRPr sz="1200" kern="1200">
        <a:solidFill>
          <a:schemeClr val="tx1"/>
        </a:solidFill>
        <a:latin typeface="+mn-lt"/>
        <a:ea typeface="+mn-ea"/>
        <a:cs typeface="+mn-cs"/>
      </a:defRPr>
    </a:lvl7pPr>
    <a:lvl8pPr marL="3199908" algn="l" defTabSz="914259" rtl="0" eaLnBrk="1" latinLnBrk="0" hangingPunct="1">
      <a:defRPr sz="1200" kern="1200">
        <a:solidFill>
          <a:schemeClr val="tx1"/>
        </a:solidFill>
        <a:latin typeface="+mn-lt"/>
        <a:ea typeface="+mn-ea"/>
        <a:cs typeface="+mn-cs"/>
      </a:defRPr>
    </a:lvl8pPr>
    <a:lvl9pPr marL="3657039" algn="l" defTabSz="914259"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p:spPr>
        <p:txBody>
          <a:bodyPr/>
          <a:lstStyle/>
          <a:p>
            <a:pPr defTabSz="963613"/>
            <a:fld id="{2CF7154E-FE2C-4094-9169-5F6DACF2D87A}" type="slidenum">
              <a:rPr lang="en-US" smtClean="0"/>
              <a:pPr defTabSz="963613"/>
              <a:t>60</a:t>
            </a:fld>
            <a:endParaRPr lang="en-US" smtClean="0"/>
          </a:p>
        </p:txBody>
      </p:sp>
      <p:sp>
        <p:nvSpPr>
          <p:cNvPr id="55299" name="Text Box 2"/>
          <p:cNvSpPr txBox="1">
            <a:spLocks noChangeArrowheads="1"/>
          </p:cNvSpPr>
          <p:nvPr/>
        </p:nvSpPr>
        <p:spPr bwMode="auto">
          <a:xfrm>
            <a:off x="1219200" y="720725"/>
            <a:ext cx="4876800" cy="3598863"/>
          </a:xfrm>
          <a:prstGeom prst="rect">
            <a:avLst/>
          </a:prstGeom>
          <a:solidFill>
            <a:srgbClr val="FFFFFF"/>
          </a:solidFill>
          <a:ln w="9360">
            <a:solidFill>
              <a:srgbClr val="000000"/>
            </a:solidFill>
            <a:miter lim="800000"/>
            <a:headEnd/>
            <a:tailEnd/>
          </a:ln>
        </p:spPr>
        <p:txBody>
          <a:bodyPr wrap="none" lIns="94650" tIns="47325" rIns="94650" bIns="47325" anchor="ctr"/>
          <a:lstStyle/>
          <a:p>
            <a:endParaRPr lang="en-US"/>
          </a:p>
        </p:txBody>
      </p:sp>
      <p:sp>
        <p:nvSpPr>
          <p:cNvPr id="55300" name="Rectangle 3"/>
          <p:cNvSpPr>
            <a:spLocks noGrp="1" noChangeArrowheads="1"/>
          </p:cNvSpPr>
          <p:nvPr>
            <p:ph type="body"/>
          </p:nvPr>
        </p:nvSpPr>
        <p:spPr>
          <a:xfrm>
            <a:off x="731838" y="4560888"/>
            <a:ext cx="5845175" cy="4319587"/>
          </a:xfrm>
          <a:noFill/>
          <a:ln/>
        </p:spPr>
        <p:txBody>
          <a:bodyPr wrap="none" anchor="ctr"/>
          <a:lstStyle/>
          <a:p>
            <a:pPr eaLnBrk="1" hangingPunct="1"/>
            <a:endParaRPr lang="en-US" smtClean="0"/>
          </a:p>
        </p:txBody>
      </p:sp>
    </p:spTree>
    <p:extLst>
      <p:ext uri="{BB962C8B-B14F-4D97-AF65-F5344CB8AC3E}">
        <p14:creationId xmlns:p14="http://schemas.microsoft.com/office/powerpoint/2010/main" val="13937277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p:spPr>
        <p:txBody>
          <a:bodyPr/>
          <a:lstStyle/>
          <a:p>
            <a:pPr defTabSz="963613"/>
            <a:fld id="{2CF7154E-FE2C-4094-9169-5F6DACF2D87A}" type="slidenum">
              <a:rPr lang="en-US" smtClean="0"/>
              <a:pPr defTabSz="963613"/>
              <a:t>61</a:t>
            </a:fld>
            <a:endParaRPr lang="en-US" smtClean="0"/>
          </a:p>
        </p:txBody>
      </p:sp>
      <p:sp>
        <p:nvSpPr>
          <p:cNvPr id="55299" name="Text Box 2"/>
          <p:cNvSpPr txBox="1">
            <a:spLocks noChangeArrowheads="1"/>
          </p:cNvSpPr>
          <p:nvPr/>
        </p:nvSpPr>
        <p:spPr bwMode="auto">
          <a:xfrm>
            <a:off x="1219200" y="720725"/>
            <a:ext cx="4876800" cy="3598863"/>
          </a:xfrm>
          <a:prstGeom prst="rect">
            <a:avLst/>
          </a:prstGeom>
          <a:solidFill>
            <a:srgbClr val="FFFFFF"/>
          </a:solidFill>
          <a:ln w="9360">
            <a:solidFill>
              <a:srgbClr val="000000"/>
            </a:solidFill>
            <a:miter lim="800000"/>
            <a:headEnd/>
            <a:tailEnd/>
          </a:ln>
        </p:spPr>
        <p:txBody>
          <a:bodyPr wrap="none" lIns="94650" tIns="47325" rIns="94650" bIns="47325" anchor="ctr"/>
          <a:lstStyle/>
          <a:p>
            <a:endParaRPr lang="en-US"/>
          </a:p>
        </p:txBody>
      </p:sp>
      <p:sp>
        <p:nvSpPr>
          <p:cNvPr id="55300" name="Rectangle 3"/>
          <p:cNvSpPr>
            <a:spLocks noGrp="1" noChangeArrowheads="1"/>
          </p:cNvSpPr>
          <p:nvPr>
            <p:ph type="body"/>
          </p:nvPr>
        </p:nvSpPr>
        <p:spPr>
          <a:xfrm>
            <a:off x="731838" y="4560888"/>
            <a:ext cx="5845175" cy="4319587"/>
          </a:xfrm>
          <a:noFill/>
          <a:ln/>
        </p:spPr>
        <p:txBody>
          <a:bodyPr wrap="none" anchor="ctr"/>
          <a:lstStyle/>
          <a:p>
            <a:pPr eaLnBrk="1" hangingPunct="1"/>
            <a:endParaRPr lang="en-US" smtClean="0"/>
          </a:p>
        </p:txBody>
      </p:sp>
    </p:spTree>
    <p:extLst>
      <p:ext uri="{BB962C8B-B14F-4D97-AF65-F5344CB8AC3E}">
        <p14:creationId xmlns:p14="http://schemas.microsoft.com/office/powerpoint/2010/main" val="13937277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Blank (Black)">
    <p:bg>
      <p:bgPr>
        <a:solidFill>
          <a:schemeClr val="bg1"/>
        </a:solidFill>
        <a:effectLst/>
      </p:bgPr>
    </p:bg>
    <p:spTree>
      <p:nvGrpSpPr>
        <p:cNvPr id="1" name=""/>
        <p:cNvGrpSpPr/>
        <p:nvPr/>
      </p:nvGrpSpPr>
      <p:grpSpPr>
        <a:xfrm>
          <a:off x="0" y="0"/>
          <a:ext cx="0" cy="0"/>
          <a:chOff x="0" y="0"/>
          <a:chExt cx="0" cy="0"/>
        </a:xfrm>
      </p:grpSpPr>
    </p:spTree>
  </p:cSld>
  <p:clrMapOvr>
    <a:masterClrMapping/>
  </p:clrMapOvr>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Tree>
  </p:cSld>
  <p:clrMap bg1="dk1" tx1="lt1" bg2="dk2" tx2="lt2" accent1="accent1" accent2="accent2" accent3="accent3" accent4="accent4" accent5="accent5" accent6="accent6" hlink="hlink" folHlink="folHlink"/>
  <p:sldLayoutIdLst>
    <p:sldLayoutId id="2147483653" r:id="rId1"/>
    <p:sldLayoutId id="2147483657" r:id="rId2"/>
  </p:sldLayoutIdLst>
  <p:transition/>
  <p:timing>
    <p:tnLst>
      <p:par>
        <p:cTn id="1" dur="indefinite" restart="never" nodeType="tmRoot"/>
      </p:par>
    </p:tnLst>
  </p:timing>
  <p:txStyles>
    <p:titleStyle>
      <a:lvl1pPr algn="l" rtl="0" eaLnBrk="0" fontAlgn="base" hangingPunct="0">
        <a:spcBef>
          <a:spcPct val="0"/>
        </a:spcBef>
        <a:spcAft>
          <a:spcPct val="0"/>
        </a:spcAft>
        <a:defRPr sz="3200" b="1" baseline="0">
          <a:solidFill>
            <a:schemeClr val="bg1"/>
          </a:solidFill>
          <a:latin typeface="Gill Sans"/>
          <a:ea typeface="+mj-ea"/>
          <a:cs typeface="Gill Sans"/>
        </a:defRPr>
      </a:lvl1pPr>
      <a:lvl2pPr algn="l" rtl="0" eaLnBrk="0" fontAlgn="base" hangingPunct="0">
        <a:spcBef>
          <a:spcPct val="0"/>
        </a:spcBef>
        <a:spcAft>
          <a:spcPct val="0"/>
        </a:spcAft>
        <a:defRPr sz="3200">
          <a:solidFill>
            <a:schemeClr val="tx1"/>
          </a:solidFill>
          <a:latin typeface="Arial Black" pitchFamily="34" charset="0"/>
        </a:defRPr>
      </a:lvl2pPr>
      <a:lvl3pPr algn="l" rtl="0" eaLnBrk="0" fontAlgn="base" hangingPunct="0">
        <a:spcBef>
          <a:spcPct val="0"/>
        </a:spcBef>
        <a:spcAft>
          <a:spcPct val="0"/>
        </a:spcAft>
        <a:defRPr sz="3200">
          <a:solidFill>
            <a:schemeClr val="tx1"/>
          </a:solidFill>
          <a:latin typeface="Arial Black" pitchFamily="34" charset="0"/>
        </a:defRPr>
      </a:lvl3pPr>
      <a:lvl4pPr algn="l" rtl="0" eaLnBrk="0" fontAlgn="base" hangingPunct="0">
        <a:spcBef>
          <a:spcPct val="0"/>
        </a:spcBef>
        <a:spcAft>
          <a:spcPct val="0"/>
        </a:spcAft>
        <a:defRPr sz="3200">
          <a:solidFill>
            <a:schemeClr val="tx1"/>
          </a:solidFill>
          <a:latin typeface="Arial Black" pitchFamily="34" charset="0"/>
        </a:defRPr>
      </a:lvl4pPr>
      <a:lvl5pPr algn="l" rtl="0" eaLnBrk="0" fontAlgn="base" hangingPunct="0">
        <a:spcBef>
          <a:spcPct val="0"/>
        </a:spcBef>
        <a:spcAft>
          <a:spcPct val="0"/>
        </a:spcAft>
        <a:defRPr sz="3200">
          <a:solidFill>
            <a:schemeClr val="tx1"/>
          </a:solidFill>
          <a:latin typeface="Arial Black" pitchFamily="34" charset="0"/>
        </a:defRPr>
      </a:lvl5pPr>
      <a:lvl6pPr marL="457130" algn="l" rtl="0" fontAlgn="base">
        <a:spcBef>
          <a:spcPct val="0"/>
        </a:spcBef>
        <a:spcAft>
          <a:spcPct val="0"/>
        </a:spcAft>
        <a:defRPr sz="3200">
          <a:solidFill>
            <a:srgbClr val="663300"/>
          </a:solidFill>
          <a:latin typeface="Arial Black" pitchFamily="34" charset="0"/>
        </a:defRPr>
      </a:lvl6pPr>
      <a:lvl7pPr marL="914259" algn="l" rtl="0" fontAlgn="base">
        <a:spcBef>
          <a:spcPct val="0"/>
        </a:spcBef>
        <a:spcAft>
          <a:spcPct val="0"/>
        </a:spcAft>
        <a:defRPr sz="3200">
          <a:solidFill>
            <a:srgbClr val="663300"/>
          </a:solidFill>
          <a:latin typeface="Arial Black" pitchFamily="34" charset="0"/>
        </a:defRPr>
      </a:lvl7pPr>
      <a:lvl8pPr marL="1371390" algn="l" rtl="0" fontAlgn="base">
        <a:spcBef>
          <a:spcPct val="0"/>
        </a:spcBef>
        <a:spcAft>
          <a:spcPct val="0"/>
        </a:spcAft>
        <a:defRPr sz="3200">
          <a:solidFill>
            <a:srgbClr val="663300"/>
          </a:solidFill>
          <a:latin typeface="Arial Black" pitchFamily="34" charset="0"/>
        </a:defRPr>
      </a:lvl8pPr>
      <a:lvl9pPr marL="1828519" algn="l" rtl="0" fontAlgn="base">
        <a:spcBef>
          <a:spcPct val="0"/>
        </a:spcBef>
        <a:spcAft>
          <a:spcPct val="0"/>
        </a:spcAft>
        <a:defRPr sz="3200">
          <a:solidFill>
            <a:srgbClr val="663300"/>
          </a:solidFill>
          <a:latin typeface="Arial Black" pitchFamily="34" charset="0"/>
        </a:defRPr>
      </a:lvl9pPr>
    </p:titleStyle>
    <p:bodyStyle>
      <a:lvl1pPr marL="342848" indent="-342848" algn="l" rtl="0" eaLnBrk="0" fontAlgn="base" hangingPunct="0">
        <a:spcBef>
          <a:spcPct val="25000"/>
        </a:spcBef>
        <a:spcAft>
          <a:spcPct val="25000"/>
        </a:spcAft>
        <a:buClr>
          <a:srgbClr val="5675A9"/>
        </a:buClr>
        <a:buSzPct val="75000"/>
        <a:buFont typeface="Wingdings" charset="2"/>
        <a:buChar char="¢"/>
        <a:defRPr sz="2400" baseline="0">
          <a:solidFill>
            <a:schemeClr val="bg1"/>
          </a:solidFill>
          <a:latin typeface="Gill Sans"/>
          <a:ea typeface="+mn-ea"/>
          <a:cs typeface="Gill Sans"/>
        </a:defRPr>
      </a:lvl1pPr>
      <a:lvl2pPr marL="742836" indent="-285707" algn="l" rtl="0" eaLnBrk="0" fontAlgn="base" hangingPunct="0">
        <a:spcBef>
          <a:spcPct val="10000"/>
        </a:spcBef>
        <a:spcAft>
          <a:spcPct val="10000"/>
        </a:spcAft>
        <a:buClr>
          <a:srgbClr val="5675A9"/>
        </a:buClr>
        <a:buSzPct val="75000"/>
        <a:buFont typeface="Wingdings" charset="2"/>
        <a:buChar char="l"/>
        <a:defRPr sz="2000" baseline="0">
          <a:solidFill>
            <a:schemeClr val="bg1"/>
          </a:solidFill>
          <a:latin typeface="Gill Sans"/>
          <a:cs typeface="Gill Sans"/>
        </a:defRPr>
      </a:lvl2pPr>
      <a:lvl3pPr marL="1142824" indent="-228564" algn="l" rtl="0" eaLnBrk="0" fontAlgn="base" hangingPunct="0">
        <a:spcBef>
          <a:spcPct val="20000"/>
        </a:spcBef>
        <a:spcAft>
          <a:spcPct val="0"/>
        </a:spcAft>
        <a:buClr>
          <a:srgbClr val="5675A9"/>
        </a:buClr>
        <a:buChar char="•"/>
        <a:defRPr sz="1800" baseline="0">
          <a:solidFill>
            <a:schemeClr val="bg1"/>
          </a:solidFill>
          <a:latin typeface="Gill Sans"/>
          <a:cs typeface="Gill Sans"/>
        </a:defRPr>
      </a:lvl3pPr>
      <a:lvl4pPr marL="1599954" indent="-228564" algn="l" rtl="0" eaLnBrk="0" fontAlgn="base" hangingPunct="0">
        <a:spcBef>
          <a:spcPct val="20000"/>
        </a:spcBef>
        <a:spcAft>
          <a:spcPct val="0"/>
        </a:spcAft>
        <a:buClr>
          <a:srgbClr val="5675A9"/>
        </a:buClr>
        <a:buChar char="•"/>
        <a:defRPr sz="1600" baseline="0">
          <a:solidFill>
            <a:schemeClr val="bg1"/>
          </a:solidFill>
          <a:latin typeface="Gill Sans"/>
          <a:cs typeface="Gill Sans"/>
        </a:defRPr>
      </a:lvl4pPr>
      <a:lvl5pPr marL="2057085" indent="-228564" algn="l" rtl="0" eaLnBrk="0" fontAlgn="base" hangingPunct="0">
        <a:spcBef>
          <a:spcPct val="20000"/>
        </a:spcBef>
        <a:spcAft>
          <a:spcPct val="0"/>
        </a:spcAft>
        <a:buClr>
          <a:srgbClr val="5675A9"/>
        </a:buClr>
        <a:buChar char="•"/>
        <a:defRPr sz="1600" baseline="0">
          <a:solidFill>
            <a:schemeClr val="bg1"/>
          </a:solidFill>
          <a:latin typeface="Gill Sans"/>
          <a:cs typeface="Gill Sans"/>
        </a:defRPr>
      </a:lvl5pPr>
      <a:lvl6pPr marL="2514215" indent="-228564" algn="l" rtl="0" fontAlgn="base">
        <a:spcBef>
          <a:spcPct val="20000"/>
        </a:spcBef>
        <a:spcAft>
          <a:spcPct val="0"/>
        </a:spcAft>
        <a:buChar char="•"/>
        <a:defRPr sz="1600">
          <a:solidFill>
            <a:schemeClr val="tx2"/>
          </a:solidFill>
          <a:latin typeface="+mn-lt"/>
        </a:defRPr>
      </a:lvl6pPr>
      <a:lvl7pPr marL="2971344" indent="-228564" algn="l" rtl="0" fontAlgn="base">
        <a:spcBef>
          <a:spcPct val="20000"/>
        </a:spcBef>
        <a:spcAft>
          <a:spcPct val="0"/>
        </a:spcAft>
        <a:buChar char="•"/>
        <a:defRPr sz="1600">
          <a:solidFill>
            <a:schemeClr val="tx2"/>
          </a:solidFill>
          <a:latin typeface="+mn-lt"/>
        </a:defRPr>
      </a:lvl7pPr>
      <a:lvl8pPr marL="3428475" indent="-228564" algn="l" rtl="0" fontAlgn="base">
        <a:spcBef>
          <a:spcPct val="20000"/>
        </a:spcBef>
        <a:spcAft>
          <a:spcPct val="0"/>
        </a:spcAft>
        <a:buChar char="•"/>
        <a:defRPr sz="1600">
          <a:solidFill>
            <a:schemeClr val="tx2"/>
          </a:solidFill>
          <a:latin typeface="+mn-lt"/>
        </a:defRPr>
      </a:lvl8pPr>
      <a:lvl9pPr marL="3885603" indent="-228564" algn="l" rtl="0" fontAlgn="base">
        <a:spcBef>
          <a:spcPct val="20000"/>
        </a:spcBef>
        <a:spcAft>
          <a:spcPct val="0"/>
        </a:spcAft>
        <a:buChar char="•"/>
        <a:defRPr sz="1600">
          <a:solidFill>
            <a:schemeClr val="tx2"/>
          </a:solidFill>
          <a:latin typeface="+mn-lt"/>
        </a:defRPr>
      </a:lvl9pPr>
    </p:bodyStyle>
    <p:otherStyle>
      <a:defPPr>
        <a:defRPr lang="en-US"/>
      </a:defPPr>
      <a:lvl1pPr marL="0" algn="l" defTabSz="914259" rtl="0" eaLnBrk="1" latinLnBrk="0" hangingPunct="1">
        <a:defRPr sz="1800" kern="1200">
          <a:solidFill>
            <a:schemeClr val="tx1"/>
          </a:solidFill>
          <a:latin typeface="+mn-lt"/>
          <a:ea typeface="+mn-ea"/>
          <a:cs typeface="+mn-cs"/>
        </a:defRPr>
      </a:lvl1pPr>
      <a:lvl2pPr marL="457130" algn="l" defTabSz="914259" rtl="0" eaLnBrk="1" latinLnBrk="0" hangingPunct="1">
        <a:defRPr sz="1800" kern="1200">
          <a:solidFill>
            <a:schemeClr val="tx1"/>
          </a:solidFill>
          <a:latin typeface="+mn-lt"/>
          <a:ea typeface="+mn-ea"/>
          <a:cs typeface="+mn-cs"/>
        </a:defRPr>
      </a:lvl2pPr>
      <a:lvl3pPr marL="914259" algn="l" defTabSz="914259" rtl="0" eaLnBrk="1" latinLnBrk="0" hangingPunct="1">
        <a:defRPr sz="1800" kern="1200">
          <a:solidFill>
            <a:schemeClr val="tx1"/>
          </a:solidFill>
          <a:latin typeface="+mn-lt"/>
          <a:ea typeface="+mn-ea"/>
          <a:cs typeface="+mn-cs"/>
        </a:defRPr>
      </a:lvl3pPr>
      <a:lvl4pPr marL="1371390" algn="l" defTabSz="914259" rtl="0" eaLnBrk="1" latinLnBrk="0" hangingPunct="1">
        <a:defRPr sz="1800" kern="1200">
          <a:solidFill>
            <a:schemeClr val="tx1"/>
          </a:solidFill>
          <a:latin typeface="+mn-lt"/>
          <a:ea typeface="+mn-ea"/>
          <a:cs typeface="+mn-cs"/>
        </a:defRPr>
      </a:lvl4pPr>
      <a:lvl5pPr marL="1828519" algn="l" defTabSz="914259" rtl="0" eaLnBrk="1" latinLnBrk="0" hangingPunct="1">
        <a:defRPr sz="1800" kern="1200">
          <a:solidFill>
            <a:schemeClr val="tx1"/>
          </a:solidFill>
          <a:latin typeface="+mn-lt"/>
          <a:ea typeface="+mn-ea"/>
          <a:cs typeface="+mn-cs"/>
        </a:defRPr>
      </a:lvl5pPr>
      <a:lvl6pPr marL="2285649" algn="l" defTabSz="914259" rtl="0" eaLnBrk="1" latinLnBrk="0" hangingPunct="1">
        <a:defRPr sz="1800" kern="1200">
          <a:solidFill>
            <a:schemeClr val="tx1"/>
          </a:solidFill>
          <a:latin typeface="+mn-lt"/>
          <a:ea typeface="+mn-ea"/>
          <a:cs typeface="+mn-cs"/>
        </a:defRPr>
      </a:lvl6pPr>
      <a:lvl7pPr marL="2742780" algn="l" defTabSz="914259" rtl="0" eaLnBrk="1" latinLnBrk="0" hangingPunct="1">
        <a:defRPr sz="1800" kern="1200">
          <a:solidFill>
            <a:schemeClr val="tx1"/>
          </a:solidFill>
          <a:latin typeface="+mn-lt"/>
          <a:ea typeface="+mn-ea"/>
          <a:cs typeface="+mn-cs"/>
        </a:defRPr>
      </a:lvl7pPr>
      <a:lvl8pPr marL="3199908" algn="l" defTabSz="914259" rtl="0" eaLnBrk="1" latinLnBrk="0" hangingPunct="1">
        <a:defRPr sz="1800" kern="1200">
          <a:solidFill>
            <a:schemeClr val="tx1"/>
          </a:solidFill>
          <a:latin typeface="+mn-lt"/>
          <a:ea typeface="+mn-ea"/>
          <a:cs typeface="+mn-cs"/>
        </a:defRPr>
      </a:lvl8pPr>
      <a:lvl9pPr marL="3657039" algn="l" defTabSz="914259"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1.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2.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0.gi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jpe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4.gi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jpe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5.em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6.em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7.emf"/><Relationship Id="rId3" Type="http://schemas.openxmlformats.org/officeDocument/2006/relationships/image" Target="../media/image18.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jpe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6.emf"/></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9.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jpe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jpe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0.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0.gif"/><Relationship Id="rId1" Type="http://schemas.openxmlformats.org/officeDocument/2006/relationships/slideLayout" Target="../slideLayouts/slideLayout1.xml"/><Relationship Id="rId2"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0.gif"/><Relationship Id="rId1" Type="http://schemas.openxmlformats.org/officeDocument/2006/relationships/slideLayout" Target="../slideLayouts/slideLayout1.xml"/><Relationship Id="rId2"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14"/>
          <p:cNvSpPr>
            <a:spLocks noChangeArrowheads="1"/>
          </p:cNvSpPr>
          <p:nvPr/>
        </p:nvSpPr>
        <p:spPr bwMode="auto">
          <a:xfrm>
            <a:off x="76200" y="1371599"/>
            <a:ext cx="8991600" cy="914401"/>
          </a:xfrm>
          <a:prstGeom prst="rect">
            <a:avLst/>
          </a:prstGeom>
          <a:noFill/>
          <a:ln w="9525">
            <a:noFill/>
            <a:miter lim="800000"/>
            <a:headEnd/>
            <a:tailEnd/>
          </a:ln>
        </p:spPr>
        <p:txBody>
          <a:bodyPr lIns="91425" tIns="45713" rIns="91425" bIns="45713" anchor="ctr"/>
          <a:lstStyle/>
          <a:p>
            <a:pPr algn="ctr" eaLnBrk="1" hangingPunct="1"/>
            <a:r>
              <a:rPr lang="en-US" sz="3200" dirty="0" smtClean="0">
                <a:solidFill>
                  <a:schemeClr val="bg2"/>
                </a:solidFill>
                <a:latin typeface="Gill Sans"/>
                <a:cs typeface="Gill Sans"/>
              </a:rPr>
              <a:t>Data-Intensive Distributed Computing</a:t>
            </a:r>
            <a:endParaRPr lang="en-US" sz="3200" dirty="0">
              <a:solidFill>
                <a:schemeClr val="bg2"/>
              </a:solidFill>
              <a:latin typeface="Gill Sans"/>
              <a:cs typeface="Gill Sans"/>
            </a:endParaRPr>
          </a:p>
        </p:txBody>
      </p:sp>
      <p:pic>
        <p:nvPicPr>
          <p:cNvPr id="9" name="Picture 13" descr="creative-commons"/>
          <p:cNvPicPr>
            <a:picLocks noChangeAspect="1" noChangeArrowheads="1"/>
          </p:cNvPicPr>
          <p:nvPr/>
        </p:nvPicPr>
        <p:blipFill>
          <a:blip r:embed="rId2" cstate="print"/>
          <a:srcRect/>
          <a:stretch>
            <a:fillRect/>
          </a:stretch>
        </p:blipFill>
        <p:spPr bwMode="auto">
          <a:xfrm>
            <a:off x="101600" y="6358582"/>
            <a:ext cx="1117600" cy="393700"/>
          </a:xfrm>
          <a:prstGeom prst="rect">
            <a:avLst/>
          </a:prstGeom>
          <a:noFill/>
          <a:ln w="9525">
            <a:noFill/>
            <a:miter lim="800000"/>
            <a:headEnd/>
            <a:tailEnd/>
          </a:ln>
        </p:spPr>
      </p:pic>
      <p:sp>
        <p:nvSpPr>
          <p:cNvPr id="7" name="Rectangle 14"/>
          <p:cNvSpPr>
            <a:spLocks noChangeArrowheads="1"/>
          </p:cNvSpPr>
          <p:nvPr/>
        </p:nvSpPr>
        <p:spPr bwMode="auto">
          <a:xfrm>
            <a:off x="76200" y="2971800"/>
            <a:ext cx="8991600" cy="685800"/>
          </a:xfrm>
          <a:prstGeom prst="rect">
            <a:avLst/>
          </a:prstGeom>
          <a:noFill/>
          <a:ln w="9525">
            <a:noFill/>
            <a:miter lim="800000"/>
            <a:headEnd/>
            <a:tailEnd/>
          </a:ln>
        </p:spPr>
        <p:txBody>
          <a:bodyPr lIns="91425" tIns="45713" rIns="91425" bIns="45713" anchor="ctr"/>
          <a:lstStyle/>
          <a:p>
            <a:pPr algn="ctr" eaLnBrk="1" hangingPunct="1"/>
            <a:r>
              <a:rPr lang="en-US" sz="2600" b="0" dirty="0" smtClean="0">
                <a:solidFill>
                  <a:schemeClr val="bg2"/>
                </a:solidFill>
                <a:latin typeface="Gill Sans"/>
                <a:cs typeface="Gill Sans"/>
              </a:rPr>
              <a:t>Part 1: From MapReduce to Spark (1/2)</a:t>
            </a:r>
            <a:endParaRPr lang="en-US" sz="2600" b="0" dirty="0">
              <a:solidFill>
                <a:schemeClr val="bg2"/>
              </a:solidFill>
              <a:latin typeface="Gill Sans"/>
              <a:cs typeface="Gill Sans"/>
            </a:endParaRPr>
          </a:p>
        </p:txBody>
      </p:sp>
      <p:sp>
        <p:nvSpPr>
          <p:cNvPr id="8" name="Text Box 11"/>
          <p:cNvSpPr txBox="1">
            <a:spLocks noChangeArrowheads="1"/>
          </p:cNvSpPr>
          <p:nvPr/>
        </p:nvSpPr>
        <p:spPr bwMode="auto">
          <a:xfrm>
            <a:off x="1371600" y="6324600"/>
            <a:ext cx="6903753" cy="461665"/>
          </a:xfrm>
          <a:prstGeom prst="rect">
            <a:avLst/>
          </a:prstGeom>
          <a:noFill/>
          <a:ln w="9525">
            <a:noFill/>
            <a:miter lim="800000"/>
            <a:headEnd/>
            <a:tailEnd/>
          </a:ln>
        </p:spPr>
        <p:txBody>
          <a:bodyPr wrap="none">
            <a:spAutoFit/>
          </a:bodyPr>
          <a:lstStyle/>
          <a:p>
            <a:r>
              <a:rPr lang="en-US" sz="1200" b="0" dirty="0">
                <a:solidFill>
                  <a:schemeClr val="bg1"/>
                </a:solidFill>
                <a:latin typeface="Gill Sans"/>
                <a:cs typeface="Gill Sans"/>
              </a:rPr>
              <a:t>This work is licensed under a Creative Commons Attribution-Noncommercial-Share Alike 3.0 United States</a:t>
            </a:r>
            <a:br>
              <a:rPr lang="en-US" sz="1200" b="0" dirty="0">
                <a:solidFill>
                  <a:schemeClr val="bg1"/>
                </a:solidFill>
                <a:latin typeface="Gill Sans"/>
                <a:cs typeface="Gill Sans"/>
              </a:rPr>
            </a:br>
            <a:r>
              <a:rPr lang="en-US" sz="1200" b="0" dirty="0">
                <a:solidFill>
                  <a:schemeClr val="bg1"/>
                </a:solidFill>
                <a:latin typeface="Gill Sans"/>
                <a:cs typeface="Gill Sans"/>
              </a:rPr>
              <a:t>See http://creativecommons.org/licenses/by-nc-sa/3.0/us/ for details</a:t>
            </a:r>
          </a:p>
        </p:txBody>
      </p:sp>
      <p:sp>
        <p:nvSpPr>
          <p:cNvPr id="10" name="Rectangle 14"/>
          <p:cNvSpPr>
            <a:spLocks noChangeArrowheads="1"/>
          </p:cNvSpPr>
          <p:nvPr/>
        </p:nvSpPr>
        <p:spPr bwMode="auto">
          <a:xfrm>
            <a:off x="0" y="2057400"/>
            <a:ext cx="9144000" cy="457200"/>
          </a:xfrm>
          <a:prstGeom prst="rect">
            <a:avLst/>
          </a:prstGeom>
          <a:noFill/>
          <a:ln w="9525">
            <a:noFill/>
            <a:miter lim="800000"/>
            <a:headEnd/>
            <a:tailEnd/>
          </a:ln>
        </p:spPr>
        <p:txBody>
          <a:bodyPr lIns="91425" tIns="45713" rIns="91425" bIns="45713" anchor="ctr"/>
          <a:lstStyle/>
          <a:p>
            <a:pPr algn="ctr" eaLnBrk="1" hangingPunct="1"/>
            <a:r>
              <a:rPr lang="en-US" sz="2400" b="0" dirty="0">
                <a:solidFill>
                  <a:schemeClr val="bg2"/>
                </a:solidFill>
                <a:latin typeface="Gill Sans"/>
                <a:cs typeface="Gill Sans"/>
              </a:rPr>
              <a:t>CS </a:t>
            </a:r>
            <a:r>
              <a:rPr lang="en-US" sz="2400" b="0" dirty="0" smtClean="0">
                <a:solidFill>
                  <a:schemeClr val="bg2"/>
                </a:solidFill>
                <a:latin typeface="Gill Sans"/>
                <a:cs typeface="Gill Sans"/>
              </a:rPr>
              <a:t>451/651 431/631 </a:t>
            </a:r>
            <a:r>
              <a:rPr lang="en-US" sz="2400" b="0" dirty="0">
                <a:solidFill>
                  <a:schemeClr val="bg2"/>
                </a:solidFill>
                <a:latin typeface="Gill Sans"/>
                <a:cs typeface="Gill Sans"/>
              </a:rPr>
              <a:t>(Winter </a:t>
            </a:r>
            <a:r>
              <a:rPr lang="en-US" sz="2400" b="0" dirty="0" smtClean="0">
                <a:solidFill>
                  <a:schemeClr val="bg2"/>
                </a:solidFill>
                <a:latin typeface="Gill Sans"/>
                <a:cs typeface="Gill Sans"/>
              </a:rPr>
              <a:t>2018)</a:t>
            </a:r>
            <a:endParaRPr lang="en-US" sz="2400" b="0" dirty="0">
              <a:solidFill>
                <a:schemeClr val="bg2"/>
              </a:solidFill>
              <a:latin typeface="Gill Sans"/>
              <a:cs typeface="Gill Sans"/>
            </a:endParaRPr>
          </a:p>
        </p:txBody>
      </p:sp>
      <p:sp>
        <p:nvSpPr>
          <p:cNvPr id="12" name="Rectangle 14"/>
          <p:cNvSpPr>
            <a:spLocks noChangeArrowheads="1"/>
          </p:cNvSpPr>
          <p:nvPr/>
        </p:nvSpPr>
        <p:spPr bwMode="auto">
          <a:xfrm>
            <a:off x="76200" y="4572000"/>
            <a:ext cx="8991600" cy="762000"/>
          </a:xfrm>
          <a:prstGeom prst="rect">
            <a:avLst/>
          </a:prstGeom>
          <a:noFill/>
          <a:ln w="9525">
            <a:noFill/>
            <a:miter lim="800000"/>
            <a:headEnd/>
            <a:tailEnd/>
          </a:ln>
        </p:spPr>
        <p:txBody>
          <a:bodyPr lIns="91425" tIns="45713" rIns="91425" bIns="45713" anchor="ctr"/>
          <a:lstStyle/>
          <a:p>
            <a:pPr algn="ctr" eaLnBrk="1" hangingPunct="1"/>
            <a:r>
              <a:rPr lang="en-US" sz="2400" b="0" dirty="0" smtClean="0">
                <a:solidFill>
                  <a:schemeClr val="bg2"/>
                </a:solidFill>
                <a:latin typeface="Gill Sans"/>
                <a:cs typeface="Gill Sans"/>
              </a:rPr>
              <a:t>Jimmy Lin</a:t>
            </a:r>
          </a:p>
          <a:p>
            <a:pPr algn="ctr" eaLnBrk="1" hangingPunct="1"/>
            <a:r>
              <a:rPr lang="en-US" sz="2000" b="0" dirty="0" smtClean="0">
                <a:solidFill>
                  <a:schemeClr val="bg2"/>
                </a:solidFill>
                <a:latin typeface="Gill Sans"/>
                <a:cs typeface="Gill Sans"/>
              </a:rPr>
              <a:t>David R. Cheriton School of Computer Science</a:t>
            </a:r>
          </a:p>
          <a:p>
            <a:pPr algn="ctr" eaLnBrk="1" hangingPunct="1"/>
            <a:r>
              <a:rPr lang="en-US" sz="2000" b="0" dirty="0" smtClean="0">
                <a:solidFill>
                  <a:schemeClr val="bg2"/>
                </a:solidFill>
                <a:latin typeface="Gill Sans"/>
                <a:cs typeface="Gill Sans"/>
              </a:rPr>
              <a:t>University of Waterloo</a:t>
            </a:r>
            <a:endParaRPr lang="en-US" sz="2000" b="0" dirty="0">
              <a:solidFill>
                <a:schemeClr val="bg2"/>
              </a:solidFill>
              <a:latin typeface="Gill Sans"/>
              <a:cs typeface="Gill Sans"/>
            </a:endParaRPr>
          </a:p>
        </p:txBody>
      </p:sp>
      <p:sp>
        <p:nvSpPr>
          <p:cNvPr id="11" name="Rectangle 14"/>
          <p:cNvSpPr>
            <a:spLocks noChangeArrowheads="1"/>
          </p:cNvSpPr>
          <p:nvPr/>
        </p:nvSpPr>
        <p:spPr bwMode="auto">
          <a:xfrm>
            <a:off x="76200" y="3352801"/>
            <a:ext cx="8991600" cy="762000"/>
          </a:xfrm>
          <a:prstGeom prst="rect">
            <a:avLst/>
          </a:prstGeom>
          <a:noFill/>
          <a:ln w="9525">
            <a:noFill/>
            <a:miter lim="800000"/>
            <a:headEnd/>
            <a:tailEnd/>
          </a:ln>
        </p:spPr>
        <p:txBody>
          <a:bodyPr lIns="91425" tIns="45713" rIns="91425" bIns="45713" anchor="ctr"/>
          <a:lstStyle/>
          <a:p>
            <a:pPr algn="ctr" eaLnBrk="1" hangingPunct="1"/>
            <a:r>
              <a:rPr lang="en-US" sz="2400" b="0" dirty="0" smtClean="0">
                <a:solidFill>
                  <a:schemeClr val="bg2"/>
                </a:solidFill>
                <a:latin typeface="Gill Sans"/>
                <a:cs typeface="Gill Sans"/>
              </a:rPr>
              <a:t>January 18, 2018</a:t>
            </a:r>
            <a:endParaRPr lang="en-US" sz="2400" b="0" dirty="0">
              <a:solidFill>
                <a:schemeClr val="bg2"/>
              </a:solidFill>
              <a:latin typeface="Gill Sans"/>
              <a:cs typeface="Gill Sans"/>
            </a:endParaRPr>
          </a:p>
        </p:txBody>
      </p:sp>
      <p:sp>
        <p:nvSpPr>
          <p:cNvPr id="14" name="TextBox 13"/>
          <p:cNvSpPr txBox="1">
            <a:spLocks noChangeArrowheads="1"/>
          </p:cNvSpPr>
          <p:nvPr/>
        </p:nvSpPr>
        <p:spPr bwMode="auto">
          <a:xfrm>
            <a:off x="1371600" y="5943600"/>
            <a:ext cx="6327373" cy="369332"/>
          </a:xfrm>
          <a:prstGeom prst="rect">
            <a:avLst/>
          </a:prstGeom>
          <a:noFill/>
          <a:ln w="9525">
            <a:noFill/>
            <a:miter lim="800000"/>
            <a:headEnd/>
            <a:tailEnd/>
          </a:ln>
        </p:spPr>
        <p:txBody>
          <a:bodyPr wrap="none">
            <a:spAutoFit/>
          </a:bodyPr>
          <a:lstStyle/>
          <a:p>
            <a:r>
              <a:rPr lang="en-US" sz="1800" b="0" dirty="0" smtClean="0">
                <a:solidFill>
                  <a:schemeClr val="bg1"/>
                </a:solidFill>
                <a:latin typeface="Gill Sans"/>
                <a:cs typeface="Gill Sans"/>
              </a:rPr>
              <a:t>These slides are available at http</a:t>
            </a:r>
            <a:r>
              <a:rPr lang="en-US" sz="1800" b="0" dirty="0">
                <a:solidFill>
                  <a:schemeClr val="bg1"/>
                </a:solidFill>
                <a:latin typeface="Gill Sans"/>
                <a:cs typeface="Gill Sans"/>
              </a:rPr>
              <a:t>://</a:t>
            </a:r>
            <a:r>
              <a:rPr lang="en-US" sz="1800" b="0" dirty="0" err="1" smtClean="0">
                <a:solidFill>
                  <a:schemeClr val="bg1"/>
                </a:solidFill>
                <a:latin typeface="Gill Sans"/>
                <a:cs typeface="Gill Sans"/>
              </a:rPr>
              <a:t>lintool.github.io</a:t>
            </a:r>
            <a:r>
              <a:rPr lang="en-US" sz="1800" b="0" dirty="0" smtClean="0">
                <a:solidFill>
                  <a:schemeClr val="bg1"/>
                </a:solidFill>
                <a:latin typeface="Gill Sans"/>
                <a:cs typeface="Gill Sans"/>
              </a:rPr>
              <a:t>/bigdata-2018w/</a:t>
            </a:r>
          </a:p>
        </p:txBody>
      </p:sp>
      <p:pic>
        <p:nvPicPr>
          <p:cNvPr id="2" name="Picture 1" descr="waterloo_log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28360" y="381000"/>
            <a:ext cx="2910840" cy="718498"/>
          </a:xfrm>
          <a:prstGeom prst="rect">
            <a:avLst/>
          </a:prstGeom>
        </p:spPr>
      </p:pic>
    </p:spTree>
    <p:extLst>
      <p:ext uri="{BB962C8B-B14F-4D97-AF65-F5344CB8AC3E}">
        <p14:creationId xmlns:p14="http://schemas.microsoft.com/office/powerpoint/2010/main" val="149676814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facebook.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00" y="-1207"/>
            <a:ext cx="10820400" cy="6859207"/>
          </a:xfrm>
          <a:prstGeom prst="rect">
            <a:avLst/>
          </a:prstGeom>
        </p:spPr>
      </p:pic>
      <p:sp>
        <p:nvSpPr>
          <p:cNvPr id="6" name="TextBox 5"/>
          <p:cNvSpPr txBox="1"/>
          <p:nvPr/>
        </p:nvSpPr>
        <p:spPr>
          <a:xfrm>
            <a:off x="1219200" y="5257800"/>
            <a:ext cx="7620000" cy="1077218"/>
          </a:xfrm>
          <a:prstGeom prst="rect">
            <a:avLst/>
          </a:prstGeom>
          <a:noFill/>
        </p:spPr>
        <p:txBody>
          <a:bodyPr wrap="square" rtlCol="0">
            <a:spAutoFit/>
          </a:bodyPr>
          <a:lstStyle/>
          <a:p>
            <a:r>
              <a:rPr lang="en-US" b="0" dirty="0" smtClean="0">
                <a:solidFill>
                  <a:srgbClr val="FFFFFF"/>
                </a:solidFill>
                <a:latin typeface="Gill Sans"/>
                <a:cs typeface="Gill Sans"/>
              </a:rPr>
              <a:t>“On the first day of logging the Facebook clickstream, more than 400 gigabytes of data was collected. The load, index, and aggregation processes for this data set really taxed the Oracle data warehouse. Even after significant tuning, we were unable to aggregate a day of clickstream data in less than 24 hours.” </a:t>
            </a:r>
          </a:p>
        </p:txBody>
      </p:sp>
      <p:sp>
        <p:nvSpPr>
          <p:cNvPr id="7" name="TextBox 6"/>
          <p:cNvSpPr txBox="1"/>
          <p:nvPr/>
        </p:nvSpPr>
        <p:spPr>
          <a:xfrm>
            <a:off x="381000" y="4572000"/>
            <a:ext cx="6553200" cy="584776"/>
          </a:xfrm>
          <a:prstGeom prst="rect">
            <a:avLst/>
          </a:prstGeom>
          <a:noFill/>
        </p:spPr>
        <p:txBody>
          <a:bodyPr wrap="square" rtlCol="0">
            <a:spAutoFit/>
          </a:bodyPr>
          <a:lstStyle/>
          <a:p>
            <a:r>
              <a:rPr lang="en-US" b="0" dirty="0" smtClean="0">
                <a:solidFill>
                  <a:srgbClr val="FFFFFF"/>
                </a:solidFill>
                <a:latin typeface="Gill Sans"/>
                <a:cs typeface="Gill Sans"/>
              </a:rPr>
              <a:t>Jeff </a:t>
            </a:r>
            <a:r>
              <a:rPr lang="en-US" b="0" dirty="0" err="1" smtClean="0">
                <a:solidFill>
                  <a:srgbClr val="FFFFFF"/>
                </a:solidFill>
                <a:latin typeface="Gill Sans"/>
                <a:cs typeface="Gill Sans"/>
              </a:rPr>
              <a:t>Hammerbacher</a:t>
            </a:r>
            <a:r>
              <a:rPr lang="en-US" b="0" dirty="0" smtClean="0">
                <a:solidFill>
                  <a:srgbClr val="FFFFFF"/>
                </a:solidFill>
                <a:latin typeface="Gill Sans"/>
                <a:cs typeface="Gill Sans"/>
              </a:rPr>
              <a:t>, Information Platforms and the Rise of the Data Scientist. </a:t>
            </a:r>
            <a:br>
              <a:rPr lang="en-US" b="0" dirty="0" smtClean="0">
                <a:solidFill>
                  <a:srgbClr val="FFFFFF"/>
                </a:solidFill>
                <a:latin typeface="Gill Sans"/>
                <a:cs typeface="Gill Sans"/>
              </a:rPr>
            </a:br>
            <a:r>
              <a:rPr lang="en-US" b="0" dirty="0" smtClean="0">
                <a:solidFill>
                  <a:srgbClr val="FFFFFF"/>
                </a:solidFill>
                <a:latin typeface="Gill Sans"/>
                <a:cs typeface="Gill Sans"/>
              </a:rPr>
              <a:t>In, </a:t>
            </a:r>
            <a:r>
              <a:rPr lang="en-US" b="0" i="1" dirty="0" smtClean="0">
                <a:solidFill>
                  <a:srgbClr val="FFFFFF"/>
                </a:solidFill>
                <a:latin typeface="Gill Sans"/>
                <a:cs typeface="Gill Sans"/>
              </a:rPr>
              <a:t>Beautiful Data</a:t>
            </a:r>
            <a:r>
              <a:rPr lang="en-US" b="0" dirty="0" smtClean="0">
                <a:solidFill>
                  <a:srgbClr val="FFFFFF"/>
                </a:solidFill>
                <a:latin typeface="Gill Sans"/>
                <a:cs typeface="Gill Sans"/>
              </a:rPr>
              <a:t>, O’Reilly, 2009. </a:t>
            </a:r>
            <a:endParaRPr lang="en-US" sz="1050" b="0" dirty="0">
              <a:solidFill>
                <a:srgbClr val="FFFFFF"/>
              </a:solidFill>
              <a:latin typeface="Gill Sans"/>
              <a:cs typeface="Gill Sans"/>
            </a:endParaRPr>
          </a:p>
        </p:txBody>
      </p:sp>
      <p:sp>
        <p:nvSpPr>
          <p:cNvPr id="8" name="TextBox 7"/>
          <p:cNvSpPr txBox="1"/>
          <p:nvPr/>
        </p:nvSpPr>
        <p:spPr>
          <a:xfrm rot="21115892">
            <a:off x="2070258" y="1326330"/>
            <a:ext cx="4820863" cy="523220"/>
          </a:xfrm>
          <a:prstGeom prst="rect">
            <a:avLst/>
          </a:prstGeom>
          <a:noFill/>
        </p:spPr>
        <p:txBody>
          <a:bodyPr wrap="square" rtlCol="0">
            <a:spAutoFit/>
          </a:bodyPr>
          <a:lstStyle/>
          <a:p>
            <a:pPr algn="ctr"/>
            <a:r>
              <a:rPr lang="en-US" sz="2800" b="0" dirty="0" smtClean="0">
                <a:solidFill>
                  <a:srgbClr val="FF0000"/>
                </a:solidFill>
                <a:latin typeface="Gill Sans"/>
                <a:cs typeface="Gill Sans"/>
              </a:rPr>
              <a:t>Story for another day….</a:t>
            </a:r>
          </a:p>
        </p:txBody>
      </p:sp>
    </p:spTree>
    <p:extLst>
      <p:ext uri="{BB962C8B-B14F-4D97-AF65-F5344CB8AC3E}">
        <p14:creationId xmlns:p14="http://schemas.microsoft.com/office/powerpoint/2010/main" val="1045929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800px-Truie-large-white.JPG"/>
          <p:cNvPicPr>
            <a:picLocks noChangeAspect="1"/>
          </p:cNvPicPr>
          <p:nvPr/>
        </p:nvPicPr>
        <p:blipFill>
          <a:blip r:embed="rId2" cstate="print"/>
          <a:stretch>
            <a:fillRect/>
          </a:stretch>
        </p:blipFill>
        <p:spPr>
          <a:xfrm>
            <a:off x="0" y="0"/>
            <a:ext cx="9144000" cy="6858000"/>
          </a:xfrm>
          <a:prstGeom prst="rect">
            <a:avLst/>
          </a:prstGeom>
        </p:spPr>
      </p:pic>
      <p:sp>
        <p:nvSpPr>
          <p:cNvPr id="5" name="TextBox 4"/>
          <p:cNvSpPr txBox="1">
            <a:spLocks noChangeArrowheads="1"/>
          </p:cNvSpPr>
          <p:nvPr/>
        </p:nvSpPr>
        <p:spPr bwMode="auto">
          <a:xfrm>
            <a:off x="0" y="6611938"/>
            <a:ext cx="4038600" cy="246221"/>
          </a:xfrm>
          <a:prstGeom prst="rect">
            <a:avLst/>
          </a:prstGeom>
          <a:noFill/>
          <a:ln w="9525">
            <a:noFill/>
            <a:miter lim="800000"/>
            <a:headEnd/>
            <a:tailEnd/>
          </a:ln>
        </p:spPr>
        <p:txBody>
          <a:bodyPr wrap="square">
            <a:spAutoFit/>
          </a:bodyPr>
          <a:lstStyle/>
          <a:p>
            <a:r>
              <a:rPr lang="en-US" sz="1000" b="0" dirty="0" smtClean="0"/>
              <a:t>Source: Wikipedia (Pig)</a:t>
            </a:r>
            <a:endParaRPr lang="en-US" sz="1000" b="0" dirty="0"/>
          </a:p>
        </p:txBody>
      </p:sp>
      <p:sp>
        <p:nvSpPr>
          <p:cNvPr id="6" name="Title 1"/>
          <p:cNvSpPr txBox="1">
            <a:spLocks/>
          </p:cNvSpPr>
          <p:nvPr/>
        </p:nvSpPr>
        <p:spPr>
          <a:xfrm>
            <a:off x="0" y="2209800"/>
            <a:ext cx="9144000" cy="685800"/>
          </a:xfrm>
          <a:prstGeom prst="rect">
            <a:avLst/>
          </a:prstGeom>
        </p:spPr>
        <p:txBody>
          <a:bodyPr/>
          <a:lstStyle/>
          <a:p>
            <a:pPr lvl="0" algn="ctr">
              <a:defRPr/>
            </a:pPr>
            <a:r>
              <a:rPr lang="en-US" sz="3600" b="0" kern="0" dirty="0" smtClean="0">
                <a:latin typeface="Gill Sans"/>
                <a:cs typeface="Gill Sans"/>
              </a:rPr>
              <a:t>Pig!</a:t>
            </a:r>
            <a:endParaRPr lang="en-US" sz="3600" b="0" kern="0" dirty="0">
              <a:latin typeface="Gill Sans"/>
              <a:cs typeface="Gill Sans"/>
            </a:endParaRPr>
          </a:p>
        </p:txBody>
      </p:sp>
    </p:spTree>
    <p:extLst>
      <p:ext uri="{BB962C8B-B14F-4D97-AF65-F5344CB8AC3E}">
        <p14:creationId xmlns:p14="http://schemas.microsoft.com/office/powerpoint/2010/main" val="2157577317"/>
      </p:ext>
    </p:extLst>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Content Placeholder 4"/>
          <p:cNvGraphicFramePr>
            <a:graphicFrameLocks/>
          </p:cNvGraphicFramePr>
          <p:nvPr>
            <p:extLst>
              <p:ext uri="{D42A27DB-BD31-4B8C-83A1-F6EECF244321}">
                <p14:modId xmlns:p14="http://schemas.microsoft.com/office/powerpoint/2010/main" val="2649012910"/>
              </p:ext>
            </p:extLst>
          </p:nvPr>
        </p:nvGraphicFramePr>
        <p:xfrm>
          <a:off x="442912" y="2438400"/>
          <a:ext cx="4052888" cy="2947990"/>
        </p:xfrm>
        <a:graphic>
          <a:graphicData uri="http://schemas.openxmlformats.org/drawingml/2006/table">
            <a:tbl>
              <a:tblPr/>
              <a:tblGrid>
                <a:gridCol w="1004888"/>
                <a:gridCol w="2058987"/>
                <a:gridCol w="989013"/>
              </a:tblGrid>
              <a:tr h="604838">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bg2"/>
                          </a:solidFill>
                          <a:effectLst/>
                          <a:latin typeface="Calibri" pitchFamily="-65" charset="0"/>
                          <a:ea typeface="ＭＳ Ｐゴシック" pitchFamily="48" charset="-128"/>
                        </a:rPr>
                        <a:t>User</a:t>
                      </a:r>
                    </a:p>
                  </a:txBody>
                  <a:tcPr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a:noFill/>
                    </a:lnTlToBr>
                    <a:lnBlToTr>
                      <a:noFill/>
                    </a:lnBlToTr>
                    <a:solidFill>
                      <a:srgbClr val="4F81BD"/>
                    </a:solid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err="1" smtClean="0">
                          <a:ln>
                            <a:noFill/>
                          </a:ln>
                          <a:solidFill>
                            <a:schemeClr val="bg2"/>
                          </a:solidFill>
                          <a:effectLst/>
                          <a:latin typeface="Calibri" pitchFamily="-65" charset="0"/>
                          <a:ea typeface="ＭＳ Ｐゴシック" pitchFamily="48" charset="-128"/>
                        </a:rPr>
                        <a:t>Url</a:t>
                      </a:r>
                      <a:endParaRPr kumimoji="0" lang="en-US" sz="1800" b="1" i="0" u="none" strike="noStrike" cap="none" normalizeH="0" baseline="0" dirty="0" smtClean="0">
                        <a:ln>
                          <a:noFill/>
                        </a:ln>
                        <a:solidFill>
                          <a:schemeClr val="bg2"/>
                        </a:solidFill>
                        <a:effectLst/>
                        <a:latin typeface="Calibri" pitchFamily="-65" charset="0"/>
                        <a:ea typeface="ＭＳ Ｐゴシック" pitchFamily="48" charset="-128"/>
                      </a:endParaRPr>
                    </a:p>
                  </a:txBody>
                  <a:tcPr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a:noFill/>
                    </a:lnTlToBr>
                    <a:lnBlToTr>
                      <a:noFill/>
                    </a:lnBlToTr>
                    <a:solidFill>
                      <a:srgbClr val="4F81BD"/>
                    </a:solid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bg2"/>
                          </a:solidFill>
                          <a:effectLst/>
                          <a:latin typeface="Calibri" pitchFamily="-65" charset="0"/>
                          <a:ea typeface="ＭＳ Ｐゴシック" pitchFamily="48" charset="-128"/>
                        </a:rPr>
                        <a:t>Time</a:t>
                      </a:r>
                    </a:p>
                  </a:txBody>
                  <a:tcPr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a:noFill/>
                    </a:lnTlToBr>
                    <a:lnBlToTr>
                      <a:noFill/>
                    </a:lnBlToTr>
                    <a:solidFill>
                      <a:srgbClr val="4F81BD"/>
                    </a:solidFill>
                  </a:tcPr>
                </a:tc>
              </a:tr>
              <a:tr h="585788">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bg2"/>
                          </a:solidFill>
                          <a:effectLst/>
                          <a:latin typeface="Calibri" pitchFamily="-65" charset="0"/>
                          <a:ea typeface="ＭＳ Ｐゴシック" pitchFamily="48" charset="-128"/>
                        </a:rPr>
                        <a:t>Amy</a:t>
                      </a:r>
                    </a:p>
                  </a:txBody>
                  <a:tcPr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381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D0D8E8"/>
                    </a:solid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bg2"/>
                          </a:solidFill>
                          <a:effectLst/>
                          <a:latin typeface="Calibri" pitchFamily="-65" charset="0"/>
                          <a:ea typeface="ＭＳ Ｐゴシック" pitchFamily="48" charset="-128"/>
                        </a:rPr>
                        <a:t>cnn.com</a:t>
                      </a:r>
                    </a:p>
                  </a:txBody>
                  <a:tcPr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381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D0D8E8"/>
                    </a:solid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bg2"/>
                          </a:solidFill>
                          <a:effectLst/>
                          <a:latin typeface="Calibri" pitchFamily="-65" charset="0"/>
                          <a:ea typeface="ＭＳ Ｐゴシック" pitchFamily="48" charset="-128"/>
                        </a:rPr>
                        <a:t>8:00</a:t>
                      </a:r>
                    </a:p>
                  </a:txBody>
                  <a:tcPr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381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D0D8E8"/>
                    </a:solidFill>
                  </a:tcPr>
                </a:tc>
              </a:tr>
              <a:tr h="585788">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bg2"/>
                          </a:solidFill>
                          <a:effectLst/>
                          <a:latin typeface="Calibri" pitchFamily="-65" charset="0"/>
                          <a:ea typeface="ＭＳ Ｐゴシック" pitchFamily="48" charset="-128"/>
                        </a:rPr>
                        <a:t>Amy</a:t>
                      </a:r>
                    </a:p>
                  </a:txBody>
                  <a:tcPr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E9EDF4"/>
                    </a:solid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bg2"/>
                          </a:solidFill>
                          <a:effectLst/>
                          <a:latin typeface="Calibri" pitchFamily="-65" charset="0"/>
                          <a:ea typeface="ＭＳ Ｐゴシック" pitchFamily="48" charset="-128"/>
                        </a:rPr>
                        <a:t>bbc.com</a:t>
                      </a:r>
                    </a:p>
                  </a:txBody>
                  <a:tcPr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E9EDF4"/>
                    </a:solid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bg2"/>
                          </a:solidFill>
                          <a:effectLst/>
                          <a:latin typeface="Calibri" pitchFamily="-65" charset="0"/>
                          <a:ea typeface="ＭＳ Ｐゴシック" pitchFamily="48" charset="-128"/>
                        </a:rPr>
                        <a:t>10:00</a:t>
                      </a:r>
                    </a:p>
                  </a:txBody>
                  <a:tcPr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E9EDF4"/>
                    </a:solidFill>
                  </a:tcPr>
                </a:tc>
              </a:tr>
              <a:tr h="585788">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bg2"/>
                          </a:solidFill>
                          <a:effectLst/>
                          <a:latin typeface="Calibri" pitchFamily="-65" charset="0"/>
                          <a:ea typeface="ＭＳ Ｐゴシック" pitchFamily="48" charset="-128"/>
                        </a:rPr>
                        <a:t>Amy</a:t>
                      </a:r>
                    </a:p>
                  </a:txBody>
                  <a:tcPr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D0D8E8"/>
                    </a:solid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bg2"/>
                          </a:solidFill>
                          <a:effectLst/>
                          <a:latin typeface="Calibri" pitchFamily="-65" charset="0"/>
                          <a:ea typeface="ＭＳ Ｐゴシック" pitchFamily="48" charset="-128"/>
                        </a:rPr>
                        <a:t>flickr.com</a:t>
                      </a:r>
                    </a:p>
                  </a:txBody>
                  <a:tcPr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D0D8E8"/>
                    </a:solid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bg2"/>
                          </a:solidFill>
                          <a:effectLst/>
                          <a:latin typeface="Calibri" pitchFamily="-65" charset="0"/>
                          <a:ea typeface="ＭＳ Ｐゴシック" pitchFamily="48" charset="-128"/>
                        </a:rPr>
                        <a:t>10:05</a:t>
                      </a:r>
                    </a:p>
                  </a:txBody>
                  <a:tcPr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D0D8E8"/>
                    </a:solidFill>
                  </a:tcPr>
                </a:tc>
              </a:tr>
              <a:tr h="585788">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bg2"/>
                          </a:solidFill>
                          <a:effectLst/>
                          <a:latin typeface="Calibri" pitchFamily="-65" charset="0"/>
                          <a:ea typeface="ＭＳ Ｐゴシック" pitchFamily="48" charset="-128"/>
                        </a:rPr>
                        <a:t>Fred</a:t>
                      </a:r>
                    </a:p>
                  </a:txBody>
                  <a:tcPr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E9EDF4"/>
                    </a:solid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bg2"/>
                          </a:solidFill>
                          <a:effectLst/>
                          <a:latin typeface="Calibri" pitchFamily="-65" charset="0"/>
                          <a:ea typeface="ＭＳ Ｐゴシック" pitchFamily="48" charset="-128"/>
                        </a:rPr>
                        <a:t>cnn.com</a:t>
                      </a:r>
                    </a:p>
                  </a:txBody>
                  <a:tcPr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E9EDF4"/>
                    </a:solid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smtClean="0">
                          <a:ln>
                            <a:noFill/>
                          </a:ln>
                          <a:solidFill>
                            <a:schemeClr val="bg2"/>
                          </a:solidFill>
                          <a:effectLst/>
                          <a:latin typeface="Calibri" pitchFamily="-65" charset="0"/>
                          <a:ea typeface="ＭＳ Ｐゴシック" pitchFamily="48" charset="-128"/>
                        </a:rPr>
                        <a:t>12:00</a:t>
                      </a:r>
                    </a:p>
                  </a:txBody>
                  <a:tcPr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E9EDF4"/>
                    </a:solidFill>
                  </a:tcPr>
                </a:tc>
              </a:tr>
            </a:tbl>
          </a:graphicData>
        </a:graphic>
      </p:graphicFrame>
      <p:graphicFrame>
        <p:nvGraphicFramePr>
          <p:cNvPr id="17" name="Content Placeholder 4"/>
          <p:cNvGraphicFramePr>
            <a:graphicFrameLocks noGrp="1"/>
          </p:cNvGraphicFramePr>
          <p:nvPr>
            <p:extLst>
              <p:ext uri="{D42A27DB-BD31-4B8C-83A1-F6EECF244321}">
                <p14:modId xmlns:p14="http://schemas.microsoft.com/office/powerpoint/2010/main" val="217993772"/>
              </p:ext>
            </p:extLst>
          </p:nvPr>
        </p:nvGraphicFramePr>
        <p:xfrm>
          <a:off x="4876800" y="2438400"/>
          <a:ext cx="3657600" cy="2947990"/>
        </p:xfrm>
        <a:graphic>
          <a:graphicData uri="http://schemas.openxmlformats.org/drawingml/2006/table">
            <a:tbl>
              <a:tblPr/>
              <a:tblGrid>
                <a:gridCol w="1295400"/>
                <a:gridCol w="1143000"/>
                <a:gridCol w="1219200"/>
              </a:tblGrid>
              <a:tr h="604838">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err="1" smtClean="0">
                          <a:ln>
                            <a:noFill/>
                          </a:ln>
                          <a:solidFill>
                            <a:schemeClr val="bg2"/>
                          </a:solidFill>
                          <a:effectLst/>
                          <a:latin typeface="Calibri" pitchFamily="-65" charset="0"/>
                          <a:ea typeface="ＭＳ Ｐゴシック" pitchFamily="48" charset="-128"/>
                        </a:rPr>
                        <a:t>Url</a:t>
                      </a:r>
                      <a:endParaRPr kumimoji="0" lang="en-US" sz="1800" b="1" i="0" u="none" strike="noStrike" cap="none" normalizeH="0" baseline="0" dirty="0" smtClean="0">
                        <a:ln>
                          <a:noFill/>
                        </a:ln>
                        <a:solidFill>
                          <a:schemeClr val="bg2"/>
                        </a:solidFill>
                        <a:effectLst/>
                        <a:latin typeface="Calibri" pitchFamily="-65" charset="0"/>
                        <a:ea typeface="ＭＳ Ｐゴシック" pitchFamily="48" charset="-128"/>
                      </a:endParaRPr>
                    </a:p>
                  </a:txBody>
                  <a:tcPr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a:noFill/>
                    </a:lnTlToBr>
                    <a:lnBlToTr>
                      <a:noFill/>
                    </a:lnBlToTr>
                    <a:solidFill>
                      <a:srgbClr val="4F81BD"/>
                    </a:solid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bg2"/>
                          </a:solidFill>
                          <a:effectLst/>
                          <a:latin typeface="Calibri" pitchFamily="-65" charset="0"/>
                          <a:ea typeface="ＭＳ Ｐゴシック" pitchFamily="48" charset="-128"/>
                        </a:rPr>
                        <a:t>Category</a:t>
                      </a:r>
                    </a:p>
                  </a:txBody>
                  <a:tcPr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a:noFill/>
                    </a:lnTlToBr>
                    <a:lnBlToTr>
                      <a:noFill/>
                    </a:lnBlToTr>
                    <a:solidFill>
                      <a:srgbClr val="4F81BD"/>
                    </a:solid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smtClean="0">
                          <a:ln>
                            <a:noFill/>
                          </a:ln>
                          <a:solidFill>
                            <a:schemeClr val="bg2"/>
                          </a:solidFill>
                          <a:effectLst/>
                          <a:latin typeface="Calibri" pitchFamily="-65" charset="0"/>
                          <a:ea typeface="ＭＳ Ｐゴシック" pitchFamily="48" charset="-128"/>
                        </a:rPr>
                        <a:t>PageRank</a:t>
                      </a:r>
                    </a:p>
                  </a:txBody>
                  <a:tcPr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a:noFill/>
                    </a:lnTlToBr>
                    <a:lnBlToTr>
                      <a:noFill/>
                    </a:lnBlToTr>
                    <a:solidFill>
                      <a:srgbClr val="4F81BD"/>
                    </a:solidFill>
                  </a:tcPr>
                </a:tc>
              </a:tr>
              <a:tr h="585788">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bg2"/>
                          </a:solidFill>
                          <a:effectLst/>
                          <a:latin typeface="Calibri" pitchFamily="-65" charset="0"/>
                          <a:ea typeface="ＭＳ Ｐゴシック" pitchFamily="48" charset="-128"/>
                        </a:rPr>
                        <a:t>cnn.com</a:t>
                      </a:r>
                    </a:p>
                  </a:txBody>
                  <a:tcPr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381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D0D8E8"/>
                    </a:solid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bg2"/>
                          </a:solidFill>
                          <a:effectLst/>
                          <a:latin typeface="Calibri" pitchFamily="-65" charset="0"/>
                          <a:ea typeface="ＭＳ Ｐゴシック" pitchFamily="48" charset="-128"/>
                        </a:rPr>
                        <a:t>News</a:t>
                      </a:r>
                    </a:p>
                  </a:txBody>
                  <a:tcPr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381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D0D8E8"/>
                    </a:solid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bg2"/>
                          </a:solidFill>
                          <a:effectLst/>
                          <a:latin typeface="Calibri" pitchFamily="-65" charset="0"/>
                          <a:ea typeface="ＭＳ Ｐゴシック" pitchFamily="48" charset="-128"/>
                        </a:rPr>
                        <a:t>0.9</a:t>
                      </a:r>
                    </a:p>
                  </a:txBody>
                  <a:tcPr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381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D0D8E8"/>
                    </a:solidFill>
                  </a:tcPr>
                </a:tc>
              </a:tr>
              <a:tr h="585788">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bg2"/>
                          </a:solidFill>
                          <a:effectLst/>
                          <a:latin typeface="Calibri" pitchFamily="-65" charset="0"/>
                          <a:ea typeface="ＭＳ Ｐゴシック" pitchFamily="48" charset="-128"/>
                        </a:rPr>
                        <a:t>bbc.com</a:t>
                      </a:r>
                    </a:p>
                  </a:txBody>
                  <a:tcPr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E9EDF4"/>
                    </a:solid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bg2"/>
                          </a:solidFill>
                          <a:effectLst/>
                          <a:latin typeface="Calibri" pitchFamily="-65" charset="0"/>
                          <a:ea typeface="ＭＳ Ｐゴシック" pitchFamily="48" charset="-128"/>
                        </a:rPr>
                        <a:t>News</a:t>
                      </a:r>
                    </a:p>
                  </a:txBody>
                  <a:tcPr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E9EDF4"/>
                    </a:solid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bg2"/>
                          </a:solidFill>
                          <a:effectLst/>
                          <a:latin typeface="Calibri" pitchFamily="-65" charset="0"/>
                          <a:ea typeface="ＭＳ Ｐゴシック" pitchFamily="48" charset="-128"/>
                        </a:rPr>
                        <a:t>0.8</a:t>
                      </a:r>
                    </a:p>
                  </a:txBody>
                  <a:tcPr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E9EDF4"/>
                    </a:solidFill>
                  </a:tcPr>
                </a:tc>
              </a:tr>
              <a:tr h="585788">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bg2"/>
                          </a:solidFill>
                          <a:effectLst/>
                          <a:latin typeface="Calibri" pitchFamily="-65" charset="0"/>
                          <a:ea typeface="ＭＳ Ｐゴシック" pitchFamily="48" charset="-128"/>
                        </a:rPr>
                        <a:t>flickr.com</a:t>
                      </a:r>
                    </a:p>
                  </a:txBody>
                  <a:tcPr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D0D8E8"/>
                    </a:solid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bg2"/>
                          </a:solidFill>
                          <a:effectLst/>
                          <a:latin typeface="Calibri" pitchFamily="-65" charset="0"/>
                          <a:ea typeface="ＭＳ Ｐゴシック" pitchFamily="48" charset="-128"/>
                        </a:rPr>
                        <a:t>Photos</a:t>
                      </a:r>
                    </a:p>
                  </a:txBody>
                  <a:tcPr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D0D8E8"/>
                    </a:solid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bg2"/>
                          </a:solidFill>
                          <a:effectLst/>
                          <a:latin typeface="Calibri" pitchFamily="-65" charset="0"/>
                          <a:ea typeface="ＭＳ Ｐゴシック" pitchFamily="48" charset="-128"/>
                        </a:rPr>
                        <a:t>0.7</a:t>
                      </a:r>
                    </a:p>
                  </a:txBody>
                  <a:tcPr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D0D8E8"/>
                    </a:solidFill>
                  </a:tcPr>
                </a:tc>
              </a:tr>
              <a:tr h="585788">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bg2"/>
                          </a:solidFill>
                          <a:effectLst/>
                          <a:latin typeface="Calibri" pitchFamily="-65" charset="0"/>
                          <a:ea typeface="ＭＳ Ｐゴシック" pitchFamily="48" charset="-128"/>
                        </a:rPr>
                        <a:t>espn.com</a:t>
                      </a:r>
                    </a:p>
                  </a:txBody>
                  <a:tcPr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E9EDF4"/>
                    </a:solid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bg2"/>
                          </a:solidFill>
                          <a:effectLst/>
                          <a:latin typeface="Calibri" pitchFamily="-65" charset="0"/>
                          <a:ea typeface="ＭＳ Ｐゴシック" pitchFamily="48" charset="-128"/>
                        </a:rPr>
                        <a:t>Sports</a:t>
                      </a:r>
                    </a:p>
                  </a:txBody>
                  <a:tcPr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E9EDF4"/>
                    </a:solid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smtClean="0">
                          <a:ln>
                            <a:noFill/>
                          </a:ln>
                          <a:solidFill>
                            <a:schemeClr val="bg2"/>
                          </a:solidFill>
                          <a:effectLst/>
                          <a:latin typeface="Calibri" pitchFamily="-65" charset="0"/>
                          <a:ea typeface="ＭＳ Ｐゴシック" pitchFamily="48" charset="-128"/>
                        </a:rPr>
                        <a:t>0.9</a:t>
                      </a:r>
                    </a:p>
                  </a:txBody>
                  <a:tcPr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E9EDF4"/>
                    </a:solidFill>
                  </a:tcPr>
                </a:tc>
              </a:tr>
            </a:tbl>
          </a:graphicData>
        </a:graphic>
      </p:graphicFrame>
      <p:sp>
        <p:nvSpPr>
          <p:cNvPr id="18" name="TextBox 17"/>
          <p:cNvSpPr txBox="1">
            <a:spLocks noChangeArrowheads="1"/>
          </p:cNvSpPr>
          <p:nvPr/>
        </p:nvSpPr>
        <p:spPr bwMode="auto">
          <a:xfrm>
            <a:off x="2093913" y="1752600"/>
            <a:ext cx="844853" cy="461665"/>
          </a:xfrm>
          <a:prstGeom prst="rect">
            <a:avLst/>
          </a:prstGeom>
          <a:noFill/>
          <a:ln w="9525">
            <a:noFill/>
            <a:miter lim="800000"/>
            <a:headEnd/>
            <a:tailEnd/>
          </a:ln>
        </p:spPr>
        <p:txBody>
          <a:bodyPr wrap="none">
            <a:spAutoFit/>
          </a:bodyPr>
          <a:lstStyle/>
          <a:p>
            <a:pPr defTabSz="457200">
              <a:defRPr/>
            </a:pPr>
            <a:r>
              <a:rPr lang="en-US" sz="2400" b="0" dirty="0">
                <a:solidFill>
                  <a:schemeClr val="bg1"/>
                </a:solidFill>
                <a:latin typeface="Gill Sans"/>
                <a:ea typeface="ＭＳ Ｐゴシック" pitchFamily="48" charset="-128"/>
                <a:cs typeface="Gill Sans"/>
              </a:rPr>
              <a:t>Visits</a:t>
            </a:r>
            <a:endParaRPr lang="en-US" sz="1400" b="0" dirty="0">
              <a:solidFill>
                <a:schemeClr val="bg1"/>
              </a:solidFill>
              <a:latin typeface="Gill Sans"/>
              <a:ea typeface="ＭＳ Ｐゴシック" pitchFamily="48" charset="-128"/>
              <a:cs typeface="Gill Sans"/>
            </a:endParaRPr>
          </a:p>
        </p:txBody>
      </p:sp>
      <p:sp>
        <p:nvSpPr>
          <p:cNvPr id="19" name="TextBox 18"/>
          <p:cNvSpPr txBox="1">
            <a:spLocks noChangeArrowheads="1"/>
          </p:cNvSpPr>
          <p:nvPr/>
        </p:nvSpPr>
        <p:spPr bwMode="auto">
          <a:xfrm>
            <a:off x="6164262" y="1752600"/>
            <a:ext cx="1384964" cy="461665"/>
          </a:xfrm>
          <a:prstGeom prst="rect">
            <a:avLst/>
          </a:prstGeom>
          <a:noFill/>
          <a:ln w="9525">
            <a:noFill/>
            <a:miter lim="800000"/>
            <a:headEnd/>
            <a:tailEnd/>
          </a:ln>
        </p:spPr>
        <p:txBody>
          <a:bodyPr wrap="none">
            <a:spAutoFit/>
          </a:bodyPr>
          <a:lstStyle/>
          <a:p>
            <a:pPr defTabSz="457200">
              <a:defRPr/>
            </a:pPr>
            <a:r>
              <a:rPr lang="en-US" sz="2400" b="0" dirty="0" smtClean="0">
                <a:solidFill>
                  <a:schemeClr val="bg1"/>
                </a:solidFill>
                <a:latin typeface="Gill Sans"/>
                <a:ea typeface="ＭＳ Ｐゴシック" pitchFamily="48" charset="-128"/>
                <a:cs typeface="Gill Sans"/>
              </a:rPr>
              <a:t>URL  </a:t>
            </a:r>
            <a:r>
              <a:rPr lang="en-US" sz="2400" b="0" dirty="0">
                <a:solidFill>
                  <a:schemeClr val="bg1"/>
                </a:solidFill>
                <a:latin typeface="Gill Sans"/>
                <a:ea typeface="ＭＳ Ｐゴシック" pitchFamily="48" charset="-128"/>
                <a:cs typeface="Gill Sans"/>
              </a:rPr>
              <a:t>Info</a:t>
            </a:r>
            <a:endParaRPr lang="en-US" sz="1400" b="0" dirty="0">
              <a:solidFill>
                <a:schemeClr val="bg1"/>
              </a:solidFill>
              <a:latin typeface="Gill Sans"/>
              <a:ea typeface="ＭＳ Ｐゴシック" pitchFamily="48" charset="-128"/>
              <a:cs typeface="Gill Sans"/>
            </a:endParaRPr>
          </a:p>
        </p:txBody>
      </p:sp>
      <p:grpSp>
        <p:nvGrpSpPr>
          <p:cNvPr id="20" name="Group 8"/>
          <p:cNvGrpSpPr>
            <a:grpSpLocks/>
          </p:cNvGrpSpPr>
          <p:nvPr/>
        </p:nvGrpSpPr>
        <p:grpSpPr bwMode="auto">
          <a:xfrm>
            <a:off x="2500312" y="5486400"/>
            <a:ext cx="76200" cy="533400"/>
            <a:chOff x="1931889" y="4648200"/>
            <a:chExt cx="76200" cy="533400"/>
          </a:xfrm>
        </p:grpSpPr>
        <p:sp>
          <p:nvSpPr>
            <p:cNvPr id="21" name="Oval 20"/>
            <p:cNvSpPr>
              <a:spLocks noChangeArrowheads="1"/>
            </p:cNvSpPr>
            <p:nvPr/>
          </p:nvSpPr>
          <p:spPr bwMode="auto">
            <a:xfrm>
              <a:off x="1931889" y="4648200"/>
              <a:ext cx="76200" cy="76200"/>
            </a:xfrm>
            <a:prstGeom prst="ellipse">
              <a:avLst/>
            </a:prstGeom>
            <a:gradFill rotWithShape="1">
              <a:gsLst>
                <a:gs pos="0">
                  <a:srgbClr val="9BC1FF"/>
                </a:gs>
                <a:gs pos="100000">
                  <a:srgbClr val="3F80CD"/>
                </a:gs>
              </a:gsLst>
              <a:lin ang="5400000"/>
            </a:gradFill>
            <a:ln w="9525">
              <a:solidFill>
                <a:srgbClr val="4A7EBB"/>
              </a:solidFill>
              <a:round/>
              <a:headEnd/>
              <a:tailEnd/>
            </a:ln>
            <a:effectLst>
              <a:outerShdw dist="23000" dir="5400000" rotWithShape="0">
                <a:srgbClr val="808080">
                  <a:alpha val="34999"/>
                </a:srgbClr>
              </a:outerShdw>
            </a:effectLst>
          </p:spPr>
          <p:txBody>
            <a:bodyPr anchor="ctr"/>
            <a:lstStyle/>
            <a:p>
              <a:pPr algn="ctr" defTabSz="457200">
                <a:defRPr/>
              </a:pPr>
              <a:endParaRPr lang="en-US">
                <a:solidFill>
                  <a:schemeClr val="bg1"/>
                </a:solidFill>
                <a:latin typeface="Gill Sans"/>
                <a:ea typeface="ＭＳ Ｐゴシック" pitchFamily="48" charset="-128"/>
                <a:cs typeface="Gill Sans"/>
              </a:endParaRPr>
            </a:p>
          </p:txBody>
        </p:sp>
        <p:sp>
          <p:nvSpPr>
            <p:cNvPr id="22" name="Oval 21"/>
            <p:cNvSpPr>
              <a:spLocks noChangeArrowheads="1"/>
            </p:cNvSpPr>
            <p:nvPr/>
          </p:nvSpPr>
          <p:spPr bwMode="auto">
            <a:xfrm>
              <a:off x="1931889" y="4876800"/>
              <a:ext cx="76200" cy="76200"/>
            </a:xfrm>
            <a:prstGeom prst="ellipse">
              <a:avLst/>
            </a:prstGeom>
            <a:gradFill rotWithShape="1">
              <a:gsLst>
                <a:gs pos="0">
                  <a:srgbClr val="9BC1FF"/>
                </a:gs>
                <a:gs pos="100000">
                  <a:srgbClr val="3F80CD"/>
                </a:gs>
              </a:gsLst>
              <a:lin ang="5400000"/>
            </a:gradFill>
            <a:ln w="9525">
              <a:solidFill>
                <a:srgbClr val="4A7EBB"/>
              </a:solidFill>
              <a:round/>
              <a:headEnd/>
              <a:tailEnd/>
            </a:ln>
            <a:effectLst>
              <a:outerShdw dist="23000" dir="5400000" rotWithShape="0">
                <a:srgbClr val="808080">
                  <a:alpha val="34999"/>
                </a:srgbClr>
              </a:outerShdw>
            </a:effectLst>
          </p:spPr>
          <p:txBody>
            <a:bodyPr anchor="ctr"/>
            <a:lstStyle/>
            <a:p>
              <a:pPr algn="ctr" defTabSz="457200">
                <a:defRPr/>
              </a:pPr>
              <a:endParaRPr lang="en-US">
                <a:solidFill>
                  <a:schemeClr val="bg1"/>
                </a:solidFill>
                <a:latin typeface="Gill Sans"/>
                <a:ea typeface="ＭＳ Ｐゴシック" pitchFamily="48" charset="-128"/>
                <a:cs typeface="Gill Sans"/>
              </a:endParaRPr>
            </a:p>
          </p:txBody>
        </p:sp>
        <p:sp>
          <p:nvSpPr>
            <p:cNvPr id="23" name="Oval 22"/>
            <p:cNvSpPr>
              <a:spLocks noChangeArrowheads="1"/>
            </p:cNvSpPr>
            <p:nvPr/>
          </p:nvSpPr>
          <p:spPr bwMode="auto">
            <a:xfrm>
              <a:off x="1931889" y="5105400"/>
              <a:ext cx="76200" cy="76200"/>
            </a:xfrm>
            <a:prstGeom prst="ellipse">
              <a:avLst/>
            </a:prstGeom>
            <a:gradFill rotWithShape="1">
              <a:gsLst>
                <a:gs pos="0">
                  <a:srgbClr val="9BC1FF"/>
                </a:gs>
                <a:gs pos="100000">
                  <a:srgbClr val="3F80CD"/>
                </a:gs>
              </a:gsLst>
              <a:lin ang="5400000"/>
            </a:gradFill>
            <a:ln w="9525">
              <a:solidFill>
                <a:srgbClr val="4A7EBB"/>
              </a:solidFill>
              <a:round/>
              <a:headEnd/>
              <a:tailEnd/>
            </a:ln>
            <a:effectLst>
              <a:outerShdw dist="23000" dir="5400000" rotWithShape="0">
                <a:srgbClr val="808080">
                  <a:alpha val="34999"/>
                </a:srgbClr>
              </a:outerShdw>
            </a:effectLst>
          </p:spPr>
          <p:txBody>
            <a:bodyPr anchor="ctr"/>
            <a:lstStyle/>
            <a:p>
              <a:pPr algn="ctr" defTabSz="457200">
                <a:defRPr/>
              </a:pPr>
              <a:endParaRPr lang="en-US">
                <a:solidFill>
                  <a:schemeClr val="bg1"/>
                </a:solidFill>
                <a:latin typeface="Gill Sans"/>
                <a:ea typeface="ＭＳ Ｐゴシック" pitchFamily="48" charset="-128"/>
                <a:cs typeface="Gill Sans"/>
              </a:endParaRPr>
            </a:p>
          </p:txBody>
        </p:sp>
      </p:grpSp>
      <p:grpSp>
        <p:nvGrpSpPr>
          <p:cNvPr id="24" name="Group 12"/>
          <p:cNvGrpSpPr>
            <a:grpSpLocks/>
          </p:cNvGrpSpPr>
          <p:nvPr/>
        </p:nvGrpSpPr>
        <p:grpSpPr bwMode="auto">
          <a:xfrm>
            <a:off x="6781800" y="5486400"/>
            <a:ext cx="76200" cy="533400"/>
            <a:chOff x="1931889" y="4648200"/>
            <a:chExt cx="76200" cy="533400"/>
          </a:xfrm>
        </p:grpSpPr>
        <p:sp>
          <p:nvSpPr>
            <p:cNvPr id="25" name="Oval 24"/>
            <p:cNvSpPr>
              <a:spLocks noChangeArrowheads="1"/>
            </p:cNvSpPr>
            <p:nvPr/>
          </p:nvSpPr>
          <p:spPr bwMode="auto">
            <a:xfrm>
              <a:off x="1931889" y="4648200"/>
              <a:ext cx="76200" cy="76200"/>
            </a:xfrm>
            <a:prstGeom prst="ellipse">
              <a:avLst/>
            </a:prstGeom>
            <a:gradFill rotWithShape="1">
              <a:gsLst>
                <a:gs pos="0">
                  <a:srgbClr val="9BC1FF"/>
                </a:gs>
                <a:gs pos="100000">
                  <a:srgbClr val="3F80CD"/>
                </a:gs>
              </a:gsLst>
              <a:lin ang="5400000"/>
            </a:gradFill>
            <a:ln w="9525">
              <a:solidFill>
                <a:srgbClr val="4A7EBB"/>
              </a:solidFill>
              <a:round/>
              <a:headEnd/>
              <a:tailEnd/>
            </a:ln>
            <a:effectLst>
              <a:outerShdw dist="23000" dir="5400000" rotWithShape="0">
                <a:srgbClr val="808080">
                  <a:alpha val="34999"/>
                </a:srgbClr>
              </a:outerShdw>
            </a:effectLst>
          </p:spPr>
          <p:txBody>
            <a:bodyPr anchor="ctr"/>
            <a:lstStyle/>
            <a:p>
              <a:pPr algn="ctr" defTabSz="457200">
                <a:defRPr/>
              </a:pPr>
              <a:endParaRPr lang="en-US">
                <a:solidFill>
                  <a:schemeClr val="bg1"/>
                </a:solidFill>
                <a:latin typeface="Gill Sans"/>
                <a:ea typeface="ＭＳ Ｐゴシック" pitchFamily="48" charset="-128"/>
                <a:cs typeface="Gill Sans"/>
              </a:endParaRPr>
            </a:p>
          </p:txBody>
        </p:sp>
        <p:sp>
          <p:nvSpPr>
            <p:cNvPr id="26" name="Oval 25"/>
            <p:cNvSpPr>
              <a:spLocks noChangeArrowheads="1"/>
            </p:cNvSpPr>
            <p:nvPr/>
          </p:nvSpPr>
          <p:spPr bwMode="auto">
            <a:xfrm>
              <a:off x="1931889" y="4876800"/>
              <a:ext cx="76200" cy="76200"/>
            </a:xfrm>
            <a:prstGeom prst="ellipse">
              <a:avLst/>
            </a:prstGeom>
            <a:gradFill rotWithShape="1">
              <a:gsLst>
                <a:gs pos="0">
                  <a:srgbClr val="9BC1FF"/>
                </a:gs>
                <a:gs pos="100000">
                  <a:srgbClr val="3F80CD"/>
                </a:gs>
              </a:gsLst>
              <a:lin ang="5400000"/>
            </a:gradFill>
            <a:ln w="9525">
              <a:solidFill>
                <a:srgbClr val="4A7EBB"/>
              </a:solidFill>
              <a:round/>
              <a:headEnd/>
              <a:tailEnd/>
            </a:ln>
            <a:effectLst>
              <a:outerShdw dist="23000" dir="5400000" rotWithShape="0">
                <a:srgbClr val="808080">
                  <a:alpha val="34999"/>
                </a:srgbClr>
              </a:outerShdw>
            </a:effectLst>
          </p:spPr>
          <p:txBody>
            <a:bodyPr anchor="ctr"/>
            <a:lstStyle/>
            <a:p>
              <a:pPr algn="ctr" defTabSz="457200">
                <a:defRPr/>
              </a:pPr>
              <a:endParaRPr lang="en-US">
                <a:solidFill>
                  <a:schemeClr val="bg1"/>
                </a:solidFill>
                <a:latin typeface="Gill Sans"/>
                <a:ea typeface="ＭＳ Ｐゴシック" pitchFamily="48" charset="-128"/>
                <a:cs typeface="Gill Sans"/>
              </a:endParaRPr>
            </a:p>
          </p:txBody>
        </p:sp>
        <p:sp>
          <p:nvSpPr>
            <p:cNvPr id="27" name="Oval 26"/>
            <p:cNvSpPr>
              <a:spLocks noChangeArrowheads="1"/>
            </p:cNvSpPr>
            <p:nvPr/>
          </p:nvSpPr>
          <p:spPr bwMode="auto">
            <a:xfrm>
              <a:off x="1931889" y="5105400"/>
              <a:ext cx="76200" cy="76200"/>
            </a:xfrm>
            <a:prstGeom prst="ellipse">
              <a:avLst/>
            </a:prstGeom>
            <a:gradFill rotWithShape="1">
              <a:gsLst>
                <a:gs pos="0">
                  <a:srgbClr val="9BC1FF"/>
                </a:gs>
                <a:gs pos="100000">
                  <a:srgbClr val="3F80CD"/>
                </a:gs>
              </a:gsLst>
              <a:lin ang="5400000"/>
            </a:gradFill>
            <a:ln w="9525">
              <a:solidFill>
                <a:srgbClr val="4A7EBB"/>
              </a:solidFill>
              <a:round/>
              <a:headEnd/>
              <a:tailEnd/>
            </a:ln>
            <a:effectLst>
              <a:outerShdw dist="23000" dir="5400000" rotWithShape="0">
                <a:srgbClr val="808080">
                  <a:alpha val="34999"/>
                </a:srgbClr>
              </a:outerShdw>
            </a:effectLst>
          </p:spPr>
          <p:txBody>
            <a:bodyPr anchor="ctr"/>
            <a:lstStyle/>
            <a:p>
              <a:pPr algn="ctr" defTabSz="457200">
                <a:defRPr/>
              </a:pPr>
              <a:endParaRPr lang="en-US">
                <a:solidFill>
                  <a:schemeClr val="bg1"/>
                </a:solidFill>
                <a:latin typeface="Gill Sans"/>
                <a:ea typeface="ＭＳ Ｐゴシック" pitchFamily="48" charset="-128"/>
                <a:cs typeface="Gill Sans"/>
              </a:endParaRPr>
            </a:p>
          </p:txBody>
        </p:sp>
      </p:grpSp>
      <p:sp>
        <p:nvSpPr>
          <p:cNvPr id="28" name="TextBox 3"/>
          <p:cNvSpPr txBox="1">
            <a:spLocks noChangeArrowheads="1"/>
          </p:cNvSpPr>
          <p:nvPr/>
        </p:nvSpPr>
        <p:spPr bwMode="auto">
          <a:xfrm>
            <a:off x="1" y="1138535"/>
            <a:ext cx="9144000" cy="461665"/>
          </a:xfrm>
          <a:prstGeom prst="rect">
            <a:avLst/>
          </a:prstGeom>
          <a:noFill/>
          <a:ln w="9525">
            <a:noFill/>
            <a:miter lim="800000"/>
            <a:headEnd/>
            <a:tailEnd/>
          </a:ln>
        </p:spPr>
        <p:txBody>
          <a:bodyPr wrap="square">
            <a:spAutoFit/>
          </a:bodyPr>
          <a:lstStyle/>
          <a:p>
            <a:pPr algn="ctr" defTabSz="457200">
              <a:defRPr/>
            </a:pPr>
            <a:r>
              <a:rPr lang="en-US" sz="2400" b="0" dirty="0" smtClean="0">
                <a:solidFill>
                  <a:schemeClr val="bg1"/>
                </a:solidFill>
                <a:latin typeface="Gill Sans"/>
                <a:ea typeface="ＭＳ Ｐゴシック" pitchFamily="48" charset="-128"/>
                <a:cs typeface="Gill Sans"/>
              </a:rPr>
              <a:t>Task: </a:t>
            </a:r>
            <a:r>
              <a:rPr lang="en-US" sz="2400" b="0" dirty="0">
                <a:solidFill>
                  <a:schemeClr val="bg1"/>
                </a:solidFill>
                <a:latin typeface="Gill Sans"/>
                <a:ea typeface="ＭＳ Ｐゴシック" pitchFamily="48" charset="-128"/>
                <a:cs typeface="Gill Sans"/>
              </a:rPr>
              <a:t>Find the top 10 most visited pages in each category</a:t>
            </a:r>
          </a:p>
        </p:txBody>
      </p:sp>
      <p:sp>
        <p:nvSpPr>
          <p:cNvPr id="55" name="TextBox 3"/>
          <p:cNvSpPr txBox="1">
            <a:spLocks noChangeArrowheads="1"/>
          </p:cNvSpPr>
          <p:nvPr/>
        </p:nvSpPr>
        <p:spPr bwMode="auto">
          <a:xfrm>
            <a:off x="0" y="6611938"/>
            <a:ext cx="3429000" cy="246221"/>
          </a:xfrm>
          <a:prstGeom prst="rect">
            <a:avLst/>
          </a:prstGeom>
          <a:noFill/>
          <a:ln w="9525">
            <a:noFill/>
            <a:miter lim="800000"/>
            <a:headEnd/>
            <a:tailEnd/>
          </a:ln>
        </p:spPr>
        <p:txBody>
          <a:bodyPr wrap="square">
            <a:spAutoFit/>
          </a:bodyPr>
          <a:lstStyle/>
          <a:p>
            <a:r>
              <a:rPr lang="da-DK" sz="1000" b="0" dirty="0" smtClean="0">
                <a:solidFill>
                  <a:schemeClr val="bg2"/>
                </a:solidFill>
              </a:rPr>
              <a:t>Pig Slides adapted from Olston et al. (SIGMOD 2008)</a:t>
            </a:r>
          </a:p>
        </p:txBody>
      </p:sp>
      <p:sp>
        <p:nvSpPr>
          <p:cNvPr id="29"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Pig: Example</a:t>
            </a:r>
          </a:p>
        </p:txBody>
      </p:sp>
    </p:spTree>
    <p:extLst>
      <p:ext uri="{BB962C8B-B14F-4D97-AF65-F5344CB8AC3E}">
        <p14:creationId xmlns:p14="http://schemas.microsoft.com/office/powerpoint/2010/main" val="125892414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txBox="1">
            <a:spLocks/>
          </p:cNvSpPr>
          <p:nvPr/>
        </p:nvSpPr>
        <p:spPr>
          <a:xfrm>
            <a:off x="457200" y="1600200"/>
            <a:ext cx="8305800" cy="4495800"/>
          </a:xfrm>
          <a:prstGeom prst="rect">
            <a:avLst/>
          </a:prstGeom>
        </p:spPr>
        <p:txBody>
          <a:bodyPr/>
          <a:lstStyle/>
          <a:p>
            <a:pPr marL="342900" indent="-342900">
              <a:lnSpc>
                <a:spcPct val="90000"/>
              </a:lnSpc>
              <a:spcBef>
                <a:spcPct val="25000"/>
              </a:spcBef>
              <a:spcAft>
                <a:spcPct val="25000"/>
              </a:spcAft>
              <a:buClr>
                <a:srgbClr val="5675A9"/>
              </a:buClr>
              <a:buSzPct val="75000"/>
              <a:buFont typeface="Arial" charset="0"/>
              <a:buNone/>
              <a:defRPr/>
            </a:pPr>
            <a:r>
              <a:rPr lang="en-US" sz="1800" b="0" kern="0" dirty="0" smtClean="0">
                <a:solidFill>
                  <a:schemeClr val="bg1"/>
                </a:solidFill>
                <a:latin typeface="Andale Mono"/>
                <a:cs typeface="Andale Mono"/>
              </a:rPr>
              <a:t>visits = </a:t>
            </a:r>
            <a:r>
              <a:rPr lang="en-US" sz="1800" b="0" kern="0" dirty="0">
                <a:solidFill>
                  <a:srgbClr val="F79646"/>
                </a:solidFill>
                <a:latin typeface="Andale Mono"/>
                <a:cs typeface="Andale Mono"/>
              </a:rPr>
              <a:t>load</a:t>
            </a:r>
            <a:r>
              <a:rPr lang="en-US" sz="1800" b="0" kern="0" dirty="0">
                <a:latin typeface="Andale Mono"/>
                <a:cs typeface="Andale Mono"/>
              </a:rPr>
              <a:t> </a:t>
            </a:r>
            <a:r>
              <a:rPr lang="en-US" sz="1800" b="0" kern="0" dirty="0">
                <a:solidFill>
                  <a:schemeClr val="accent2"/>
                </a:solidFill>
                <a:latin typeface="Andale Mono"/>
                <a:cs typeface="Andale Mono"/>
              </a:rPr>
              <a:t>‘/data/visits’ </a:t>
            </a:r>
            <a:r>
              <a:rPr lang="en-US" sz="1800" b="0" kern="0" dirty="0">
                <a:solidFill>
                  <a:srgbClr val="F79646"/>
                </a:solidFill>
                <a:latin typeface="Andale Mono"/>
                <a:cs typeface="Andale Mono"/>
              </a:rPr>
              <a:t>as</a:t>
            </a:r>
            <a:r>
              <a:rPr lang="en-US" sz="1800" b="0" kern="0" dirty="0">
                <a:solidFill>
                  <a:schemeClr val="bg1"/>
                </a:solidFill>
                <a:latin typeface="Andale Mono"/>
                <a:cs typeface="Andale Mono"/>
              </a:rPr>
              <a:t> (user, </a:t>
            </a:r>
            <a:r>
              <a:rPr lang="en-US" sz="1800" b="0" kern="0" dirty="0" err="1">
                <a:solidFill>
                  <a:schemeClr val="bg1"/>
                </a:solidFill>
                <a:latin typeface="Andale Mono"/>
                <a:cs typeface="Andale Mono"/>
              </a:rPr>
              <a:t>url</a:t>
            </a:r>
            <a:r>
              <a:rPr lang="en-US" sz="1800" b="0" kern="0" dirty="0">
                <a:solidFill>
                  <a:schemeClr val="bg1"/>
                </a:solidFill>
                <a:latin typeface="Andale Mono"/>
                <a:cs typeface="Andale Mono"/>
              </a:rPr>
              <a:t>, time</a:t>
            </a:r>
            <a:r>
              <a:rPr lang="en-US" sz="1800" b="0" kern="0" dirty="0" smtClean="0">
                <a:solidFill>
                  <a:schemeClr val="bg1"/>
                </a:solidFill>
                <a:latin typeface="Andale Mono"/>
                <a:cs typeface="Andale Mono"/>
              </a:rPr>
              <a:t>);</a:t>
            </a:r>
          </a:p>
          <a:p>
            <a:pPr marL="342900" indent="-342900">
              <a:lnSpc>
                <a:spcPct val="90000"/>
              </a:lnSpc>
              <a:spcBef>
                <a:spcPct val="25000"/>
              </a:spcBef>
              <a:spcAft>
                <a:spcPct val="25000"/>
              </a:spcAft>
              <a:buClr>
                <a:srgbClr val="5675A9"/>
              </a:buClr>
              <a:buSzPct val="75000"/>
              <a:buFont typeface="Arial" charset="0"/>
              <a:buNone/>
              <a:defRPr/>
            </a:pPr>
            <a:r>
              <a:rPr lang="en-US" sz="1800" b="0" kern="0" dirty="0" err="1" smtClean="0">
                <a:solidFill>
                  <a:schemeClr val="bg1"/>
                </a:solidFill>
                <a:latin typeface="Andale Mono"/>
                <a:cs typeface="Andale Mono"/>
              </a:rPr>
              <a:t>gVisits</a:t>
            </a:r>
            <a:r>
              <a:rPr lang="en-US" sz="1800" b="0" kern="0" dirty="0" smtClean="0">
                <a:solidFill>
                  <a:schemeClr val="bg1"/>
                </a:solidFill>
                <a:latin typeface="Andale Mono"/>
                <a:cs typeface="Andale Mono"/>
              </a:rPr>
              <a:t> = </a:t>
            </a:r>
            <a:r>
              <a:rPr lang="en-US" sz="1800" b="0" kern="0" dirty="0" smtClean="0">
                <a:solidFill>
                  <a:srgbClr val="F79646"/>
                </a:solidFill>
                <a:latin typeface="Andale Mono"/>
                <a:cs typeface="Andale Mono"/>
              </a:rPr>
              <a:t>group</a:t>
            </a:r>
            <a:r>
              <a:rPr lang="en-US" sz="1800" b="0" kern="0" dirty="0" smtClean="0">
                <a:solidFill>
                  <a:schemeClr val="bg1"/>
                </a:solidFill>
                <a:latin typeface="Andale Mono"/>
                <a:cs typeface="Andale Mono"/>
              </a:rPr>
              <a:t> visits </a:t>
            </a:r>
            <a:r>
              <a:rPr lang="en-US" sz="1800" b="0" kern="0" dirty="0" smtClean="0">
                <a:solidFill>
                  <a:srgbClr val="F79646"/>
                </a:solidFill>
                <a:latin typeface="Andale Mono"/>
                <a:cs typeface="Andale Mono"/>
              </a:rPr>
              <a:t>by</a:t>
            </a:r>
            <a:r>
              <a:rPr lang="en-US" sz="1800" b="0" kern="0" dirty="0" smtClean="0">
                <a:solidFill>
                  <a:schemeClr val="bg1"/>
                </a:solidFill>
                <a:latin typeface="Andale Mono"/>
                <a:cs typeface="Andale Mono"/>
              </a:rPr>
              <a:t> </a:t>
            </a:r>
            <a:r>
              <a:rPr lang="en-US" sz="1800" b="0" kern="0" dirty="0" err="1" smtClean="0">
                <a:solidFill>
                  <a:schemeClr val="bg1"/>
                </a:solidFill>
                <a:latin typeface="Andale Mono"/>
                <a:cs typeface="Andale Mono"/>
              </a:rPr>
              <a:t>url</a:t>
            </a:r>
            <a:r>
              <a:rPr lang="en-US" sz="1800" b="0" kern="0" dirty="0" smtClean="0">
                <a:solidFill>
                  <a:schemeClr val="bg1"/>
                </a:solidFill>
                <a:latin typeface="Andale Mono"/>
                <a:cs typeface="Andale Mono"/>
              </a:rPr>
              <a:t>;</a:t>
            </a:r>
          </a:p>
          <a:p>
            <a:pPr marL="342900" indent="-342900">
              <a:lnSpc>
                <a:spcPct val="90000"/>
              </a:lnSpc>
              <a:spcBef>
                <a:spcPct val="25000"/>
              </a:spcBef>
              <a:spcAft>
                <a:spcPct val="25000"/>
              </a:spcAft>
              <a:buClr>
                <a:srgbClr val="5675A9"/>
              </a:buClr>
              <a:buSzPct val="75000"/>
              <a:buFont typeface="Arial" charset="0"/>
              <a:buNone/>
              <a:defRPr/>
            </a:pPr>
            <a:r>
              <a:rPr lang="en-US" sz="1800" b="0" kern="0" dirty="0" err="1" smtClean="0">
                <a:solidFill>
                  <a:schemeClr val="bg1"/>
                </a:solidFill>
                <a:latin typeface="Andale Mono"/>
                <a:cs typeface="Andale Mono"/>
              </a:rPr>
              <a:t>visitCounts</a:t>
            </a:r>
            <a:r>
              <a:rPr lang="en-US" sz="1800" b="0" kern="0" dirty="0" smtClean="0">
                <a:solidFill>
                  <a:schemeClr val="bg1"/>
                </a:solidFill>
                <a:latin typeface="Andale Mono"/>
                <a:cs typeface="Andale Mono"/>
              </a:rPr>
              <a:t> =</a:t>
            </a:r>
            <a:r>
              <a:rPr lang="en-US" sz="1800" b="0" kern="0" dirty="0" smtClean="0">
                <a:latin typeface="Andale Mono"/>
                <a:cs typeface="Andale Mono"/>
              </a:rPr>
              <a:t> </a:t>
            </a:r>
            <a:r>
              <a:rPr lang="en-US" sz="1800" b="0" kern="0" dirty="0" err="1">
                <a:solidFill>
                  <a:srgbClr val="F79646"/>
                </a:solidFill>
                <a:latin typeface="Andale Mono"/>
                <a:cs typeface="Andale Mono"/>
              </a:rPr>
              <a:t>foreach</a:t>
            </a:r>
            <a:r>
              <a:rPr lang="en-US" sz="1800" b="0" kern="0" dirty="0">
                <a:latin typeface="Andale Mono"/>
                <a:cs typeface="Andale Mono"/>
              </a:rPr>
              <a:t> </a:t>
            </a:r>
            <a:r>
              <a:rPr lang="en-US" sz="1800" b="0" kern="0" dirty="0" err="1">
                <a:solidFill>
                  <a:schemeClr val="bg1"/>
                </a:solidFill>
                <a:latin typeface="Andale Mono"/>
                <a:cs typeface="Andale Mono"/>
              </a:rPr>
              <a:t>gVisits</a:t>
            </a:r>
            <a:r>
              <a:rPr lang="en-US" sz="1800" b="0" kern="0" dirty="0">
                <a:latin typeface="Andale Mono"/>
                <a:cs typeface="Andale Mono"/>
              </a:rPr>
              <a:t> </a:t>
            </a:r>
            <a:r>
              <a:rPr lang="en-US" sz="1800" b="0" kern="0" dirty="0">
                <a:solidFill>
                  <a:srgbClr val="F79646"/>
                </a:solidFill>
                <a:latin typeface="Andale Mono"/>
                <a:cs typeface="Andale Mono"/>
              </a:rPr>
              <a:t>generate</a:t>
            </a:r>
            <a:r>
              <a:rPr lang="en-US" sz="1800" b="0" kern="0" dirty="0">
                <a:solidFill>
                  <a:schemeClr val="bg1"/>
                </a:solidFill>
                <a:latin typeface="Andale Mono"/>
                <a:cs typeface="Andale Mono"/>
              </a:rPr>
              <a:t> </a:t>
            </a:r>
            <a:r>
              <a:rPr lang="en-US" sz="1800" b="0" kern="0" dirty="0" err="1">
                <a:solidFill>
                  <a:schemeClr val="bg1"/>
                </a:solidFill>
                <a:latin typeface="Andale Mono"/>
                <a:cs typeface="Andale Mono"/>
              </a:rPr>
              <a:t>url</a:t>
            </a:r>
            <a:r>
              <a:rPr lang="en-US" sz="1800" b="0" kern="0" dirty="0">
                <a:solidFill>
                  <a:schemeClr val="bg1"/>
                </a:solidFill>
                <a:latin typeface="Andale Mono"/>
                <a:cs typeface="Andale Mono"/>
              </a:rPr>
              <a:t>, count(visits);</a:t>
            </a:r>
          </a:p>
          <a:p>
            <a:pPr marL="342900" indent="-342900">
              <a:lnSpc>
                <a:spcPct val="90000"/>
              </a:lnSpc>
              <a:spcBef>
                <a:spcPct val="25000"/>
              </a:spcBef>
              <a:spcAft>
                <a:spcPct val="25000"/>
              </a:spcAft>
              <a:buClr>
                <a:srgbClr val="5675A9"/>
              </a:buClr>
              <a:buSzPct val="75000"/>
              <a:buFont typeface="Arial" charset="0"/>
              <a:buNone/>
              <a:defRPr/>
            </a:pPr>
            <a:r>
              <a:rPr lang="en-US" sz="1800" b="0" kern="0" dirty="0" err="1" smtClean="0">
                <a:solidFill>
                  <a:schemeClr val="bg1"/>
                </a:solidFill>
                <a:latin typeface="Andale Mono"/>
                <a:cs typeface="Andale Mono"/>
              </a:rPr>
              <a:t>urlInfo</a:t>
            </a:r>
            <a:r>
              <a:rPr lang="en-US" sz="1800" b="0" kern="0" dirty="0" smtClean="0">
                <a:solidFill>
                  <a:schemeClr val="bg1"/>
                </a:solidFill>
                <a:latin typeface="Andale Mono"/>
                <a:cs typeface="Andale Mono"/>
              </a:rPr>
              <a:t> = </a:t>
            </a:r>
            <a:r>
              <a:rPr lang="en-US" sz="1800" b="0" kern="0" dirty="0">
                <a:solidFill>
                  <a:srgbClr val="F79646"/>
                </a:solidFill>
                <a:latin typeface="Andale Mono"/>
                <a:cs typeface="Andale Mono"/>
              </a:rPr>
              <a:t>load</a:t>
            </a:r>
            <a:r>
              <a:rPr lang="en-US" sz="1800" b="0" kern="0" dirty="0">
                <a:latin typeface="Andale Mono"/>
                <a:cs typeface="Andale Mono"/>
              </a:rPr>
              <a:t> </a:t>
            </a:r>
            <a:r>
              <a:rPr lang="en-US" sz="1800" b="0" kern="0" dirty="0">
                <a:solidFill>
                  <a:srgbClr val="C0504D"/>
                </a:solidFill>
                <a:latin typeface="Andale Mono"/>
                <a:cs typeface="Andale Mono"/>
              </a:rPr>
              <a:t>‘/data/</a:t>
            </a:r>
            <a:r>
              <a:rPr lang="en-US" sz="1800" b="0" kern="0" dirty="0" err="1">
                <a:solidFill>
                  <a:srgbClr val="C0504D"/>
                </a:solidFill>
                <a:latin typeface="Andale Mono"/>
                <a:cs typeface="Andale Mono"/>
              </a:rPr>
              <a:t>urlInfo</a:t>
            </a:r>
            <a:r>
              <a:rPr lang="en-US" sz="1800" b="0" kern="0" dirty="0">
                <a:solidFill>
                  <a:srgbClr val="C0504D"/>
                </a:solidFill>
                <a:latin typeface="Andale Mono"/>
                <a:cs typeface="Andale Mono"/>
              </a:rPr>
              <a:t>’ </a:t>
            </a:r>
            <a:r>
              <a:rPr lang="en-US" sz="1800" b="0" kern="0" dirty="0">
                <a:solidFill>
                  <a:srgbClr val="F79646"/>
                </a:solidFill>
                <a:latin typeface="Andale Mono"/>
                <a:cs typeface="Andale Mono"/>
              </a:rPr>
              <a:t>as</a:t>
            </a:r>
            <a:r>
              <a:rPr lang="en-US" sz="1800" b="0" kern="0" dirty="0">
                <a:solidFill>
                  <a:schemeClr val="bg1"/>
                </a:solidFill>
                <a:latin typeface="Andale Mono"/>
                <a:cs typeface="Andale Mono"/>
              </a:rPr>
              <a:t> (</a:t>
            </a:r>
            <a:r>
              <a:rPr lang="en-US" sz="1800" b="0" kern="0" dirty="0" err="1">
                <a:solidFill>
                  <a:schemeClr val="bg1"/>
                </a:solidFill>
                <a:latin typeface="Andale Mono"/>
                <a:cs typeface="Andale Mono"/>
              </a:rPr>
              <a:t>url</a:t>
            </a:r>
            <a:r>
              <a:rPr lang="en-US" sz="1800" b="0" kern="0" dirty="0">
                <a:solidFill>
                  <a:schemeClr val="bg1"/>
                </a:solidFill>
                <a:latin typeface="Andale Mono"/>
                <a:cs typeface="Andale Mono"/>
              </a:rPr>
              <a:t>, category, </a:t>
            </a:r>
            <a:r>
              <a:rPr lang="en-US" sz="1800" b="0" kern="0" dirty="0" err="1">
                <a:solidFill>
                  <a:schemeClr val="bg1"/>
                </a:solidFill>
                <a:latin typeface="Andale Mono"/>
                <a:cs typeface="Andale Mono"/>
              </a:rPr>
              <a:t>pRank</a:t>
            </a:r>
            <a:r>
              <a:rPr lang="en-US" sz="1800" b="0" kern="0" dirty="0">
                <a:solidFill>
                  <a:schemeClr val="bg1"/>
                </a:solidFill>
                <a:latin typeface="Andale Mono"/>
                <a:cs typeface="Andale Mono"/>
              </a:rPr>
              <a:t>);</a:t>
            </a:r>
          </a:p>
          <a:p>
            <a:pPr marL="342900" indent="-342900">
              <a:lnSpc>
                <a:spcPct val="90000"/>
              </a:lnSpc>
              <a:spcBef>
                <a:spcPct val="25000"/>
              </a:spcBef>
              <a:spcAft>
                <a:spcPct val="25000"/>
              </a:spcAft>
              <a:buClr>
                <a:srgbClr val="5675A9"/>
              </a:buClr>
              <a:buSzPct val="75000"/>
              <a:buFont typeface="Arial" charset="0"/>
              <a:buNone/>
              <a:defRPr/>
            </a:pPr>
            <a:r>
              <a:rPr lang="en-US" sz="1800" b="0" kern="0" dirty="0" err="1" smtClean="0">
                <a:solidFill>
                  <a:schemeClr val="bg1"/>
                </a:solidFill>
                <a:latin typeface="Andale Mono"/>
                <a:cs typeface="Andale Mono"/>
              </a:rPr>
              <a:t>visitCounts</a:t>
            </a:r>
            <a:r>
              <a:rPr lang="en-US" sz="1800" b="0" kern="0" dirty="0">
                <a:solidFill>
                  <a:schemeClr val="bg1"/>
                </a:solidFill>
                <a:latin typeface="Andale Mono"/>
                <a:cs typeface="Andale Mono"/>
              </a:rPr>
              <a:t> </a:t>
            </a:r>
            <a:r>
              <a:rPr lang="en-US" sz="1800" b="0" kern="0" dirty="0" smtClean="0">
                <a:solidFill>
                  <a:schemeClr val="bg1"/>
                </a:solidFill>
                <a:latin typeface="Andale Mono"/>
                <a:cs typeface="Andale Mono"/>
              </a:rPr>
              <a:t>= </a:t>
            </a:r>
            <a:r>
              <a:rPr lang="en-US" sz="1800" b="0" kern="0" dirty="0">
                <a:solidFill>
                  <a:srgbClr val="F79646"/>
                </a:solidFill>
                <a:latin typeface="Andale Mono"/>
                <a:cs typeface="Andale Mono"/>
              </a:rPr>
              <a:t>join</a:t>
            </a:r>
            <a:r>
              <a:rPr lang="en-US" sz="1800" b="0" kern="0" dirty="0">
                <a:solidFill>
                  <a:schemeClr val="bg1"/>
                </a:solidFill>
                <a:latin typeface="Andale Mono"/>
                <a:cs typeface="Andale Mono"/>
              </a:rPr>
              <a:t> </a:t>
            </a:r>
            <a:r>
              <a:rPr lang="en-US" sz="1800" b="0" kern="0" dirty="0" err="1">
                <a:solidFill>
                  <a:schemeClr val="bg1"/>
                </a:solidFill>
                <a:latin typeface="Andale Mono"/>
                <a:cs typeface="Andale Mono"/>
              </a:rPr>
              <a:t>visitCounts</a:t>
            </a:r>
            <a:r>
              <a:rPr lang="en-US" sz="1800" b="0" kern="0" dirty="0">
                <a:solidFill>
                  <a:schemeClr val="bg1"/>
                </a:solidFill>
                <a:latin typeface="Andale Mono"/>
                <a:cs typeface="Andale Mono"/>
              </a:rPr>
              <a:t> </a:t>
            </a:r>
            <a:r>
              <a:rPr lang="en-US" sz="1800" b="0" kern="0" dirty="0">
                <a:solidFill>
                  <a:srgbClr val="F79646"/>
                </a:solidFill>
                <a:latin typeface="Andale Mono"/>
                <a:cs typeface="Andale Mono"/>
              </a:rPr>
              <a:t>by</a:t>
            </a:r>
            <a:r>
              <a:rPr lang="en-US" sz="1800" b="0" kern="0" dirty="0">
                <a:solidFill>
                  <a:schemeClr val="bg1"/>
                </a:solidFill>
                <a:latin typeface="Andale Mono"/>
                <a:cs typeface="Andale Mono"/>
              </a:rPr>
              <a:t> </a:t>
            </a:r>
            <a:r>
              <a:rPr lang="en-US" sz="1800" b="0" kern="0" dirty="0" err="1">
                <a:solidFill>
                  <a:schemeClr val="bg1"/>
                </a:solidFill>
                <a:latin typeface="Andale Mono"/>
                <a:cs typeface="Andale Mono"/>
              </a:rPr>
              <a:t>url</a:t>
            </a:r>
            <a:r>
              <a:rPr lang="en-US" sz="1800" b="0" kern="0" dirty="0">
                <a:solidFill>
                  <a:schemeClr val="bg1"/>
                </a:solidFill>
                <a:latin typeface="Andale Mono"/>
                <a:cs typeface="Andale Mono"/>
              </a:rPr>
              <a:t>, </a:t>
            </a:r>
            <a:r>
              <a:rPr lang="en-US" sz="1800" b="0" kern="0" dirty="0" err="1">
                <a:solidFill>
                  <a:schemeClr val="bg1"/>
                </a:solidFill>
                <a:latin typeface="Andale Mono"/>
                <a:cs typeface="Andale Mono"/>
              </a:rPr>
              <a:t>urlInfo</a:t>
            </a:r>
            <a:r>
              <a:rPr lang="en-US" sz="1800" b="0" kern="0" dirty="0">
                <a:solidFill>
                  <a:schemeClr val="bg1"/>
                </a:solidFill>
                <a:latin typeface="Andale Mono"/>
                <a:cs typeface="Andale Mono"/>
              </a:rPr>
              <a:t> </a:t>
            </a:r>
            <a:r>
              <a:rPr lang="en-US" sz="1800" b="0" kern="0" dirty="0">
                <a:solidFill>
                  <a:srgbClr val="F79646"/>
                </a:solidFill>
                <a:latin typeface="Andale Mono"/>
                <a:cs typeface="Andale Mono"/>
              </a:rPr>
              <a:t>by</a:t>
            </a:r>
            <a:r>
              <a:rPr lang="en-US" sz="1800" b="0" kern="0" dirty="0">
                <a:solidFill>
                  <a:schemeClr val="bg1"/>
                </a:solidFill>
                <a:latin typeface="Andale Mono"/>
                <a:cs typeface="Andale Mono"/>
              </a:rPr>
              <a:t> </a:t>
            </a:r>
            <a:r>
              <a:rPr lang="en-US" sz="1800" b="0" kern="0" dirty="0" err="1">
                <a:solidFill>
                  <a:schemeClr val="bg1"/>
                </a:solidFill>
                <a:latin typeface="Andale Mono"/>
                <a:cs typeface="Andale Mono"/>
              </a:rPr>
              <a:t>url</a:t>
            </a:r>
            <a:r>
              <a:rPr lang="en-US" sz="1800" b="0" kern="0" dirty="0">
                <a:solidFill>
                  <a:schemeClr val="bg1"/>
                </a:solidFill>
                <a:latin typeface="Andale Mono"/>
                <a:cs typeface="Andale Mono"/>
              </a:rPr>
              <a:t>;</a:t>
            </a:r>
          </a:p>
          <a:p>
            <a:pPr marL="342900" indent="-342900">
              <a:lnSpc>
                <a:spcPct val="90000"/>
              </a:lnSpc>
              <a:spcBef>
                <a:spcPct val="25000"/>
              </a:spcBef>
              <a:spcAft>
                <a:spcPct val="25000"/>
              </a:spcAft>
              <a:buClr>
                <a:srgbClr val="5675A9"/>
              </a:buClr>
              <a:buSzPct val="75000"/>
              <a:buFont typeface="Arial" charset="0"/>
              <a:buNone/>
              <a:defRPr/>
            </a:pPr>
            <a:r>
              <a:rPr lang="en-US" sz="1800" b="0" kern="0" dirty="0" err="1" smtClean="0">
                <a:solidFill>
                  <a:schemeClr val="bg1"/>
                </a:solidFill>
                <a:latin typeface="Andale Mono"/>
                <a:cs typeface="Andale Mono"/>
              </a:rPr>
              <a:t>gCategories</a:t>
            </a:r>
            <a:r>
              <a:rPr lang="en-US" sz="1800" b="0" kern="0" dirty="0" smtClean="0">
                <a:solidFill>
                  <a:schemeClr val="bg1"/>
                </a:solidFill>
                <a:latin typeface="Andale Mono"/>
                <a:cs typeface="Andale Mono"/>
              </a:rPr>
              <a:t> </a:t>
            </a:r>
            <a:r>
              <a:rPr lang="en-US" sz="1800" b="0" kern="0" dirty="0">
                <a:solidFill>
                  <a:schemeClr val="bg1"/>
                </a:solidFill>
                <a:latin typeface="Andale Mono"/>
                <a:cs typeface="Andale Mono"/>
              </a:rPr>
              <a:t>= </a:t>
            </a:r>
            <a:r>
              <a:rPr lang="en-US" sz="1800" b="0" kern="0" dirty="0">
                <a:solidFill>
                  <a:srgbClr val="F79646"/>
                </a:solidFill>
                <a:latin typeface="Andale Mono"/>
                <a:cs typeface="Andale Mono"/>
              </a:rPr>
              <a:t>group</a:t>
            </a:r>
            <a:r>
              <a:rPr lang="en-US" sz="1800" b="0" kern="0" dirty="0">
                <a:solidFill>
                  <a:schemeClr val="bg1"/>
                </a:solidFill>
                <a:latin typeface="Andale Mono"/>
                <a:cs typeface="Andale Mono"/>
              </a:rPr>
              <a:t> </a:t>
            </a:r>
            <a:r>
              <a:rPr lang="en-US" sz="1800" b="0" kern="0" dirty="0" err="1">
                <a:solidFill>
                  <a:schemeClr val="bg1"/>
                </a:solidFill>
                <a:latin typeface="Andale Mono"/>
                <a:cs typeface="Andale Mono"/>
              </a:rPr>
              <a:t>visitCounts</a:t>
            </a:r>
            <a:r>
              <a:rPr lang="en-US" sz="1800" b="0" kern="0" dirty="0">
                <a:solidFill>
                  <a:schemeClr val="bg1"/>
                </a:solidFill>
                <a:latin typeface="Andale Mono"/>
                <a:cs typeface="Andale Mono"/>
              </a:rPr>
              <a:t> </a:t>
            </a:r>
            <a:r>
              <a:rPr lang="en-US" sz="1800" b="0" kern="0" dirty="0">
                <a:solidFill>
                  <a:srgbClr val="F79646"/>
                </a:solidFill>
                <a:latin typeface="Andale Mono"/>
                <a:cs typeface="Andale Mono"/>
              </a:rPr>
              <a:t>by</a:t>
            </a:r>
            <a:r>
              <a:rPr lang="en-US" sz="1800" b="0" kern="0" dirty="0">
                <a:solidFill>
                  <a:schemeClr val="bg1"/>
                </a:solidFill>
                <a:latin typeface="Andale Mono"/>
                <a:cs typeface="Andale Mono"/>
              </a:rPr>
              <a:t> category;</a:t>
            </a:r>
          </a:p>
          <a:p>
            <a:pPr marL="342900" indent="-342900">
              <a:lnSpc>
                <a:spcPct val="90000"/>
              </a:lnSpc>
              <a:spcBef>
                <a:spcPct val="25000"/>
              </a:spcBef>
              <a:spcAft>
                <a:spcPct val="25000"/>
              </a:spcAft>
              <a:buClr>
                <a:srgbClr val="5675A9"/>
              </a:buClr>
              <a:buSzPct val="75000"/>
              <a:buFont typeface="Arial" charset="0"/>
              <a:buNone/>
              <a:defRPr/>
            </a:pPr>
            <a:r>
              <a:rPr lang="en-US" sz="1800" b="0" kern="0" dirty="0" err="1">
                <a:solidFill>
                  <a:schemeClr val="bg1"/>
                </a:solidFill>
                <a:latin typeface="Andale Mono"/>
                <a:cs typeface="Andale Mono"/>
              </a:rPr>
              <a:t>topUrls</a:t>
            </a:r>
            <a:r>
              <a:rPr lang="en-US" sz="1800" b="0" kern="0" dirty="0">
                <a:solidFill>
                  <a:schemeClr val="bg1"/>
                </a:solidFill>
                <a:latin typeface="Andale Mono"/>
                <a:cs typeface="Andale Mono"/>
              </a:rPr>
              <a:t> = </a:t>
            </a:r>
            <a:r>
              <a:rPr lang="en-US" sz="1800" b="0" kern="0" dirty="0" err="1">
                <a:solidFill>
                  <a:srgbClr val="F79646"/>
                </a:solidFill>
                <a:latin typeface="Andale Mono"/>
                <a:cs typeface="Andale Mono"/>
              </a:rPr>
              <a:t>foreach</a:t>
            </a:r>
            <a:r>
              <a:rPr lang="en-US" sz="1800" b="0" kern="0" dirty="0">
                <a:solidFill>
                  <a:schemeClr val="bg1"/>
                </a:solidFill>
                <a:latin typeface="Andale Mono"/>
                <a:cs typeface="Andale Mono"/>
              </a:rPr>
              <a:t> </a:t>
            </a:r>
            <a:r>
              <a:rPr lang="en-US" sz="1800" b="0" kern="0" dirty="0" err="1">
                <a:solidFill>
                  <a:schemeClr val="bg1"/>
                </a:solidFill>
                <a:latin typeface="Andale Mono"/>
                <a:cs typeface="Andale Mono"/>
              </a:rPr>
              <a:t>gCategories</a:t>
            </a:r>
            <a:r>
              <a:rPr lang="en-US" sz="1800" b="0" kern="0" dirty="0">
                <a:solidFill>
                  <a:schemeClr val="bg1"/>
                </a:solidFill>
                <a:latin typeface="Andale Mono"/>
                <a:cs typeface="Andale Mono"/>
              </a:rPr>
              <a:t> </a:t>
            </a:r>
            <a:r>
              <a:rPr lang="en-US" sz="1800" b="0" kern="0" dirty="0">
                <a:solidFill>
                  <a:srgbClr val="F79646"/>
                </a:solidFill>
                <a:latin typeface="Andale Mono"/>
                <a:cs typeface="Andale Mono"/>
              </a:rPr>
              <a:t>generate</a:t>
            </a:r>
            <a:r>
              <a:rPr lang="en-US" sz="1800" b="0" kern="0" dirty="0">
                <a:solidFill>
                  <a:schemeClr val="bg1"/>
                </a:solidFill>
                <a:latin typeface="Andale Mono"/>
                <a:cs typeface="Andale Mono"/>
              </a:rPr>
              <a:t> top(visitCounts,10);</a:t>
            </a:r>
          </a:p>
          <a:p>
            <a:pPr marL="342900" indent="-342900">
              <a:lnSpc>
                <a:spcPct val="90000"/>
              </a:lnSpc>
              <a:spcBef>
                <a:spcPct val="25000"/>
              </a:spcBef>
              <a:spcAft>
                <a:spcPct val="25000"/>
              </a:spcAft>
              <a:buClr>
                <a:srgbClr val="5675A9"/>
              </a:buClr>
              <a:buSzPct val="75000"/>
              <a:buFont typeface="Arial" charset="0"/>
              <a:buNone/>
              <a:defRPr/>
            </a:pPr>
            <a:endParaRPr lang="en-US" sz="1800" b="0" kern="0" dirty="0">
              <a:latin typeface="Andale Mono"/>
              <a:cs typeface="Andale Mono"/>
            </a:endParaRPr>
          </a:p>
          <a:p>
            <a:pPr marL="342900" indent="-342900">
              <a:lnSpc>
                <a:spcPct val="90000"/>
              </a:lnSpc>
              <a:spcBef>
                <a:spcPct val="25000"/>
              </a:spcBef>
              <a:spcAft>
                <a:spcPct val="25000"/>
              </a:spcAft>
              <a:buClr>
                <a:srgbClr val="5675A9"/>
              </a:buClr>
              <a:buSzPct val="75000"/>
              <a:buFont typeface="Arial" charset="0"/>
              <a:buNone/>
              <a:defRPr/>
            </a:pPr>
            <a:r>
              <a:rPr lang="en-US" sz="1800" b="0" kern="0" dirty="0">
                <a:solidFill>
                  <a:schemeClr val="bg1"/>
                </a:solidFill>
                <a:latin typeface="Andale Mono"/>
                <a:cs typeface="Andale Mono"/>
              </a:rPr>
              <a:t>store </a:t>
            </a:r>
            <a:r>
              <a:rPr lang="en-US" sz="1800" b="0" kern="0" dirty="0" err="1">
                <a:solidFill>
                  <a:schemeClr val="bg1"/>
                </a:solidFill>
                <a:latin typeface="Andale Mono"/>
                <a:cs typeface="Andale Mono"/>
              </a:rPr>
              <a:t>topUrls</a:t>
            </a:r>
            <a:r>
              <a:rPr lang="en-US" sz="1800" b="0" kern="0" dirty="0">
                <a:solidFill>
                  <a:schemeClr val="bg1"/>
                </a:solidFill>
                <a:latin typeface="Andale Mono"/>
                <a:cs typeface="Andale Mono"/>
              </a:rPr>
              <a:t> into ‘/data/</a:t>
            </a:r>
            <a:r>
              <a:rPr lang="en-US" sz="1800" b="0" kern="0" dirty="0" err="1">
                <a:solidFill>
                  <a:schemeClr val="bg1"/>
                </a:solidFill>
                <a:latin typeface="Andale Mono"/>
                <a:cs typeface="Andale Mono"/>
              </a:rPr>
              <a:t>topUrls</a:t>
            </a:r>
            <a:r>
              <a:rPr lang="en-US" sz="1800" b="0" kern="0" dirty="0">
                <a:solidFill>
                  <a:schemeClr val="bg1"/>
                </a:solidFill>
                <a:latin typeface="Andale Mono"/>
                <a:cs typeface="Andale Mono"/>
              </a:rPr>
              <a:t>’;</a:t>
            </a:r>
          </a:p>
        </p:txBody>
      </p:sp>
      <p:sp>
        <p:nvSpPr>
          <p:cNvPr id="6" name="TextBox 3"/>
          <p:cNvSpPr txBox="1">
            <a:spLocks noChangeArrowheads="1"/>
          </p:cNvSpPr>
          <p:nvPr/>
        </p:nvSpPr>
        <p:spPr bwMode="auto">
          <a:xfrm>
            <a:off x="0" y="6611938"/>
            <a:ext cx="3429000" cy="246221"/>
          </a:xfrm>
          <a:prstGeom prst="rect">
            <a:avLst/>
          </a:prstGeom>
          <a:noFill/>
          <a:ln w="9525">
            <a:noFill/>
            <a:miter lim="800000"/>
            <a:headEnd/>
            <a:tailEnd/>
          </a:ln>
        </p:spPr>
        <p:txBody>
          <a:bodyPr wrap="square">
            <a:spAutoFit/>
          </a:bodyPr>
          <a:lstStyle/>
          <a:p>
            <a:r>
              <a:rPr lang="da-DK" sz="1000" b="0" dirty="0" smtClean="0">
                <a:solidFill>
                  <a:schemeClr val="bg2"/>
                </a:solidFill>
              </a:rPr>
              <a:t>Pig Slides adapted from Olston et al. (SIGMOD 2008)</a:t>
            </a:r>
          </a:p>
        </p:txBody>
      </p:sp>
      <p:sp>
        <p:nvSpPr>
          <p:cNvPr id="7"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Pig: Example Script</a:t>
            </a:r>
          </a:p>
        </p:txBody>
      </p:sp>
    </p:spTree>
    <p:extLst>
      <p:ext uri="{BB962C8B-B14F-4D97-AF65-F5344CB8AC3E}">
        <p14:creationId xmlns:p14="http://schemas.microsoft.com/office/powerpoint/2010/main" val="3187348227"/>
      </p:ext>
    </p:extLst>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9" name="Straight Arrow Connector 38"/>
          <p:cNvCxnSpPr>
            <a:cxnSpLocks noChangeShapeType="1"/>
          </p:cNvCxnSpPr>
          <p:nvPr/>
        </p:nvCxnSpPr>
        <p:spPr bwMode="auto">
          <a:xfrm>
            <a:off x="1828800" y="2057400"/>
            <a:ext cx="457200" cy="304800"/>
          </a:xfrm>
          <a:prstGeom prst="straightConnector1">
            <a:avLst/>
          </a:prstGeom>
          <a:noFill/>
          <a:ln w="25400">
            <a:solidFill>
              <a:srgbClr val="99CCCC"/>
            </a:solidFill>
            <a:round/>
            <a:headEnd/>
            <a:tailEnd type="arrow" w="med" len="med"/>
          </a:ln>
          <a:effectLst>
            <a:outerShdw dist="20000" dir="5400000" rotWithShape="0">
              <a:srgbClr val="808080">
                <a:alpha val="37999"/>
              </a:srgbClr>
            </a:outerShdw>
          </a:effectLst>
        </p:spPr>
      </p:cxnSp>
      <p:cxnSp>
        <p:nvCxnSpPr>
          <p:cNvPr id="40" name="Straight Arrow Connector 39"/>
          <p:cNvCxnSpPr>
            <a:cxnSpLocks noChangeShapeType="1"/>
          </p:cNvCxnSpPr>
          <p:nvPr/>
        </p:nvCxnSpPr>
        <p:spPr bwMode="auto">
          <a:xfrm>
            <a:off x="4154488" y="3733800"/>
            <a:ext cx="569912" cy="381000"/>
          </a:xfrm>
          <a:prstGeom prst="straightConnector1">
            <a:avLst/>
          </a:prstGeom>
          <a:noFill/>
          <a:ln w="25400">
            <a:solidFill>
              <a:srgbClr val="99CCCC"/>
            </a:solidFill>
            <a:round/>
            <a:headEnd/>
            <a:tailEnd type="arrow" w="med" len="med"/>
          </a:ln>
          <a:effectLst>
            <a:outerShdw dist="20000" dir="5400000" rotWithShape="0">
              <a:srgbClr val="808080">
                <a:alpha val="37999"/>
              </a:srgbClr>
            </a:outerShdw>
          </a:effectLst>
        </p:spPr>
      </p:cxnSp>
      <p:cxnSp>
        <p:nvCxnSpPr>
          <p:cNvPr id="41" name="Straight Arrow Connector 40"/>
          <p:cNvCxnSpPr>
            <a:cxnSpLocks noChangeShapeType="1"/>
            <a:stCxn id="35" idx="2"/>
          </p:cNvCxnSpPr>
          <p:nvPr/>
        </p:nvCxnSpPr>
        <p:spPr bwMode="auto">
          <a:xfrm rot="5400000">
            <a:off x="6096000" y="3505200"/>
            <a:ext cx="457200" cy="762000"/>
          </a:xfrm>
          <a:prstGeom prst="straightConnector1">
            <a:avLst/>
          </a:prstGeom>
          <a:noFill/>
          <a:ln w="25400">
            <a:solidFill>
              <a:srgbClr val="99CCCC"/>
            </a:solidFill>
            <a:round/>
            <a:headEnd/>
            <a:tailEnd type="arrow" w="med" len="med"/>
          </a:ln>
          <a:effectLst>
            <a:outerShdw dist="20000" dir="5400000" rotWithShape="0">
              <a:srgbClr val="808080">
                <a:alpha val="37999"/>
              </a:srgbClr>
            </a:outerShdw>
          </a:effectLst>
        </p:spPr>
      </p:cxnSp>
      <p:cxnSp>
        <p:nvCxnSpPr>
          <p:cNvPr id="45" name="Straight Arrow Connector 44"/>
          <p:cNvCxnSpPr>
            <a:cxnSpLocks noChangeShapeType="1"/>
          </p:cNvCxnSpPr>
          <p:nvPr/>
        </p:nvCxnSpPr>
        <p:spPr bwMode="auto">
          <a:xfrm>
            <a:off x="2971800" y="2819400"/>
            <a:ext cx="457200" cy="304800"/>
          </a:xfrm>
          <a:prstGeom prst="straightConnector1">
            <a:avLst/>
          </a:prstGeom>
          <a:noFill/>
          <a:ln w="25400">
            <a:solidFill>
              <a:srgbClr val="99CCCC"/>
            </a:solidFill>
            <a:round/>
            <a:headEnd/>
            <a:tailEnd type="arrow" w="med" len="med"/>
          </a:ln>
          <a:effectLst>
            <a:outerShdw dist="20000" dir="5400000" rotWithShape="0">
              <a:srgbClr val="808080">
                <a:alpha val="37999"/>
              </a:srgbClr>
            </a:outerShdw>
          </a:effectLst>
        </p:spPr>
      </p:cxnSp>
      <p:sp>
        <p:nvSpPr>
          <p:cNvPr id="32" name="Rounded Rectangle 31"/>
          <p:cNvSpPr>
            <a:spLocks noChangeArrowheads="1"/>
          </p:cNvSpPr>
          <p:nvPr/>
        </p:nvSpPr>
        <p:spPr bwMode="auto">
          <a:xfrm>
            <a:off x="762000" y="1600200"/>
            <a:ext cx="1981200" cy="457200"/>
          </a:xfrm>
          <a:prstGeom prst="roundRect">
            <a:avLst>
              <a:gd name="adj" fmla="val 16667"/>
            </a:avLst>
          </a:prstGeom>
          <a:gradFill rotWithShape="1">
            <a:gsLst>
              <a:gs pos="0">
                <a:srgbClr val="C8B0ED"/>
              </a:gs>
              <a:gs pos="100000">
                <a:srgbClr val="7F5BAB"/>
              </a:gs>
            </a:gsLst>
            <a:lin ang="5400000"/>
          </a:gradFill>
          <a:ln w="9525">
            <a:solidFill>
              <a:srgbClr val="7D60A0"/>
            </a:solidFill>
            <a:round/>
            <a:headEnd/>
            <a:tailEnd/>
          </a:ln>
          <a:effectLst>
            <a:outerShdw dist="23000" dir="5400000" rotWithShape="0">
              <a:srgbClr val="808080">
                <a:alpha val="34999"/>
              </a:srgbClr>
            </a:outerShdw>
          </a:effectLst>
        </p:spPr>
        <p:txBody>
          <a:bodyPr anchor="ctr"/>
          <a:lstStyle/>
          <a:p>
            <a:pPr algn="ctr">
              <a:defRPr/>
            </a:pPr>
            <a:r>
              <a:rPr lang="en-US" sz="1800" b="0" dirty="0" smtClean="0">
                <a:solidFill>
                  <a:srgbClr val="FFFF00"/>
                </a:solidFill>
                <a:latin typeface="Gill Sans"/>
                <a:cs typeface="Gill Sans"/>
              </a:rPr>
              <a:t>load </a:t>
            </a:r>
            <a:r>
              <a:rPr lang="en-US" sz="1800" b="0" dirty="0">
                <a:solidFill>
                  <a:srgbClr val="FFFFFF"/>
                </a:solidFill>
                <a:latin typeface="Gill Sans"/>
                <a:cs typeface="Gill Sans"/>
              </a:rPr>
              <a:t>v</a:t>
            </a:r>
            <a:r>
              <a:rPr lang="en-US" sz="1800" b="0" dirty="0" smtClean="0">
                <a:solidFill>
                  <a:srgbClr val="FFFFFF"/>
                </a:solidFill>
                <a:latin typeface="Gill Sans"/>
                <a:cs typeface="Gill Sans"/>
              </a:rPr>
              <a:t>isits</a:t>
            </a:r>
            <a:endParaRPr lang="en-US" sz="1800" b="0" dirty="0">
              <a:solidFill>
                <a:srgbClr val="FFFFFF"/>
              </a:solidFill>
              <a:latin typeface="Gill Sans"/>
              <a:cs typeface="Gill Sans"/>
            </a:endParaRPr>
          </a:p>
        </p:txBody>
      </p:sp>
      <p:sp>
        <p:nvSpPr>
          <p:cNvPr id="33" name="Rounded Rectangle 32"/>
          <p:cNvSpPr>
            <a:spLocks noChangeArrowheads="1"/>
          </p:cNvSpPr>
          <p:nvPr/>
        </p:nvSpPr>
        <p:spPr bwMode="auto">
          <a:xfrm>
            <a:off x="1524000" y="2362200"/>
            <a:ext cx="1981200" cy="457200"/>
          </a:xfrm>
          <a:prstGeom prst="roundRect">
            <a:avLst>
              <a:gd name="adj" fmla="val 16667"/>
            </a:avLst>
          </a:prstGeom>
          <a:gradFill rotWithShape="1">
            <a:gsLst>
              <a:gs pos="0">
                <a:srgbClr val="C8B0ED"/>
              </a:gs>
              <a:gs pos="100000">
                <a:srgbClr val="7F5BAB"/>
              </a:gs>
            </a:gsLst>
            <a:lin ang="5400000"/>
          </a:gradFill>
          <a:ln w="9525">
            <a:solidFill>
              <a:srgbClr val="7D60A0"/>
            </a:solidFill>
            <a:round/>
            <a:headEnd/>
            <a:tailEnd/>
          </a:ln>
          <a:effectLst>
            <a:outerShdw dist="23000" dir="5400000" rotWithShape="0">
              <a:srgbClr val="808080">
                <a:alpha val="34999"/>
              </a:srgbClr>
            </a:outerShdw>
          </a:effectLst>
        </p:spPr>
        <p:txBody>
          <a:bodyPr anchor="ctr"/>
          <a:lstStyle/>
          <a:p>
            <a:pPr algn="ctr">
              <a:defRPr/>
            </a:pPr>
            <a:r>
              <a:rPr lang="en-US" sz="1800" b="0" dirty="0" smtClean="0">
                <a:solidFill>
                  <a:srgbClr val="FFFF00"/>
                </a:solidFill>
                <a:latin typeface="Gill Sans"/>
                <a:cs typeface="Gill Sans"/>
              </a:rPr>
              <a:t>group </a:t>
            </a:r>
            <a:r>
              <a:rPr lang="en-US" sz="1800" b="0" dirty="0">
                <a:solidFill>
                  <a:srgbClr val="FFFFFF"/>
                </a:solidFill>
                <a:latin typeface="Gill Sans"/>
                <a:cs typeface="Gill Sans"/>
              </a:rPr>
              <a:t>by </a:t>
            </a:r>
            <a:r>
              <a:rPr lang="en-US" sz="1800" b="0" dirty="0" err="1">
                <a:solidFill>
                  <a:srgbClr val="FFFFFF"/>
                </a:solidFill>
                <a:latin typeface="Gill Sans"/>
                <a:cs typeface="Gill Sans"/>
              </a:rPr>
              <a:t>url</a:t>
            </a:r>
            <a:endParaRPr lang="en-US" sz="1800" b="0" dirty="0">
              <a:solidFill>
                <a:srgbClr val="FFFFFF"/>
              </a:solidFill>
              <a:latin typeface="Gill Sans"/>
              <a:cs typeface="Gill Sans"/>
            </a:endParaRPr>
          </a:p>
        </p:txBody>
      </p:sp>
      <p:sp>
        <p:nvSpPr>
          <p:cNvPr id="34" name="Rounded Rectangle 33"/>
          <p:cNvSpPr>
            <a:spLocks noChangeArrowheads="1"/>
          </p:cNvSpPr>
          <p:nvPr/>
        </p:nvSpPr>
        <p:spPr bwMode="auto">
          <a:xfrm>
            <a:off x="2743200" y="3124200"/>
            <a:ext cx="1981200" cy="609600"/>
          </a:xfrm>
          <a:prstGeom prst="roundRect">
            <a:avLst>
              <a:gd name="adj" fmla="val 16667"/>
            </a:avLst>
          </a:prstGeom>
          <a:gradFill rotWithShape="1">
            <a:gsLst>
              <a:gs pos="0">
                <a:srgbClr val="C8B0ED"/>
              </a:gs>
              <a:gs pos="100000">
                <a:srgbClr val="7F5BAB"/>
              </a:gs>
            </a:gsLst>
            <a:lin ang="5400000"/>
          </a:gradFill>
          <a:ln w="9525">
            <a:solidFill>
              <a:srgbClr val="7D60A0"/>
            </a:solidFill>
            <a:round/>
            <a:headEnd/>
            <a:tailEnd/>
          </a:ln>
          <a:effectLst>
            <a:outerShdw dist="23000" dir="5400000" rotWithShape="0">
              <a:srgbClr val="808080">
                <a:alpha val="34999"/>
              </a:srgbClr>
            </a:outerShdw>
          </a:effectLst>
        </p:spPr>
        <p:txBody>
          <a:bodyPr anchor="ctr"/>
          <a:lstStyle/>
          <a:p>
            <a:pPr marL="0" marR="0" lvl="0" indent="0" algn="ctr" defTabSz="914400" eaLnBrk="1" fontAlgn="auto" latinLnBrk="0" hangingPunct="1">
              <a:lnSpc>
                <a:spcPts val="1800"/>
              </a:lnSpc>
              <a:spcBef>
                <a:spcPts val="0"/>
              </a:spcBef>
              <a:spcAft>
                <a:spcPts val="0"/>
              </a:spcAft>
              <a:buClrTx/>
              <a:buSzTx/>
              <a:buFontTx/>
              <a:buNone/>
              <a:tabLst/>
              <a:defRPr/>
            </a:pPr>
            <a:r>
              <a:rPr kumimoji="0" lang="en-US" sz="1800" b="0" i="0" u="none" strike="noStrike" kern="0" cap="none" spc="0" normalizeH="0" baseline="0" noProof="0" dirty="0" err="1" smtClean="0">
                <a:ln>
                  <a:noFill/>
                </a:ln>
                <a:solidFill>
                  <a:srgbClr val="FFFF00"/>
                </a:solidFill>
                <a:effectLst/>
                <a:uLnTx/>
                <a:uFillTx/>
                <a:latin typeface="Gill Sans"/>
                <a:cs typeface="Gill Sans"/>
              </a:rPr>
              <a:t>foreach</a:t>
            </a:r>
            <a:r>
              <a:rPr kumimoji="0" lang="en-US" sz="1800" b="0" i="0" u="none" strike="noStrike" kern="0" cap="none" spc="0" normalizeH="0" baseline="0" noProof="0" dirty="0" smtClean="0">
                <a:ln>
                  <a:noFill/>
                </a:ln>
                <a:solidFill>
                  <a:srgbClr val="FFFF00"/>
                </a:solidFill>
                <a:effectLst/>
                <a:uLnTx/>
                <a:uFillTx/>
                <a:latin typeface="Gill Sans"/>
                <a:cs typeface="Gill Sans"/>
              </a:rPr>
              <a:t> </a:t>
            </a:r>
            <a:r>
              <a:rPr kumimoji="0" lang="en-US" sz="1800" b="0" i="0" u="none" strike="noStrike" kern="0" cap="none" spc="0" normalizeH="0" baseline="0" noProof="0" dirty="0" err="1">
                <a:ln>
                  <a:noFill/>
                </a:ln>
                <a:solidFill>
                  <a:srgbClr val="336666"/>
                </a:solidFill>
                <a:effectLst/>
                <a:uLnTx/>
                <a:uFillTx/>
                <a:latin typeface="Gill Sans"/>
                <a:cs typeface="Gill Sans"/>
              </a:rPr>
              <a:t>url</a:t>
            </a:r>
            <a:endParaRPr kumimoji="0" lang="en-US" sz="1800" b="0" i="0" u="none" strike="noStrike" kern="0" cap="none" spc="0" normalizeH="0" baseline="0" noProof="0" dirty="0">
              <a:ln>
                <a:noFill/>
              </a:ln>
              <a:solidFill>
                <a:srgbClr val="336666"/>
              </a:solidFill>
              <a:effectLst/>
              <a:uLnTx/>
              <a:uFillTx/>
              <a:latin typeface="Gill Sans"/>
              <a:cs typeface="Gill Sans"/>
            </a:endParaRPr>
          </a:p>
          <a:p>
            <a:pPr marL="0" marR="0" lvl="0" indent="0" algn="ctr" defTabSz="914400" eaLnBrk="1" fontAlgn="auto" latinLnBrk="0" hangingPunct="1">
              <a:lnSpc>
                <a:spcPts val="18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00"/>
                </a:solidFill>
                <a:effectLst/>
                <a:uLnTx/>
                <a:uFillTx/>
                <a:latin typeface="Gill Sans"/>
                <a:cs typeface="Gill Sans"/>
              </a:rPr>
              <a:t>generate </a:t>
            </a:r>
            <a:r>
              <a:rPr kumimoji="0" lang="en-US" sz="1800" b="0" i="0" u="none" strike="noStrike" kern="0" cap="none" spc="0" normalizeH="0" baseline="0" noProof="0" dirty="0">
                <a:ln>
                  <a:noFill/>
                </a:ln>
                <a:solidFill>
                  <a:srgbClr val="FFFFFF"/>
                </a:solidFill>
                <a:effectLst/>
                <a:uLnTx/>
                <a:uFillTx/>
                <a:latin typeface="Gill Sans"/>
                <a:cs typeface="Gill Sans"/>
              </a:rPr>
              <a:t>count</a:t>
            </a:r>
          </a:p>
        </p:txBody>
      </p:sp>
      <p:sp>
        <p:nvSpPr>
          <p:cNvPr id="35" name="Rounded Rectangle 34"/>
          <p:cNvSpPr>
            <a:spLocks noChangeArrowheads="1"/>
          </p:cNvSpPr>
          <p:nvPr/>
        </p:nvSpPr>
        <p:spPr bwMode="auto">
          <a:xfrm>
            <a:off x="5715000" y="3200400"/>
            <a:ext cx="1981200" cy="457200"/>
          </a:xfrm>
          <a:prstGeom prst="roundRect">
            <a:avLst>
              <a:gd name="adj" fmla="val 16667"/>
            </a:avLst>
          </a:prstGeom>
          <a:gradFill rotWithShape="1">
            <a:gsLst>
              <a:gs pos="0">
                <a:srgbClr val="C8B0ED"/>
              </a:gs>
              <a:gs pos="100000">
                <a:srgbClr val="7F5BAB"/>
              </a:gs>
            </a:gsLst>
            <a:lin ang="5400000"/>
          </a:gradFill>
          <a:ln w="9525">
            <a:solidFill>
              <a:srgbClr val="7D60A0"/>
            </a:solidFill>
            <a:round/>
            <a:headEnd/>
            <a:tailEnd/>
          </a:ln>
          <a:effectLst>
            <a:outerShdw dist="23000" dir="5400000" rotWithShape="0">
              <a:srgbClr val="808080">
                <a:alpha val="34999"/>
              </a:srgbClr>
            </a:outerShdw>
          </a:effectLst>
        </p:spPr>
        <p:txBody>
          <a:bodyPr anchor="ctr"/>
          <a:lstStyle/>
          <a:p>
            <a:pPr algn="ctr">
              <a:defRPr/>
            </a:pPr>
            <a:r>
              <a:rPr lang="en-US" sz="1800" b="0" dirty="0">
                <a:solidFill>
                  <a:srgbClr val="FFFF00"/>
                </a:solidFill>
                <a:latin typeface="Gill Sans"/>
                <a:cs typeface="Gill Sans"/>
              </a:rPr>
              <a:t>l</a:t>
            </a:r>
            <a:r>
              <a:rPr lang="en-US" sz="1800" b="0" dirty="0" smtClean="0">
                <a:solidFill>
                  <a:srgbClr val="FFFF00"/>
                </a:solidFill>
                <a:latin typeface="Gill Sans"/>
                <a:cs typeface="Gill Sans"/>
              </a:rPr>
              <a:t>oad </a:t>
            </a:r>
            <a:r>
              <a:rPr lang="en-US" sz="1800" b="0" dirty="0" err="1" smtClean="0">
                <a:solidFill>
                  <a:srgbClr val="FFFFFF"/>
                </a:solidFill>
                <a:latin typeface="Gill Sans"/>
                <a:cs typeface="Gill Sans"/>
              </a:rPr>
              <a:t>urlInfo</a:t>
            </a:r>
            <a:endParaRPr lang="en-US" sz="1800" b="0" dirty="0">
              <a:solidFill>
                <a:srgbClr val="FFFFFF"/>
              </a:solidFill>
              <a:latin typeface="Gill Sans"/>
              <a:cs typeface="Gill Sans"/>
            </a:endParaRPr>
          </a:p>
        </p:txBody>
      </p:sp>
      <p:sp>
        <p:nvSpPr>
          <p:cNvPr id="36" name="Rounded Rectangle 35"/>
          <p:cNvSpPr>
            <a:spLocks noChangeArrowheads="1"/>
          </p:cNvSpPr>
          <p:nvPr/>
        </p:nvSpPr>
        <p:spPr bwMode="auto">
          <a:xfrm>
            <a:off x="4343400" y="4114800"/>
            <a:ext cx="1981200" cy="457200"/>
          </a:xfrm>
          <a:prstGeom prst="roundRect">
            <a:avLst>
              <a:gd name="adj" fmla="val 16667"/>
            </a:avLst>
          </a:prstGeom>
          <a:gradFill rotWithShape="1">
            <a:gsLst>
              <a:gs pos="0">
                <a:srgbClr val="C8B0ED"/>
              </a:gs>
              <a:gs pos="100000">
                <a:srgbClr val="7F5BAB"/>
              </a:gs>
            </a:gsLst>
            <a:lin ang="5400000"/>
          </a:gradFill>
          <a:ln w="9525">
            <a:solidFill>
              <a:srgbClr val="7D60A0"/>
            </a:solidFill>
            <a:round/>
            <a:headEnd/>
            <a:tailEnd/>
          </a:ln>
          <a:effectLst>
            <a:outerShdw dist="23000" dir="5400000" rotWithShape="0">
              <a:srgbClr val="808080">
                <a:alpha val="34999"/>
              </a:srgbClr>
            </a:outerShdw>
          </a:effectLst>
        </p:spPr>
        <p:txBody>
          <a:bodyPr anchor="ctr"/>
          <a:lstStyle/>
          <a:p>
            <a:pPr algn="ctr">
              <a:defRPr/>
            </a:pPr>
            <a:r>
              <a:rPr lang="en-US" sz="1800" b="0" dirty="0" smtClean="0">
                <a:solidFill>
                  <a:srgbClr val="FFFF00"/>
                </a:solidFill>
                <a:latin typeface="Gill Sans"/>
                <a:cs typeface="Gill Sans"/>
              </a:rPr>
              <a:t>join </a:t>
            </a:r>
            <a:r>
              <a:rPr lang="en-US" sz="1800" b="0" dirty="0">
                <a:solidFill>
                  <a:srgbClr val="FFFFFF"/>
                </a:solidFill>
                <a:latin typeface="Gill Sans"/>
                <a:cs typeface="Gill Sans"/>
              </a:rPr>
              <a:t>on </a:t>
            </a:r>
            <a:r>
              <a:rPr lang="en-US" sz="1800" b="0" dirty="0" err="1">
                <a:solidFill>
                  <a:srgbClr val="FFFFFF"/>
                </a:solidFill>
                <a:latin typeface="Gill Sans"/>
                <a:cs typeface="Gill Sans"/>
              </a:rPr>
              <a:t>url</a:t>
            </a:r>
            <a:endParaRPr lang="en-US" sz="1800" b="0" dirty="0">
              <a:solidFill>
                <a:srgbClr val="FFFFFF"/>
              </a:solidFill>
              <a:latin typeface="Gill Sans"/>
              <a:cs typeface="Gill Sans"/>
            </a:endParaRPr>
          </a:p>
        </p:txBody>
      </p:sp>
      <p:sp>
        <p:nvSpPr>
          <p:cNvPr id="37" name="Rounded Rectangle 36"/>
          <p:cNvSpPr>
            <a:spLocks noChangeArrowheads="1"/>
          </p:cNvSpPr>
          <p:nvPr/>
        </p:nvSpPr>
        <p:spPr bwMode="auto">
          <a:xfrm>
            <a:off x="4343400" y="4876800"/>
            <a:ext cx="1981200" cy="457200"/>
          </a:xfrm>
          <a:prstGeom prst="roundRect">
            <a:avLst>
              <a:gd name="adj" fmla="val 16667"/>
            </a:avLst>
          </a:prstGeom>
          <a:gradFill rotWithShape="1">
            <a:gsLst>
              <a:gs pos="0">
                <a:srgbClr val="C8B0ED"/>
              </a:gs>
              <a:gs pos="100000">
                <a:srgbClr val="7F5BAB"/>
              </a:gs>
            </a:gsLst>
            <a:lin ang="5400000"/>
          </a:gradFill>
          <a:ln w="9525">
            <a:solidFill>
              <a:srgbClr val="7D60A0"/>
            </a:solidFill>
            <a:round/>
            <a:headEnd/>
            <a:tailEnd/>
          </a:ln>
          <a:effectLst>
            <a:outerShdw dist="23000" dir="5400000" rotWithShape="0">
              <a:srgbClr val="808080">
                <a:alpha val="34999"/>
              </a:srgbClr>
            </a:outerShdw>
          </a:effectLst>
        </p:spPr>
        <p:txBody>
          <a:bodyPr anchor="ctr"/>
          <a:lstStyle/>
          <a:p>
            <a:pPr algn="ctr">
              <a:defRPr/>
            </a:pPr>
            <a:r>
              <a:rPr lang="en-US" sz="1800" b="0" dirty="0" smtClean="0">
                <a:solidFill>
                  <a:srgbClr val="FFFF00"/>
                </a:solidFill>
                <a:latin typeface="Gill Sans"/>
                <a:cs typeface="Gill Sans"/>
              </a:rPr>
              <a:t>group </a:t>
            </a:r>
            <a:r>
              <a:rPr lang="en-US" sz="1800" b="0" dirty="0">
                <a:solidFill>
                  <a:srgbClr val="FFFFFF"/>
                </a:solidFill>
                <a:latin typeface="Gill Sans"/>
                <a:cs typeface="Gill Sans"/>
              </a:rPr>
              <a:t>by category</a:t>
            </a:r>
          </a:p>
        </p:txBody>
      </p:sp>
      <p:sp>
        <p:nvSpPr>
          <p:cNvPr id="38" name="Rounded Rectangle 37"/>
          <p:cNvSpPr>
            <a:spLocks noChangeArrowheads="1"/>
          </p:cNvSpPr>
          <p:nvPr/>
        </p:nvSpPr>
        <p:spPr bwMode="auto">
          <a:xfrm>
            <a:off x="4154488" y="5638800"/>
            <a:ext cx="2362200" cy="609600"/>
          </a:xfrm>
          <a:prstGeom prst="roundRect">
            <a:avLst>
              <a:gd name="adj" fmla="val 16667"/>
            </a:avLst>
          </a:prstGeom>
          <a:gradFill rotWithShape="1">
            <a:gsLst>
              <a:gs pos="0">
                <a:srgbClr val="C8B0ED"/>
              </a:gs>
              <a:gs pos="100000">
                <a:srgbClr val="7F5BAB"/>
              </a:gs>
            </a:gsLst>
            <a:lin ang="5400000"/>
          </a:gradFill>
          <a:ln w="9525">
            <a:solidFill>
              <a:srgbClr val="7D60A0"/>
            </a:solidFill>
            <a:round/>
            <a:headEnd/>
            <a:tailEnd/>
          </a:ln>
          <a:effectLst>
            <a:outerShdw dist="23000" dir="5400000" rotWithShape="0">
              <a:srgbClr val="808080">
                <a:alpha val="34999"/>
              </a:srgbClr>
            </a:outerShdw>
          </a:effectLst>
        </p:spPr>
        <p:txBody>
          <a:bodyPr anchor="ctr"/>
          <a:lstStyle/>
          <a:p>
            <a:pPr marL="0" marR="0" lvl="0" indent="0" algn="ctr" defTabSz="914400" eaLnBrk="1" fontAlgn="auto" latinLnBrk="0" hangingPunct="1">
              <a:lnSpc>
                <a:spcPts val="1800"/>
              </a:lnSpc>
              <a:spcBef>
                <a:spcPts val="0"/>
              </a:spcBef>
              <a:spcAft>
                <a:spcPts val="0"/>
              </a:spcAft>
              <a:buClrTx/>
              <a:buSzTx/>
              <a:buFontTx/>
              <a:buNone/>
              <a:tabLst/>
              <a:defRPr/>
            </a:pPr>
            <a:r>
              <a:rPr kumimoji="0" lang="en-US" sz="1800" b="0" i="0" u="none" strike="noStrike" kern="0" cap="none" spc="0" normalizeH="0" baseline="0" noProof="0" dirty="0" err="1" smtClean="0">
                <a:ln>
                  <a:noFill/>
                </a:ln>
                <a:solidFill>
                  <a:srgbClr val="FFFF00"/>
                </a:solidFill>
                <a:effectLst/>
                <a:uLnTx/>
                <a:uFillTx/>
                <a:latin typeface="Gill Sans"/>
                <a:cs typeface="Gill Sans"/>
              </a:rPr>
              <a:t>foreach</a:t>
            </a:r>
            <a:r>
              <a:rPr kumimoji="0" lang="en-US" sz="1800" b="0" i="0" u="none" strike="noStrike" kern="0" cap="none" spc="0" normalizeH="0" baseline="0" noProof="0" dirty="0" smtClean="0">
                <a:ln>
                  <a:noFill/>
                </a:ln>
                <a:solidFill>
                  <a:srgbClr val="FFFF00"/>
                </a:solidFill>
                <a:effectLst/>
                <a:uLnTx/>
                <a:uFillTx/>
                <a:latin typeface="Gill Sans"/>
                <a:cs typeface="Gill Sans"/>
              </a:rPr>
              <a:t> </a:t>
            </a:r>
            <a:r>
              <a:rPr kumimoji="0" lang="en-US" sz="1800" b="0" i="0" u="none" strike="noStrike" kern="0" cap="none" spc="0" normalizeH="0" baseline="0" noProof="0" dirty="0">
                <a:ln>
                  <a:noFill/>
                </a:ln>
                <a:solidFill>
                  <a:srgbClr val="336666"/>
                </a:solidFill>
                <a:effectLst/>
                <a:uLnTx/>
                <a:uFillTx/>
                <a:latin typeface="Gill Sans"/>
                <a:cs typeface="Gill Sans"/>
              </a:rPr>
              <a:t>category</a:t>
            </a:r>
          </a:p>
          <a:p>
            <a:pPr marL="0" marR="0" lvl="0" indent="0" algn="ctr" defTabSz="914400" eaLnBrk="1" fontAlgn="auto" latinLnBrk="0" hangingPunct="1">
              <a:lnSpc>
                <a:spcPts val="18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00"/>
                </a:solidFill>
                <a:effectLst/>
                <a:uLnTx/>
                <a:uFillTx/>
                <a:latin typeface="Gill Sans"/>
                <a:cs typeface="Gill Sans"/>
              </a:rPr>
              <a:t>generate </a:t>
            </a:r>
            <a:r>
              <a:rPr kumimoji="0" lang="en-US" sz="1800" b="0" i="0" u="none" strike="noStrike" kern="0" cap="none" spc="0" normalizeH="0" baseline="0" noProof="0" dirty="0" smtClean="0">
                <a:ln>
                  <a:noFill/>
                </a:ln>
                <a:solidFill>
                  <a:srgbClr val="FFFFFF"/>
                </a:solidFill>
                <a:effectLst/>
                <a:uLnTx/>
                <a:uFillTx/>
                <a:latin typeface="Gill Sans"/>
                <a:cs typeface="Gill Sans"/>
              </a:rPr>
              <a:t>top(</a:t>
            </a:r>
            <a:r>
              <a:rPr kumimoji="0" lang="en-US" sz="1800" b="0" i="0" u="none" strike="noStrike" kern="0" cap="none" spc="0" normalizeH="0" baseline="0" noProof="0" dirty="0" err="1" smtClean="0">
                <a:ln>
                  <a:noFill/>
                </a:ln>
                <a:solidFill>
                  <a:srgbClr val="FFFFFF"/>
                </a:solidFill>
                <a:effectLst/>
                <a:uLnTx/>
                <a:uFillTx/>
                <a:latin typeface="Gill Sans"/>
                <a:cs typeface="Gill Sans"/>
              </a:rPr>
              <a:t>urls</a:t>
            </a:r>
            <a:r>
              <a:rPr kumimoji="0" lang="en-US" sz="1800" b="0" i="0" u="none" strike="noStrike" kern="0" cap="none" spc="0" normalizeH="0" baseline="0" noProof="0" dirty="0" smtClean="0">
                <a:ln>
                  <a:noFill/>
                </a:ln>
                <a:solidFill>
                  <a:srgbClr val="FFFFFF"/>
                </a:solidFill>
                <a:effectLst/>
                <a:uLnTx/>
                <a:uFillTx/>
                <a:latin typeface="Gill Sans"/>
                <a:cs typeface="Gill Sans"/>
              </a:rPr>
              <a:t>, 10)</a:t>
            </a:r>
            <a:endParaRPr kumimoji="0" lang="en-US" sz="1800" b="0" i="0" u="none" strike="noStrike" kern="0" cap="none" spc="0" normalizeH="0" baseline="0" noProof="0" dirty="0">
              <a:ln>
                <a:noFill/>
              </a:ln>
              <a:solidFill>
                <a:srgbClr val="FFFFFF"/>
              </a:solidFill>
              <a:effectLst/>
              <a:uLnTx/>
              <a:uFillTx/>
              <a:latin typeface="Gill Sans"/>
              <a:cs typeface="Gill Sans"/>
            </a:endParaRPr>
          </a:p>
        </p:txBody>
      </p:sp>
      <p:cxnSp>
        <p:nvCxnSpPr>
          <p:cNvPr id="42" name="Straight Arrow Connector 41"/>
          <p:cNvCxnSpPr>
            <a:cxnSpLocks noChangeShapeType="1"/>
            <a:stCxn id="36" idx="2"/>
            <a:endCxn id="37" idx="0"/>
          </p:cNvCxnSpPr>
          <p:nvPr/>
        </p:nvCxnSpPr>
        <p:spPr bwMode="auto">
          <a:xfrm rot="5400000">
            <a:off x="5181601" y="4724400"/>
            <a:ext cx="304800" cy="3175"/>
          </a:xfrm>
          <a:prstGeom prst="straightConnector1">
            <a:avLst/>
          </a:prstGeom>
          <a:noFill/>
          <a:ln w="25400">
            <a:solidFill>
              <a:srgbClr val="99CCCC"/>
            </a:solidFill>
            <a:round/>
            <a:headEnd/>
            <a:tailEnd type="arrow" w="med" len="med"/>
          </a:ln>
          <a:effectLst>
            <a:outerShdw dist="20000" dir="5400000" rotWithShape="0">
              <a:srgbClr val="808080">
                <a:alpha val="37999"/>
              </a:srgbClr>
            </a:outerShdw>
          </a:effectLst>
        </p:spPr>
      </p:cxnSp>
      <p:cxnSp>
        <p:nvCxnSpPr>
          <p:cNvPr id="43" name="Straight Arrow Connector 42"/>
          <p:cNvCxnSpPr>
            <a:cxnSpLocks noChangeShapeType="1"/>
            <a:stCxn id="37" idx="2"/>
            <a:endCxn id="38" idx="0"/>
          </p:cNvCxnSpPr>
          <p:nvPr/>
        </p:nvCxnSpPr>
        <p:spPr bwMode="auto">
          <a:xfrm rot="16200000" flipH="1">
            <a:off x="5182394" y="5485606"/>
            <a:ext cx="304800" cy="1588"/>
          </a:xfrm>
          <a:prstGeom prst="straightConnector1">
            <a:avLst/>
          </a:prstGeom>
          <a:noFill/>
          <a:ln w="25400">
            <a:solidFill>
              <a:srgbClr val="99CCCC"/>
            </a:solidFill>
            <a:round/>
            <a:headEnd/>
            <a:tailEnd type="arrow" w="med" len="med"/>
          </a:ln>
          <a:effectLst>
            <a:outerShdw dist="20000" dir="5400000" rotWithShape="0">
              <a:srgbClr val="808080">
                <a:alpha val="37999"/>
              </a:srgbClr>
            </a:outerShdw>
          </a:effectLst>
        </p:spPr>
      </p:cxnSp>
      <p:cxnSp>
        <p:nvCxnSpPr>
          <p:cNvPr id="44" name="Straight Arrow Connector 43"/>
          <p:cNvCxnSpPr>
            <a:cxnSpLocks noChangeShapeType="1"/>
          </p:cNvCxnSpPr>
          <p:nvPr/>
        </p:nvCxnSpPr>
        <p:spPr bwMode="auto">
          <a:xfrm rot="16200000" flipH="1">
            <a:off x="5183188" y="6400800"/>
            <a:ext cx="304800" cy="0"/>
          </a:xfrm>
          <a:prstGeom prst="straightConnector1">
            <a:avLst/>
          </a:prstGeom>
          <a:noFill/>
          <a:ln w="25400">
            <a:solidFill>
              <a:srgbClr val="99CCCC"/>
            </a:solidFill>
            <a:round/>
            <a:headEnd/>
            <a:tailEnd type="arrow" w="med" len="med"/>
          </a:ln>
          <a:effectLst>
            <a:outerShdw dist="20000" dir="5400000" rotWithShape="0">
              <a:srgbClr val="808080">
                <a:alpha val="37999"/>
              </a:srgbClr>
            </a:outerShdw>
          </a:effectLst>
        </p:spPr>
      </p:cxnSp>
      <p:sp>
        <p:nvSpPr>
          <p:cNvPr id="58" name="TextBox 3"/>
          <p:cNvSpPr txBox="1">
            <a:spLocks noChangeArrowheads="1"/>
          </p:cNvSpPr>
          <p:nvPr/>
        </p:nvSpPr>
        <p:spPr bwMode="auto">
          <a:xfrm>
            <a:off x="0" y="6611938"/>
            <a:ext cx="3429000" cy="246221"/>
          </a:xfrm>
          <a:prstGeom prst="rect">
            <a:avLst/>
          </a:prstGeom>
          <a:noFill/>
          <a:ln w="9525">
            <a:noFill/>
            <a:miter lim="800000"/>
            <a:headEnd/>
            <a:tailEnd/>
          </a:ln>
        </p:spPr>
        <p:txBody>
          <a:bodyPr wrap="square">
            <a:spAutoFit/>
          </a:bodyPr>
          <a:lstStyle/>
          <a:p>
            <a:r>
              <a:rPr lang="da-DK" sz="1000" b="0" dirty="0" smtClean="0">
                <a:solidFill>
                  <a:schemeClr val="bg2"/>
                </a:solidFill>
              </a:rPr>
              <a:t>Pig Slides adapted from Olston et al. (SIGMOD 2008)</a:t>
            </a:r>
          </a:p>
        </p:txBody>
      </p:sp>
      <p:sp>
        <p:nvSpPr>
          <p:cNvPr id="18"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Pig Query Plan</a:t>
            </a:r>
          </a:p>
        </p:txBody>
      </p:sp>
    </p:spTree>
    <p:extLst>
      <p:ext uri="{BB962C8B-B14F-4D97-AF65-F5344CB8AC3E}">
        <p14:creationId xmlns:p14="http://schemas.microsoft.com/office/powerpoint/2010/main" val="2905586389"/>
      </p:ext>
    </p:extLst>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0" name="Straight Arrow Connector 29"/>
          <p:cNvCxnSpPr>
            <a:cxnSpLocks noChangeShapeType="1"/>
          </p:cNvCxnSpPr>
          <p:nvPr/>
        </p:nvCxnSpPr>
        <p:spPr bwMode="auto">
          <a:xfrm>
            <a:off x="1828800" y="2057400"/>
            <a:ext cx="457200" cy="304800"/>
          </a:xfrm>
          <a:prstGeom prst="straightConnector1">
            <a:avLst/>
          </a:prstGeom>
          <a:noFill/>
          <a:ln w="25400">
            <a:solidFill>
              <a:srgbClr val="99CCCC"/>
            </a:solidFill>
            <a:round/>
            <a:headEnd/>
            <a:tailEnd type="arrow" w="med" len="med"/>
          </a:ln>
          <a:effectLst>
            <a:outerShdw dist="20000" dir="5400000" rotWithShape="0">
              <a:srgbClr val="808080">
                <a:alpha val="37999"/>
              </a:srgbClr>
            </a:outerShdw>
          </a:effectLst>
        </p:spPr>
      </p:cxnSp>
      <p:cxnSp>
        <p:nvCxnSpPr>
          <p:cNvPr id="31" name="Straight Arrow Connector 30"/>
          <p:cNvCxnSpPr>
            <a:cxnSpLocks noChangeShapeType="1"/>
          </p:cNvCxnSpPr>
          <p:nvPr/>
        </p:nvCxnSpPr>
        <p:spPr bwMode="auto">
          <a:xfrm>
            <a:off x="4154488" y="3733800"/>
            <a:ext cx="569912" cy="381000"/>
          </a:xfrm>
          <a:prstGeom prst="straightConnector1">
            <a:avLst/>
          </a:prstGeom>
          <a:noFill/>
          <a:ln w="25400">
            <a:solidFill>
              <a:srgbClr val="99CCCC"/>
            </a:solidFill>
            <a:round/>
            <a:headEnd/>
            <a:tailEnd type="arrow" w="med" len="med"/>
          </a:ln>
          <a:effectLst>
            <a:outerShdw dist="20000" dir="5400000" rotWithShape="0">
              <a:srgbClr val="808080">
                <a:alpha val="37999"/>
              </a:srgbClr>
            </a:outerShdw>
          </a:effectLst>
        </p:spPr>
      </p:cxnSp>
      <p:cxnSp>
        <p:nvCxnSpPr>
          <p:cNvPr id="32" name="Straight Arrow Connector 31"/>
          <p:cNvCxnSpPr>
            <a:cxnSpLocks noChangeShapeType="1"/>
            <a:stCxn id="37" idx="2"/>
          </p:cNvCxnSpPr>
          <p:nvPr/>
        </p:nvCxnSpPr>
        <p:spPr bwMode="auto">
          <a:xfrm rot="5400000">
            <a:off x="6096000" y="3505200"/>
            <a:ext cx="457200" cy="762000"/>
          </a:xfrm>
          <a:prstGeom prst="straightConnector1">
            <a:avLst/>
          </a:prstGeom>
          <a:noFill/>
          <a:ln w="25400">
            <a:solidFill>
              <a:srgbClr val="99CCCC"/>
            </a:solidFill>
            <a:round/>
            <a:headEnd/>
            <a:tailEnd type="arrow" w="med" len="med"/>
          </a:ln>
          <a:effectLst>
            <a:outerShdw dist="20000" dir="5400000" rotWithShape="0">
              <a:srgbClr val="808080">
                <a:alpha val="37999"/>
              </a:srgbClr>
            </a:outerShdw>
          </a:effectLst>
        </p:spPr>
      </p:cxnSp>
      <p:cxnSp>
        <p:nvCxnSpPr>
          <p:cNvPr id="33" name="Straight Arrow Connector 32"/>
          <p:cNvCxnSpPr>
            <a:cxnSpLocks noChangeShapeType="1"/>
          </p:cNvCxnSpPr>
          <p:nvPr/>
        </p:nvCxnSpPr>
        <p:spPr bwMode="auto">
          <a:xfrm>
            <a:off x="2971800" y="2819400"/>
            <a:ext cx="457200" cy="304800"/>
          </a:xfrm>
          <a:prstGeom prst="straightConnector1">
            <a:avLst/>
          </a:prstGeom>
          <a:noFill/>
          <a:ln w="25400">
            <a:solidFill>
              <a:srgbClr val="99CCCC"/>
            </a:solidFill>
            <a:round/>
            <a:headEnd/>
            <a:tailEnd type="arrow" w="med" len="med"/>
          </a:ln>
          <a:effectLst>
            <a:outerShdw dist="20000" dir="5400000" rotWithShape="0">
              <a:srgbClr val="808080">
                <a:alpha val="37999"/>
              </a:srgbClr>
            </a:outerShdw>
          </a:effectLst>
        </p:spPr>
      </p:cxnSp>
      <p:sp>
        <p:nvSpPr>
          <p:cNvPr id="34" name="Rounded Rectangle 33"/>
          <p:cNvSpPr>
            <a:spLocks noChangeArrowheads="1"/>
          </p:cNvSpPr>
          <p:nvPr/>
        </p:nvSpPr>
        <p:spPr bwMode="auto">
          <a:xfrm>
            <a:off x="762000" y="1600200"/>
            <a:ext cx="1981200" cy="457200"/>
          </a:xfrm>
          <a:prstGeom prst="roundRect">
            <a:avLst>
              <a:gd name="adj" fmla="val 16667"/>
            </a:avLst>
          </a:prstGeom>
          <a:gradFill rotWithShape="1">
            <a:gsLst>
              <a:gs pos="0">
                <a:srgbClr val="C8B0ED"/>
              </a:gs>
              <a:gs pos="100000">
                <a:srgbClr val="7F5BAB"/>
              </a:gs>
            </a:gsLst>
            <a:lin ang="5400000"/>
          </a:gradFill>
          <a:ln w="9525">
            <a:solidFill>
              <a:srgbClr val="7D60A0"/>
            </a:solidFill>
            <a:round/>
            <a:headEnd/>
            <a:tailEnd/>
          </a:ln>
          <a:effectLst>
            <a:outerShdw dist="23000" dir="5400000" rotWithShape="0">
              <a:srgbClr val="808080">
                <a:alpha val="34999"/>
              </a:srgbClr>
            </a:outerShdw>
          </a:effectLst>
        </p:spPr>
        <p:txBody>
          <a:bodyPr anchor="ctr"/>
          <a:lstStyle/>
          <a:p>
            <a:pPr algn="ctr">
              <a:defRPr/>
            </a:pPr>
            <a:r>
              <a:rPr lang="en-US" sz="1800" b="0" dirty="0" smtClean="0">
                <a:solidFill>
                  <a:srgbClr val="FFFF00"/>
                </a:solidFill>
                <a:latin typeface="Gill Sans"/>
                <a:cs typeface="Gill Sans"/>
              </a:rPr>
              <a:t>load </a:t>
            </a:r>
            <a:r>
              <a:rPr lang="en-US" sz="1800" b="0" dirty="0">
                <a:solidFill>
                  <a:srgbClr val="FFFFFF"/>
                </a:solidFill>
                <a:latin typeface="Gill Sans"/>
                <a:cs typeface="Gill Sans"/>
              </a:rPr>
              <a:t>v</a:t>
            </a:r>
            <a:r>
              <a:rPr lang="en-US" sz="1800" b="0" dirty="0" smtClean="0">
                <a:solidFill>
                  <a:srgbClr val="FFFFFF"/>
                </a:solidFill>
                <a:latin typeface="Gill Sans"/>
                <a:cs typeface="Gill Sans"/>
              </a:rPr>
              <a:t>isits</a:t>
            </a:r>
            <a:endParaRPr lang="en-US" sz="1800" b="0" dirty="0">
              <a:solidFill>
                <a:srgbClr val="FFFFFF"/>
              </a:solidFill>
              <a:latin typeface="Gill Sans"/>
              <a:cs typeface="Gill Sans"/>
            </a:endParaRPr>
          </a:p>
        </p:txBody>
      </p:sp>
      <p:sp>
        <p:nvSpPr>
          <p:cNvPr id="35" name="Rounded Rectangle 34"/>
          <p:cNvSpPr>
            <a:spLocks noChangeArrowheads="1"/>
          </p:cNvSpPr>
          <p:nvPr/>
        </p:nvSpPr>
        <p:spPr bwMode="auto">
          <a:xfrm>
            <a:off x="1524000" y="2362200"/>
            <a:ext cx="1981200" cy="457200"/>
          </a:xfrm>
          <a:prstGeom prst="roundRect">
            <a:avLst>
              <a:gd name="adj" fmla="val 16667"/>
            </a:avLst>
          </a:prstGeom>
          <a:gradFill rotWithShape="1">
            <a:gsLst>
              <a:gs pos="0">
                <a:srgbClr val="C8B0ED"/>
              </a:gs>
              <a:gs pos="100000">
                <a:srgbClr val="7F5BAB"/>
              </a:gs>
            </a:gsLst>
            <a:lin ang="5400000"/>
          </a:gradFill>
          <a:ln w="9525">
            <a:solidFill>
              <a:srgbClr val="7D60A0"/>
            </a:solidFill>
            <a:round/>
            <a:headEnd/>
            <a:tailEnd/>
          </a:ln>
          <a:effectLst>
            <a:outerShdw dist="23000" dir="5400000" rotWithShape="0">
              <a:srgbClr val="808080">
                <a:alpha val="34999"/>
              </a:srgbClr>
            </a:outerShdw>
          </a:effectLst>
        </p:spPr>
        <p:txBody>
          <a:bodyPr anchor="ctr"/>
          <a:lstStyle/>
          <a:p>
            <a:pPr algn="ctr">
              <a:defRPr/>
            </a:pPr>
            <a:r>
              <a:rPr lang="en-US" sz="1800" b="0" dirty="0" smtClean="0">
                <a:solidFill>
                  <a:srgbClr val="FFFF00"/>
                </a:solidFill>
                <a:latin typeface="Gill Sans"/>
                <a:cs typeface="Gill Sans"/>
              </a:rPr>
              <a:t>group </a:t>
            </a:r>
            <a:r>
              <a:rPr lang="en-US" sz="1800" b="0" dirty="0">
                <a:solidFill>
                  <a:srgbClr val="FFFFFF"/>
                </a:solidFill>
                <a:latin typeface="Gill Sans"/>
                <a:cs typeface="Gill Sans"/>
              </a:rPr>
              <a:t>by </a:t>
            </a:r>
            <a:r>
              <a:rPr lang="en-US" sz="1800" b="0" dirty="0" err="1">
                <a:solidFill>
                  <a:srgbClr val="FFFFFF"/>
                </a:solidFill>
                <a:latin typeface="Gill Sans"/>
                <a:cs typeface="Gill Sans"/>
              </a:rPr>
              <a:t>url</a:t>
            </a:r>
            <a:endParaRPr lang="en-US" sz="1800" b="0" dirty="0">
              <a:solidFill>
                <a:srgbClr val="FFFFFF"/>
              </a:solidFill>
              <a:latin typeface="Gill Sans"/>
              <a:cs typeface="Gill Sans"/>
            </a:endParaRPr>
          </a:p>
        </p:txBody>
      </p:sp>
      <p:sp>
        <p:nvSpPr>
          <p:cNvPr id="36" name="Rounded Rectangle 35"/>
          <p:cNvSpPr>
            <a:spLocks noChangeArrowheads="1"/>
          </p:cNvSpPr>
          <p:nvPr/>
        </p:nvSpPr>
        <p:spPr bwMode="auto">
          <a:xfrm>
            <a:off x="2743200" y="3124200"/>
            <a:ext cx="1981200" cy="609600"/>
          </a:xfrm>
          <a:prstGeom prst="roundRect">
            <a:avLst>
              <a:gd name="adj" fmla="val 16667"/>
            </a:avLst>
          </a:prstGeom>
          <a:gradFill rotWithShape="1">
            <a:gsLst>
              <a:gs pos="0">
                <a:srgbClr val="C8B0ED"/>
              </a:gs>
              <a:gs pos="100000">
                <a:srgbClr val="7F5BAB"/>
              </a:gs>
            </a:gsLst>
            <a:lin ang="5400000"/>
          </a:gradFill>
          <a:ln w="9525">
            <a:solidFill>
              <a:srgbClr val="7D60A0"/>
            </a:solidFill>
            <a:round/>
            <a:headEnd/>
            <a:tailEnd/>
          </a:ln>
          <a:effectLst>
            <a:outerShdw dist="23000" dir="5400000" rotWithShape="0">
              <a:srgbClr val="808080">
                <a:alpha val="34999"/>
              </a:srgbClr>
            </a:outerShdw>
          </a:effectLst>
        </p:spPr>
        <p:txBody>
          <a:bodyPr anchor="ctr"/>
          <a:lstStyle/>
          <a:p>
            <a:pPr marL="0" marR="0" lvl="0" indent="0" algn="ctr" defTabSz="914400" eaLnBrk="1" fontAlgn="auto" latinLnBrk="0" hangingPunct="1">
              <a:lnSpc>
                <a:spcPts val="1800"/>
              </a:lnSpc>
              <a:spcBef>
                <a:spcPts val="0"/>
              </a:spcBef>
              <a:spcAft>
                <a:spcPts val="0"/>
              </a:spcAft>
              <a:buClrTx/>
              <a:buSzTx/>
              <a:buFontTx/>
              <a:buNone/>
              <a:tabLst/>
              <a:defRPr/>
            </a:pPr>
            <a:r>
              <a:rPr kumimoji="0" lang="en-US" sz="1800" b="0" i="0" u="none" strike="noStrike" kern="0" cap="none" spc="0" normalizeH="0" baseline="0" noProof="0" dirty="0" err="1" smtClean="0">
                <a:ln>
                  <a:noFill/>
                </a:ln>
                <a:solidFill>
                  <a:srgbClr val="FFFF00"/>
                </a:solidFill>
                <a:effectLst/>
                <a:uLnTx/>
                <a:uFillTx/>
                <a:latin typeface="Gill Sans"/>
                <a:cs typeface="Gill Sans"/>
              </a:rPr>
              <a:t>foreach</a:t>
            </a:r>
            <a:r>
              <a:rPr kumimoji="0" lang="en-US" sz="1800" b="0" i="0" u="none" strike="noStrike" kern="0" cap="none" spc="0" normalizeH="0" baseline="0" noProof="0" dirty="0" smtClean="0">
                <a:ln>
                  <a:noFill/>
                </a:ln>
                <a:solidFill>
                  <a:srgbClr val="FFFF00"/>
                </a:solidFill>
                <a:effectLst/>
                <a:uLnTx/>
                <a:uFillTx/>
                <a:latin typeface="Gill Sans"/>
                <a:cs typeface="Gill Sans"/>
              </a:rPr>
              <a:t> </a:t>
            </a:r>
            <a:r>
              <a:rPr kumimoji="0" lang="en-US" sz="1800" b="0" i="0" u="none" strike="noStrike" kern="0" cap="none" spc="0" normalizeH="0" baseline="0" noProof="0" dirty="0" err="1">
                <a:ln>
                  <a:noFill/>
                </a:ln>
                <a:solidFill>
                  <a:srgbClr val="336666"/>
                </a:solidFill>
                <a:effectLst/>
                <a:uLnTx/>
                <a:uFillTx/>
                <a:latin typeface="Gill Sans"/>
                <a:cs typeface="Gill Sans"/>
              </a:rPr>
              <a:t>url</a:t>
            </a:r>
            <a:endParaRPr kumimoji="0" lang="en-US" sz="1800" b="0" i="0" u="none" strike="noStrike" kern="0" cap="none" spc="0" normalizeH="0" baseline="0" noProof="0" dirty="0">
              <a:ln>
                <a:noFill/>
              </a:ln>
              <a:solidFill>
                <a:srgbClr val="336666"/>
              </a:solidFill>
              <a:effectLst/>
              <a:uLnTx/>
              <a:uFillTx/>
              <a:latin typeface="Gill Sans"/>
              <a:cs typeface="Gill Sans"/>
            </a:endParaRPr>
          </a:p>
          <a:p>
            <a:pPr marL="0" marR="0" lvl="0" indent="0" algn="ctr" defTabSz="914400" eaLnBrk="1" fontAlgn="auto" latinLnBrk="0" hangingPunct="1">
              <a:lnSpc>
                <a:spcPts val="18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00"/>
                </a:solidFill>
                <a:effectLst/>
                <a:uLnTx/>
                <a:uFillTx/>
                <a:latin typeface="Gill Sans"/>
                <a:cs typeface="Gill Sans"/>
              </a:rPr>
              <a:t>generate </a:t>
            </a:r>
            <a:r>
              <a:rPr kumimoji="0" lang="en-US" sz="1800" b="0" i="0" u="none" strike="noStrike" kern="0" cap="none" spc="0" normalizeH="0" baseline="0" noProof="0" dirty="0">
                <a:ln>
                  <a:noFill/>
                </a:ln>
                <a:solidFill>
                  <a:srgbClr val="FFFFFF"/>
                </a:solidFill>
                <a:effectLst/>
                <a:uLnTx/>
                <a:uFillTx/>
                <a:latin typeface="Gill Sans"/>
                <a:cs typeface="Gill Sans"/>
              </a:rPr>
              <a:t>count</a:t>
            </a:r>
          </a:p>
        </p:txBody>
      </p:sp>
      <p:sp>
        <p:nvSpPr>
          <p:cNvPr id="37" name="Rounded Rectangle 36"/>
          <p:cNvSpPr>
            <a:spLocks noChangeArrowheads="1"/>
          </p:cNvSpPr>
          <p:nvPr/>
        </p:nvSpPr>
        <p:spPr bwMode="auto">
          <a:xfrm>
            <a:off x="5715000" y="3200400"/>
            <a:ext cx="1981200" cy="457200"/>
          </a:xfrm>
          <a:prstGeom prst="roundRect">
            <a:avLst>
              <a:gd name="adj" fmla="val 16667"/>
            </a:avLst>
          </a:prstGeom>
          <a:gradFill rotWithShape="1">
            <a:gsLst>
              <a:gs pos="0">
                <a:srgbClr val="C8B0ED"/>
              </a:gs>
              <a:gs pos="100000">
                <a:srgbClr val="7F5BAB"/>
              </a:gs>
            </a:gsLst>
            <a:lin ang="5400000"/>
          </a:gradFill>
          <a:ln w="9525">
            <a:solidFill>
              <a:srgbClr val="7D60A0"/>
            </a:solidFill>
            <a:round/>
            <a:headEnd/>
            <a:tailEnd/>
          </a:ln>
          <a:effectLst>
            <a:outerShdw dist="23000" dir="5400000" rotWithShape="0">
              <a:srgbClr val="808080">
                <a:alpha val="34999"/>
              </a:srgbClr>
            </a:outerShdw>
          </a:effectLst>
        </p:spPr>
        <p:txBody>
          <a:bodyPr anchor="ctr"/>
          <a:lstStyle/>
          <a:p>
            <a:pPr algn="ctr">
              <a:defRPr/>
            </a:pPr>
            <a:r>
              <a:rPr lang="en-US" sz="1800" b="0" dirty="0">
                <a:solidFill>
                  <a:srgbClr val="FFFF00"/>
                </a:solidFill>
                <a:latin typeface="Gill Sans"/>
                <a:cs typeface="Gill Sans"/>
              </a:rPr>
              <a:t>l</a:t>
            </a:r>
            <a:r>
              <a:rPr lang="en-US" sz="1800" b="0" dirty="0" smtClean="0">
                <a:solidFill>
                  <a:srgbClr val="FFFF00"/>
                </a:solidFill>
                <a:latin typeface="Gill Sans"/>
                <a:cs typeface="Gill Sans"/>
              </a:rPr>
              <a:t>oad </a:t>
            </a:r>
            <a:r>
              <a:rPr lang="en-US" sz="1800" b="0" dirty="0" err="1" smtClean="0">
                <a:solidFill>
                  <a:srgbClr val="FFFFFF"/>
                </a:solidFill>
                <a:latin typeface="Gill Sans"/>
                <a:cs typeface="Gill Sans"/>
              </a:rPr>
              <a:t>urlInfo</a:t>
            </a:r>
            <a:endParaRPr lang="en-US" sz="1800" b="0" dirty="0">
              <a:solidFill>
                <a:srgbClr val="FFFFFF"/>
              </a:solidFill>
              <a:latin typeface="Gill Sans"/>
              <a:cs typeface="Gill Sans"/>
            </a:endParaRPr>
          </a:p>
        </p:txBody>
      </p:sp>
      <p:sp>
        <p:nvSpPr>
          <p:cNvPr id="38" name="Rounded Rectangle 37"/>
          <p:cNvSpPr>
            <a:spLocks noChangeArrowheads="1"/>
          </p:cNvSpPr>
          <p:nvPr/>
        </p:nvSpPr>
        <p:spPr bwMode="auto">
          <a:xfrm>
            <a:off x="4343400" y="4114800"/>
            <a:ext cx="1981200" cy="457200"/>
          </a:xfrm>
          <a:prstGeom prst="roundRect">
            <a:avLst>
              <a:gd name="adj" fmla="val 16667"/>
            </a:avLst>
          </a:prstGeom>
          <a:gradFill rotWithShape="1">
            <a:gsLst>
              <a:gs pos="0">
                <a:srgbClr val="C8B0ED"/>
              </a:gs>
              <a:gs pos="100000">
                <a:srgbClr val="7F5BAB"/>
              </a:gs>
            </a:gsLst>
            <a:lin ang="5400000"/>
          </a:gradFill>
          <a:ln w="9525">
            <a:solidFill>
              <a:srgbClr val="7D60A0"/>
            </a:solidFill>
            <a:round/>
            <a:headEnd/>
            <a:tailEnd/>
          </a:ln>
          <a:effectLst>
            <a:outerShdw dist="23000" dir="5400000" rotWithShape="0">
              <a:srgbClr val="808080">
                <a:alpha val="34999"/>
              </a:srgbClr>
            </a:outerShdw>
          </a:effectLst>
        </p:spPr>
        <p:txBody>
          <a:bodyPr anchor="ctr"/>
          <a:lstStyle/>
          <a:p>
            <a:pPr algn="ctr">
              <a:defRPr/>
            </a:pPr>
            <a:r>
              <a:rPr lang="en-US" sz="1800" b="0" dirty="0" smtClean="0">
                <a:solidFill>
                  <a:srgbClr val="FFFF00"/>
                </a:solidFill>
                <a:latin typeface="Gill Sans"/>
                <a:cs typeface="Gill Sans"/>
              </a:rPr>
              <a:t>join </a:t>
            </a:r>
            <a:r>
              <a:rPr lang="en-US" sz="1800" b="0" dirty="0">
                <a:solidFill>
                  <a:srgbClr val="FFFFFF"/>
                </a:solidFill>
                <a:latin typeface="Gill Sans"/>
                <a:cs typeface="Gill Sans"/>
              </a:rPr>
              <a:t>on </a:t>
            </a:r>
            <a:r>
              <a:rPr lang="en-US" sz="1800" b="0" dirty="0" err="1">
                <a:solidFill>
                  <a:srgbClr val="FFFFFF"/>
                </a:solidFill>
                <a:latin typeface="Gill Sans"/>
                <a:cs typeface="Gill Sans"/>
              </a:rPr>
              <a:t>url</a:t>
            </a:r>
            <a:endParaRPr lang="en-US" sz="1800" b="0" dirty="0">
              <a:solidFill>
                <a:srgbClr val="FFFFFF"/>
              </a:solidFill>
              <a:latin typeface="Gill Sans"/>
              <a:cs typeface="Gill Sans"/>
            </a:endParaRPr>
          </a:p>
        </p:txBody>
      </p:sp>
      <p:sp>
        <p:nvSpPr>
          <p:cNvPr id="39" name="Rounded Rectangle 38"/>
          <p:cNvSpPr>
            <a:spLocks noChangeArrowheads="1"/>
          </p:cNvSpPr>
          <p:nvPr/>
        </p:nvSpPr>
        <p:spPr bwMode="auto">
          <a:xfrm>
            <a:off x="4343400" y="4876800"/>
            <a:ext cx="1981200" cy="457200"/>
          </a:xfrm>
          <a:prstGeom prst="roundRect">
            <a:avLst>
              <a:gd name="adj" fmla="val 16667"/>
            </a:avLst>
          </a:prstGeom>
          <a:gradFill rotWithShape="1">
            <a:gsLst>
              <a:gs pos="0">
                <a:srgbClr val="C8B0ED"/>
              </a:gs>
              <a:gs pos="100000">
                <a:srgbClr val="7F5BAB"/>
              </a:gs>
            </a:gsLst>
            <a:lin ang="5400000"/>
          </a:gradFill>
          <a:ln w="9525">
            <a:solidFill>
              <a:srgbClr val="7D60A0"/>
            </a:solidFill>
            <a:round/>
            <a:headEnd/>
            <a:tailEnd/>
          </a:ln>
          <a:effectLst>
            <a:outerShdw dist="23000" dir="5400000" rotWithShape="0">
              <a:srgbClr val="808080">
                <a:alpha val="34999"/>
              </a:srgbClr>
            </a:outerShdw>
          </a:effectLst>
        </p:spPr>
        <p:txBody>
          <a:bodyPr anchor="ctr"/>
          <a:lstStyle/>
          <a:p>
            <a:pPr algn="ctr">
              <a:defRPr/>
            </a:pPr>
            <a:r>
              <a:rPr lang="en-US" sz="1800" b="0" dirty="0" smtClean="0">
                <a:solidFill>
                  <a:srgbClr val="FFFF00"/>
                </a:solidFill>
                <a:latin typeface="Gill Sans"/>
                <a:cs typeface="Gill Sans"/>
              </a:rPr>
              <a:t>group </a:t>
            </a:r>
            <a:r>
              <a:rPr lang="en-US" sz="1800" b="0" dirty="0">
                <a:solidFill>
                  <a:srgbClr val="FFFFFF"/>
                </a:solidFill>
                <a:latin typeface="Gill Sans"/>
                <a:cs typeface="Gill Sans"/>
              </a:rPr>
              <a:t>by category</a:t>
            </a:r>
          </a:p>
        </p:txBody>
      </p:sp>
      <p:sp>
        <p:nvSpPr>
          <p:cNvPr id="40" name="Rounded Rectangle 39"/>
          <p:cNvSpPr>
            <a:spLocks noChangeArrowheads="1"/>
          </p:cNvSpPr>
          <p:nvPr/>
        </p:nvSpPr>
        <p:spPr bwMode="auto">
          <a:xfrm>
            <a:off x="4154488" y="5638800"/>
            <a:ext cx="2362200" cy="609600"/>
          </a:xfrm>
          <a:prstGeom prst="roundRect">
            <a:avLst>
              <a:gd name="adj" fmla="val 16667"/>
            </a:avLst>
          </a:prstGeom>
          <a:gradFill rotWithShape="1">
            <a:gsLst>
              <a:gs pos="0">
                <a:srgbClr val="C8B0ED"/>
              </a:gs>
              <a:gs pos="100000">
                <a:srgbClr val="7F5BAB"/>
              </a:gs>
            </a:gsLst>
            <a:lin ang="5400000"/>
          </a:gradFill>
          <a:ln w="9525">
            <a:solidFill>
              <a:srgbClr val="7D60A0"/>
            </a:solidFill>
            <a:round/>
            <a:headEnd/>
            <a:tailEnd/>
          </a:ln>
          <a:effectLst>
            <a:outerShdw dist="23000" dir="5400000" rotWithShape="0">
              <a:srgbClr val="808080">
                <a:alpha val="34999"/>
              </a:srgbClr>
            </a:outerShdw>
          </a:effectLst>
        </p:spPr>
        <p:txBody>
          <a:bodyPr anchor="ctr"/>
          <a:lstStyle/>
          <a:p>
            <a:pPr marL="0" marR="0" lvl="0" indent="0" algn="ctr" defTabSz="914400" eaLnBrk="1" fontAlgn="auto" latinLnBrk="0" hangingPunct="1">
              <a:lnSpc>
                <a:spcPts val="1800"/>
              </a:lnSpc>
              <a:spcBef>
                <a:spcPts val="0"/>
              </a:spcBef>
              <a:spcAft>
                <a:spcPts val="0"/>
              </a:spcAft>
              <a:buClrTx/>
              <a:buSzTx/>
              <a:buFontTx/>
              <a:buNone/>
              <a:tabLst/>
              <a:defRPr/>
            </a:pPr>
            <a:r>
              <a:rPr kumimoji="0" lang="en-US" sz="1800" b="0" i="0" u="none" strike="noStrike" kern="0" cap="none" spc="0" normalizeH="0" baseline="0" noProof="0" dirty="0" err="1" smtClean="0">
                <a:ln>
                  <a:noFill/>
                </a:ln>
                <a:solidFill>
                  <a:srgbClr val="FFFF00"/>
                </a:solidFill>
                <a:effectLst/>
                <a:uLnTx/>
                <a:uFillTx/>
                <a:latin typeface="Gill Sans"/>
                <a:cs typeface="Gill Sans"/>
              </a:rPr>
              <a:t>foreach</a:t>
            </a:r>
            <a:r>
              <a:rPr kumimoji="0" lang="en-US" sz="1800" b="0" i="0" u="none" strike="noStrike" kern="0" cap="none" spc="0" normalizeH="0" baseline="0" noProof="0" dirty="0" smtClean="0">
                <a:ln>
                  <a:noFill/>
                </a:ln>
                <a:solidFill>
                  <a:srgbClr val="FFFF00"/>
                </a:solidFill>
                <a:effectLst/>
                <a:uLnTx/>
                <a:uFillTx/>
                <a:latin typeface="Gill Sans"/>
                <a:cs typeface="Gill Sans"/>
              </a:rPr>
              <a:t> </a:t>
            </a:r>
            <a:r>
              <a:rPr kumimoji="0" lang="en-US" sz="1800" b="0" i="0" u="none" strike="noStrike" kern="0" cap="none" spc="0" normalizeH="0" baseline="0" noProof="0" dirty="0">
                <a:ln>
                  <a:noFill/>
                </a:ln>
                <a:solidFill>
                  <a:srgbClr val="336666"/>
                </a:solidFill>
                <a:effectLst/>
                <a:uLnTx/>
                <a:uFillTx/>
                <a:latin typeface="Gill Sans"/>
                <a:cs typeface="Gill Sans"/>
              </a:rPr>
              <a:t>category</a:t>
            </a:r>
          </a:p>
          <a:p>
            <a:pPr marL="0" marR="0" lvl="0" indent="0" algn="ctr" defTabSz="914400" eaLnBrk="1" fontAlgn="auto" latinLnBrk="0" hangingPunct="1">
              <a:lnSpc>
                <a:spcPts val="18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00"/>
                </a:solidFill>
                <a:effectLst/>
                <a:uLnTx/>
                <a:uFillTx/>
                <a:latin typeface="Gill Sans"/>
                <a:cs typeface="Gill Sans"/>
              </a:rPr>
              <a:t>generate </a:t>
            </a:r>
            <a:r>
              <a:rPr kumimoji="0" lang="en-US" sz="1800" b="0" i="0" u="none" strike="noStrike" kern="0" cap="none" spc="0" normalizeH="0" baseline="0" noProof="0" dirty="0" smtClean="0">
                <a:ln>
                  <a:noFill/>
                </a:ln>
                <a:solidFill>
                  <a:srgbClr val="FFFFFF"/>
                </a:solidFill>
                <a:effectLst/>
                <a:uLnTx/>
                <a:uFillTx/>
                <a:latin typeface="Gill Sans"/>
                <a:cs typeface="Gill Sans"/>
              </a:rPr>
              <a:t>top(</a:t>
            </a:r>
            <a:r>
              <a:rPr kumimoji="0" lang="en-US" sz="1800" b="0" i="0" u="none" strike="noStrike" kern="0" cap="none" spc="0" normalizeH="0" baseline="0" noProof="0" dirty="0" err="1" smtClean="0">
                <a:ln>
                  <a:noFill/>
                </a:ln>
                <a:solidFill>
                  <a:srgbClr val="FFFFFF"/>
                </a:solidFill>
                <a:effectLst/>
                <a:uLnTx/>
                <a:uFillTx/>
                <a:latin typeface="Gill Sans"/>
                <a:cs typeface="Gill Sans"/>
              </a:rPr>
              <a:t>urls</a:t>
            </a:r>
            <a:r>
              <a:rPr kumimoji="0" lang="en-US" sz="1800" b="0" i="0" u="none" strike="noStrike" kern="0" cap="none" spc="0" normalizeH="0" baseline="0" noProof="0" dirty="0" smtClean="0">
                <a:ln>
                  <a:noFill/>
                </a:ln>
                <a:solidFill>
                  <a:srgbClr val="FFFFFF"/>
                </a:solidFill>
                <a:effectLst/>
                <a:uLnTx/>
                <a:uFillTx/>
                <a:latin typeface="Gill Sans"/>
                <a:cs typeface="Gill Sans"/>
              </a:rPr>
              <a:t>, 10)</a:t>
            </a:r>
            <a:endParaRPr kumimoji="0" lang="en-US" sz="1800" b="0" i="0" u="none" strike="noStrike" kern="0" cap="none" spc="0" normalizeH="0" baseline="0" noProof="0" dirty="0">
              <a:ln>
                <a:noFill/>
              </a:ln>
              <a:solidFill>
                <a:srgbClr val="FFFFFF"/>
              </a:solidFill>
              <a:effectLst/>
              <a:uLnTx/>
              <a:uFillTx/>
              <a:latin typeface="Gill Sans"/>
              <a:cs typeface="Gill Sans"/>
            </a:endParaRPr>
          </a:p>
        </p:txBody>
      </p:sp>
      <p:cxnSp>
        <p:nvCxnSpPr>
          <p:cNvPr id="41" name="Straight Arrow Connector 40"/>
          <p:cNvCxnSpPr>
            <a:cxnSpLocks noChangeShapeType="1"/>
            <a:stCxn id="38" idx="2"/>
            <a:endCxn id="39" idx="0"/>
          </p:cNvCxnSpPr>
          <p:nvPr/>
        </p:nvCxnSpPr>
        <p:spPr bwMode="auto">
          <a:xfrm rot="5400000">
            <a:off x="5181601" y="4724400"/>
            <a:ext cx="304800" cy="3175"/>
          </a:xfrm>
          <a:prstGeom prst="straightConnector1">
            <a:avLst/>
          </a:prstGeom>
          <a:noFill/>
          <a:ln w="25400">
            <a:solidFill>
              <a:srgbClr val="99CCCC"/>
            </a:solidFill>
            <a:round/>
            <a:headEnd/>
            <a:tailEnd type="arrow" w="med" len="med"/>
          </a:ln>
          <a:effectLst>
            <a:outerShdw dist="20000" dir="5400000" rotWithShape="0">
              <a:srgbClr val="808080">
                <a:alpha val="37999"/>
              </a:srgbClr>
            </a:outerShdw>
          </a:effectLst>
        </p:spPr>
      </p:cxnSp>
      <p:cxnSp>
        <p:nvCxnSpPr>
          <p:cNvPr id="42" name="Straight Arrow Connector 41"/>
          <p:cNvCxnSpPr>
            <a:cxnSpLocks noChangeShapeType="1"/>
            <a:stCxn id="39" idx="2"/>
            <a:endCxn id="40" idx="0"/>
          </p:cNvCxnSpPr>
          <p:nvPr/>
        </p:nvCxnSpPr>
        <p:spPr bwMode="auto">
          <a:xfrm rot="16200000" flipH="1">
            <a:off x="5182394" y="5485606"/>
            <a:ext cx="304800" cy="1588"/>
          </a:xfrm>
          <a:prstGeom prst="straightConnector1">
            <a:avLst/>
          </a:prstGeom>
          <a:noFill/>
          <a:ln w="25400">
            <a:solidFill>
              <a:srgbClr val="99CCCC"/>
            </a:solidFill>
            <a:round/>
            <a:headEnd/>
            <a:tailEnd type="arrow" w="med" len="med"/>
          </a:ln>
          <a:effectLst>
            <a:outerShdw dist="20000" dir="5400000" rotWithShape="0">
              <a:srgbClr val="808080">
                <a:alpha val="37999"/>
              </a:srgbClr>
            </a:outerShdw>
          </a:effectLst>
        </p:spPr>
      </p:cxnSp>
      <p:cxnSp>
        <p:nvCxnSpPr>
          <p:cNvPr id="43" name="Straight Arrow Connector 42"/>
          <p:cNvCxnSpPr>
            <a:cxnSpLocks noChangeShapeType="1"/>
          </p:cNvCxnSpPr>
          <p:nvPr/>
        </p:nvCxnSpPr>
        <p:spPr bwMode="auto">
          <a:xfrm rot="16200000" flipH="1">
            <a:off x="5183188" y="6400800"/>
            <a:ext cx="304800" cy="0"/>
          </a:xfrm>
          <a:prstGeom prst="straightConnector1">
            <a:avLst/>
          </a:prstGeom>
          <a:noFill/>
          <a:ln w="25400">
            <a:solidFill>
              <a:srgbClr val="99CCCC"/>
            </a:solidFill>
            <a:round/>
            <a:headEnd/>
            <a:tailEnd type="arrow" w="med" len="med"/>
          </a:ln>
          <a:effectLst>
            <a:outerShdw dist="20000" dir="5400000" rotWithShape="0">
              <a:srgbClr val="808080">
                <a:alpha val="37999"/>
              </a:srgbClr>
            </a:outerShdw>
          </a:effectLst>
        </p:spPr>
      </p:cxnSp>
      <p:sp>
        <p:nvSpPr>
          <p:cNvPr id="44" name="Rounded Rectangle 43"/>
          <p:cNvSpPr>
            <a:spLocks noChangeArrowheads="1"/>
          </p:cNvSpPr>
          <p:nvPr/>
        </p:nvSpPr>
        <p:spPr bwMode="auto">
          <a:xfrm>
            <a:off x="533400" y="1524000"/>
            <a:ext cx="3200400" cy="990600"/>
          </a:xfrm>
          <a:prstGeom prst="roundRect">
            <a:avLst>
              <a:gd name="adj" fmla="val 16667"/>
            </a:avLst>
          </a:prstGeom>
          <a:gradFill rotWithShape="1">
            <a:gsLst>
              <a:gs pos="0">
                <a:srgbClr val="9BC1FF">
                  <a:alpha val="20999"/>
                </a:srgbClr>
              </a:gs>
              <a:gs pos="100000">
                <a:srgbClr val="3F80CD">
                  <a:alpha val="20999"/>
                </a:srgbClr>
              </a:gs>
            </a:gsLst>
            <a:lin ang="5400000"/>
          </a:gradFill>
          <a:ln w="9525">
            <a:solidFill>
              <a:srgbClr val="4A7EBB"/>
            </a:solidFill>
            <a:round/>
            <a:headEnd/>
            <a:tailEnd/>
          </a:ln>
          <a:effectLst>
            <a:outerShdw dist="23000" dir="5400000" rotWithShape="0">
              <a:srgbClr val="808080">
                <a:alpha val="34999"/>
              </a:srgbClr>
            </a:outerShdw>
          </a:effectLst>
        </p:spPr>
        <p:txBody>
          <a:bodyPr anchor="ctr"/>
          <a:lstStyle/>
          <a:p>
            <a:pPr algn="ctr">
              <a:defRPr/>
            </a:pPr>
            <a:endParaRPr lang="en-US" sz="1400">
              <a:solidFill>
                <a:srgbClr val="FFFFFF"/>
              </a:solidFill>
              <a:latin typeface="Gill Sans"/>
              <a:cs typeface="Gill Sans"/>
            </a:endParaRPr>
          </a:p>
        </p:txBody>
      </p:sp>
      <p:sp>
        <p:nvSpPr>
          <p:cNvPr id="45" name="TextBox 44"/>
          <p:cNvSpPr txBox="1">
            <a:spLocks noChangeArrowheads="1"/>
          </p:cNvSpPr>
          <p:nvPr/>
        </p:nvSpPr>
        <p:spPr bwMode="auto">
          <a:xfrm>
            <a:off x="3081506" y="1535668"/>
            <a:ext cx="652294" cy="369332"/>
          </a:xfrm>
          <a:prstGeom prst="rect">
            <a:avLst/>
          </a:prstGeom>
          <a:noFill/>
          <a:ln w="9525">
            <a:noFill/>
            <a:miter lim="800000"/>
            <a:headEnd/>
            <a:tailEnd/>
          </a:ln>
        </p:spPr>
        <p:txBody>
          <a:bodyPr wrap="none">
            <a:spAutoFit/>
          </a:bodyPr>
          <a:lstStyle/>
          <a:p>
            <a:r>
              <a:rPr lang="en-US" sz="1800" b="0" dirty="0">
                <a:solidFill>
                  <a:schemeClr val="bg1"/>
                </a:solidFill>
                <a:latin typeface="Gill Sans"/>
                <a:cs typeface="Gill Sans"/>
              </a:rPr>
              <a:t>Map</a:t>
            </a:r>
            <a:r>
              <a:rPr lang="en-US" sz="1800" b="0" baseline="-25000" dirty="0">
                <a:solidFill>
                  <a:schemeClr val="bg1"/>
                </a:solidFill>
                <a:latin typeface="Gill Sans"/>
                <a:cs typeface="Gill Sans"/>
              </a:rPr>
              <a:t>1</a:t>
            </a:r>
            <a:endParaRPr lang="en-US" sz="2000" b="0" baseline="-25000" dirty="0">
              <a:solidFill>
                <a:schemeClr val="bg1"/>
              </a:solidFill>
              <a:latin typeface="Gill Sans"/>
              <a:cs typeface="Gill Sans"/>
            </a:endParaRPr>
          </a:p>
        </p:txBody>
      </p:sp>
      <p:sp>
        <p:nvSpPr>
          <p:cNvPr id="46" name="Rounded Rectangle 45"/>
          <p:cNvSpPr>
            <a:spLocks noChangeArrowheads="1"/>
          </p:cNvSpPr>
          <p:nvPr/>
        </p:nvSpPr>
        <p:spPr bwMode="auto">
          <a:xfrm>
            <a:off x="1371600" y="2628900"/>
            <a:ext cx="3657600" cy="1257300"/>
          </a:xfrm>
          <a:prstGeom prst="roundRect">
            <a:avLst>
              <a:gd name="adj" fmla="val 16667"/>
            </a:avLst>
          </a:prstGeom>
          <a:gradFill rotWithShape="1">
            <a:gsLst>
              <a:gs pos="0">
                <a:srgbClr val="9BC1FF">
                  <a:alpha val="20999"/>
                </a:srgbClr>
              </a:gs>
              <a:gs pos="100000">
                <a:srgbClr val="3F80CD">
                  <a:alpha val="20999"/>
                </a:srgbClr>
              </a:gs>
            </a:gsLst>
            <a:lin ang="5400000"/>
          </a:gradFill>
          <a:ln w="9525">
            <a:solidFill>
              <a:srgbClr val="4A7EBB"/>
            </a:solidFill>
            <a:round/>
            <a:headEnd/>
            <a:tailEnd/>
          </a:ln>
          <a:effectLst>
            <a:outerShdw dist="23000" dir="5400000" rotWithShape="0">
              <a:srgbClr val="808080">
                <a:alpha val="34999"/>
              </a:srgbClr>
            </a:outerShdw>
          </a:effectLst>
        </p:spPr>
        <p:txBody>
          <a:bodyPr anchor="ctr"/>
          <a:lstStyle/>
          <a:p>
            <a:pPr algn="ctr">
              <a:defRPr/>
            </a:pPr>
            <a:endParaRPr lang="en-US" sz="1400">
              <a:solidFill>
                <a:srgbClr val="FFFFFF"/>
              </a:solidFill>
              <a:latin typeface="Gill Sans"/>
              <a:cs typeface="Gill Sans"/>
            </a:endParaRPr>
          </a:p>
        </p:txBody>
      </p:sp>
      <p:sp>
        <p:nvSpPr>
          <p:cNvPr id="47" name="TextBox 46"/>
          <p:cNvSpPr txBox="1">
            <a:spLocks noChangeArrowheads="1"/>
          </p:cNvSpPr>
          <p:nvPr/>
        </p:nvSpPr>
        <p:spPr bwMode="auto">
          <a:xfrm>
            <a:off x="4106862" y="2602468"/>
            <a:ext cx="1150938" cy="369332"/>
          </a:xfrm>
          <a:prstGeom prst="rect">
            <a:avLst/>
          </a:prstGeom>
          <a:noFill/>
          <a:ln w="9525">
            <a:noFill/>
            <a:miter lim="800000"/>
            <a:headEnd/>
            <a:tailEnd/>
          </a:ln>
        </p:spPr>
        <p:txBody>
          <a:bodyPr>
            <a:spAutoFit/>
          </a:bodyPr>
          <a:lstStyle/>
          <a:p>
            <a:r>
              <a:rPr lang="en-US" sz="1800" b="0" dirty="0">
                <a:solidFill>
                  <a:schemeClr val="bg1"/>
                </a:solidFill>
                <a:latin typeface="Gill Sans"/>
                <a:cs typeface="Gill Sans"/>
              </a:rPr>
              <a:t>Reduce</a:t>
            </a:r>
            <a:r>
              <a:rPr lang="en-US" sz="1800" b="0" baseline="-25000" dirty="0">
                <a:solidFill>
                  <a:schemeClr val="bg1"/>
                </a:solidFill>
                <a:latin typeface="Gill Sans"/>
                <a:cs typeface="Gill Sans"/>
              </a:rPr>
              <a:t>1</a:t>
            </a:r>
          </a:p>
        </p:txBody>
      </p:sp>
      <p:sp>
        <p:nvSpPr>
          <p:cNvPr id="48" name="Rounded Rectangle 47"/>
          <p:cNvSpPr>
            <a:spLocks noChangeArrowheads="1"/>
          </p:cNvSpPr>
          <p:nvPr/>
        </p:nvSpPr>
        <p:spPr bwMode="auto">
          <a:xfrm>
            <a:off x="5332413" y="2743200"/>
            <a:ext cx="2897187" cy="1504950"/>
          </a:xfrm>
          <a:prstGeom prst="roundRect">
            <a:avLst>
              <a:gd name="adj" fmla="val 16667"/>
            </a:avLst>
          </a:prstGeom>
          <a:gradFill rotWithShape="1">
            <a:gsLst>
              <a:gs pos="0">
                <a:srgbClr val="FF9A99">
                  <a:alpha val="31000"/>
                </a:srgbClr>
              </a:gs>
              <a:gs pos="100000">
                <a:srgbClr val="D1403C">
                  <a:alpha val="31000"/>
                </a:srgbClr>
              </a:gs>
            </a:gsLst>
            <a:lin ang="5400000"/>
          </a:gradFill>
          <a:ln w="9525">
            <a:solidFill>
              <a:srgbClr val="BE4B48"/>
            </a:solidFill>
            <a:round/>
            <a:headEnd/>
            <a:tailEnd/>
          </a:ln>
          <a:effectLst>
            <a:outerShdw dist="23000" dir="5400000" rotWithShape="0">
              <a:srgbClr val="808080">
                <a:alpha val="34999"/>
              </a:srgbClr>
            </a:outerShdw>
          </a:effectLst>
        </p:spPr>
        <p:txBody>
          <a:bodyPr anchor="ctr"/>
          <a:lstStyle/>
          <a:p>
            <a:pPr algn="ctr">
              <a:defRPr/>
            </a:pPr>
            <a:endParaRPr lang="en-US" sz="1400">
              <a:solidFill>
                <a:srgbClr val="FFFFFF"/>
              </a:solidFill>
              <a:latin typeface="Gill Sans"/>
              <a:cs typeface="Gill Sans"/>
            </a:endParaRPr>
          </a:p>
        </p:txBody>
      </p:sp>
      <p:sp>
        <p:nvSpPr>
          <p:cNvPr id="49" name="TextBox 48"/>
          <p:cNvSpPr txBox="1">
            <a:spLocks noChangeArrowheads="1"/>
          </p:cNvSpPr>
          <p:nvPr/>
        </p:nvSpPr>
        <p:spPr bwMode="auto">
          <a:xfrm>
            <a:off x="7572375" y="2743200"/>
            <a:ext cx="885825" cy="369332"/>
          </a:xfrm>
          <a:prstGeom prst="rect">
            <a:avLst/>
          </a:prstGeom>
          <a:noFill/>
          <a:ln w="9525">
            <a:noFill/>
            <a:miter lim="800000"/>
            <a:headEnd/>
            <a:tailEnd/>
          </a:ln>
        </p:spPr>
        <p:txBody>
          <a:bodyPr>
            <a:spAutoFit/>
          </a:bodyPr>
          <a:lstStyle/>
          <a:p>
            <a:r>
              <a:rPr lang="en-US" sz="1800" b="0" dirty="0">
                <a:solidFill>
                  <a:schemeClr val="bg1"/>
                </a:solidFill>
                <a:latin typeface="Gill Sans"/>
                <a:cs typeface="Gill Sans"/>
              </a:rPr>
              <a:t>Map</a:t>
            </a:r>
            <a:r>
              <a:rPr lang="en-US" sz="1800" b="0" baseline="-25000" dirty="0">
                <a:solidFill>
                  <a:schemeClr val="bg1"/>
                </a:solidFill>
                <a:latin typeface="Gill Sans"/>
                <a:cs typeface="Gill Sans"/>
              </a:rPr>
              <a:t>2</a:t>
            </a:r>
          </a:p>
        </p:txBody>
      </p:sp>
      <p:sp>
        <p:nvSpPr>
          <p:cNvPr id="50" name="Rounded Rectangle 49"/>
          <p:cNvSpPr>
            <a:spLocks noChangeArrowheads="1"/>
          </p:cNvSpPr>
          <p:nvPr/>
        </p:nvSpPr>
        <p:spPr bwMode="auto">
          <a:xfrm>
            <a:off x="4000500" y="4419600"/>
            <a:ext cx="2819400" cy="265113"/>
          </a:xfrm>
          <a:prstGeom prst="roundRect">
            <a:avLst>
              <a:gd name="adj" fmla="val 16667"/>
            </a:avLst>
          </a:prstGeom>
          <a:gradFill rotWithShape="1">
            <a:gsLst>
              <a:gs pos="0">
                <a:srgbClr val="FF9A99">
                  <a:alpha val="31000"/>
                </a:srgbClr>
              </a:gs>
              <a:gs pos="100000">
                <a:srgbClr val="D1403C">
                  <a:alpha val="31000"/>
                </a:srgbClr>
              </a:gs>
            </a:gsLst>
            <a:lin ang="5400000"/>
          </a:gradFill>
          <a:ln w="9525">
            <a:solidFill>
              <a:srgbClr val="BE4B48"/>
            </a:solidFill>
            <a:round/>
            <a:headEnd/>
            <a:tailEnd/>
          </a:ln>
          <a:effectLst>
            <a:outerShdw dist="23000" dir="5400000" rotWithShape="0">
              <a:srgbClr val="808080">
                <a:alpha val="34999"/>
              </a:srgbClr>
            </a:outerShdw>
          </a:effectLst>
        </p:spPr>
        <p:txBody>
          <a:bodyPr anchor="ctr"/>
          <a:lstStyle/>
          <a:p>
            <a:pPr algn="ctr">
              <a:defRPr/>
            </a:pPr>
            <a:endParaRPr lang="en-US" sz="1400">
              <a:solidFill>
                <a:srgbClr val="FFFFFF"/>
              </a:solidFill>
              <a:latin typeface="Gill Sans"/>
              <a:cs typeface="Gill Sans"/>
            </a:endParaRPr>
          </a:p>
        </p:txBody>
      </p:sp>
      <p:sp>
        <p:nvSpPr>
          <p:cNvPr id="51" name="TextBox 50"/>
          <p:cNvSpPr txBox="1">
            <a:spLocks noChangeArrowheads="1"/>
          </p:cNvSpPr>
          <p:nvPr/>
        </p:nvSpPr>
        <p:spPr bwMode="auto">
          <a:xfrm>
            <a:off x="6858000" y="4402693"/>
            <a:ext cx="1327150" cy="369332"/>
          </a:xfrm>
          <a:prstGeom prst="rect">
            <a:avLst/>
          </a:prstGeom>
          <a:noFill/>
          <a:ln w="9525">
            <a:noFill/>
            <a:miter lim="800000"/>
            <a:headEnd/>
            <a:tailEnd/>
          </a:ln>
        </p:spPr>
        <p:txBody>
          <a:bodyPr>
            <a:spAutoFit/>
          </a:bodyPr>
          <a:lstStyle/>
          <a:p>
            <a:r>
              <a:rPr lang="en-US" sz="1800" b="0" dirty="0">
                <a:solidFill>
                  <a:schemeClr val="bg1"/>
                </a:solidFill>
                <a:latin typeface="Gill Sans"/>
                <a:cs typeface="Gill Sans"/>
              </a:rPr>
              <a:t>Reduce</a:t>
            </a:r>
            <a:r>
              <a:rPr lang="en-US" sz="1800" b="0" baseline="-25000" dirty="0">
                <a:solidFill>
                  <a:schemeClr val="bg1"/>
                </a:solidFill>
                <a:latin typeface="Gill Sans"/>
                <a:cs typeface="Gill Sans"/>
              </a:rPr>
              <a:t>2</a:t>
            </a:r>
          </a:p>
        </p:txBody>
      </p:sp>
      <p:sp>
        <p:nvSpPr>
          <p:cNvPr id="52" name="Rounded Rectangle 51"/>
          <p:cNvSpPr>
            <a:spLocks noChangeArrowheads="1"/>
          </p:cNvSpPr>
          <p:nvPr/>
        </p:nvSpPr>
        <p:spPr bwMode="auto">
          <a:xfrm>
            <a:off x="4000500" y="4840288"/>
            <a:ext cx="2819400" cy="265112"/>
          </a:xfrm>
          <a:prstGeom prst="roundRect">
            <a:avLst>
              <a:gd name="adj" fmla="val 16667"/>
            </a:avLst>
          </a:prstGeom>
          <a:gradFill rotWithShape="1">
            <a:gsLst>
              <a:gs pos="0">
                <a:srgbClr val="DCFFA0">
                  <a:alpha val="23999"/>
                </a:srgbClr>
              </a:gs>
              <a:gs pos="100000">
                <a:srgbClr val="A0CA4A">
                  <a:alpha val="23999"/>
                </a:srgbClr>
              </a:gs>
            </a:gsLst>
            <a:lin ang="5400000"/>
          </a:gradFill>
          <a:ln w="9525">
            <a:solidFill>
              <a:srgbClr val="98B954"/>
            </a:solidFill>
            <a:round/>
            <a:headEnd/>
            <a:tailEnd/>
          </a:ln>
          <a:effectLst>
            <a:outerShdw dist="23000" dir="5400000" rotWithShape="0">
              <a:srgbClr val="808080">
                <a:alpha val="34999"/>
              </a:srgbClr>
            </a:outerShdw>
          </a:effectLst>
        </p:spPr>
        <p:txBody>
          <a:bodyPr anchor="ctr"/>
          <a:lstStyle/>
          <a:p>
            <a:pPr algn="ctr">
              <a:defRPr/>
            </a:pPr>
            <a:endParaRPr lang="en-US" sz="1400">
              <a:solidFill>
                <a:srgbClr val="FFFFFF"/>
              </a:solidFill>
              <a:latin typeface="Gill Sans"/>
              <a:cs typeface="Gill Sans"/>
            </a:endParaRPr>
          </a:p>
        </p:txBody>
      </p:sp>
      <p:sp>
        <p:nvSpPr>
          <p:cNvPr id="53" name="TextBox 52"/>
          <p:cNvSpPr txBox="1">
            <a:spLocks noChangeArrowheads="1"/>
          </p:cNvSpPr>
          <p:nvPr/>
        </p:nvSpPr>
        <p:spPr bwMode="auto">
          <a:xfrm>
            <a:off x="6886575" y="4802743"/>
            <a:ext cx="885825" cy="369332"/>
          </a:xfrm>
          <a:prstGeom prst="rect">
            <a:avLst/>
          </a:prstGeom>
          <a:noFill/>
          <a:ln w="9525">
            <a:noFill/>
            <a:miter lim="800000"/>
            <a:headEnd/>
            <a:tailEnd/>
          </a:ln>
        </p:spPr>
        <p:txBody>
          <a:bodyPr>
            <a:spAutoFit/>
          </a:bodyPr>
          <a:lstStyle/>
          <a:p>
            <a:r>
              <a:rPr lang="en-US" sz="1800" b="0" dirty="0" smtClean="0">
                <a:solidFill>
                  <a:schemeClr val="bg1"/>
                </a:solidFill>
                <a:latin typeface="Gill Sans"/>
                <a:cs typeface="Gill Sans"/>
              </a:rPr>
              <a:t>Map</a:t>
            </a:r>
            <a:r>
              <a:rPr lang="en-US" sz="1800" b="0" baseline="-25000" dirty="0" smtClean="0">
                <a:solidFill>
                  <a:schemeClr val="bg1"/>
                </a:solidFill>
                <a:latin typeface="Gill Sans"/>
                <a:cs typeface="Gill Sans"/>
              </a:rPr>
              <a:t>3</a:t>
            </a:r>
            <a:endParaRPr lang="en-US" sz="2400" b="0" baseline="-25000" dirty="0">
              <a:solidFill>
                <a:schemeClr val="bg1"/>
              </a:solidFill>
              <a:latin typeface="Gill Sans"/>
              <a:cs typeface="Gill Sans"/>
            </a:endParaRPr>
          </a:p>
        </p:txBody>
      </p:sp>
      <p:sp>
        <p:nvSpPr>
          <p:cNvPr id="54" name="Rounded Rectangle 53"/>
          <p:cNvSpPr>
            <a:spLocks noChangeArrowheads="1"/>
          </p:cNvSpPr>
          <p:nvPr/>
        </p:nvSpPr>
        <p:spPr bwMode="auto">
          <a:xfrm>
            <a:off x="3962400" y="5230813"/>
            <a:ext cx="2819400" cy="1169987"/>
          </a:xfrm>
          <a:prstGeom prst="roundRect">
            <a:avLst>
              <a:gd name="adj" fmla="val 16667"/>
            </a:avLst>
          </a:prstGeom>
          <a:gradFill rotWithShape="1">
            <a:gsLst>
              <a:gs pos="0">
                <a:srgbClr val="DCFFA0">
                  <a:alpha val="23999"/>
                </a:srgbClr>
              </a:gs>
              <a:gs pos="100000">
                <a:srgbClr val="A0CA4A">
                  <a:alpha val="23999"/>
                </a:srgbClr>
              </a:gs>
            </a:gsLst>
            <a:lin ang="5400000"/>
          </a:gradFill>
          <a:ln w="9525">
            <a:solidFill>
              <a:srgbClr val="98B954"/>
            </a:solidFill>
            <a:round/>
            <a:headEnd/>
            <a:tailEnd/>
          </a:ln>
          <a:effectLst>
            <a:outerShdw dist="23000" dir="5400000" rotWithShape="0">
              <a:srgbClr val="808080">
                <a:alpha val="34999"/>
              </a:srgbClr>
            </a:outerShdw>
          </a:effectLst>
        </p:spPr>
        <p:txBody>
          <a:bodyPr anchor="ctr"/>
          <a:lstStyle/>
          <a:p>
            <a:pPr algn="ctr">
              <a:defRPr/>
            </a:pPr>
            <a:endParaRPr lang="en-US" sz="1400">
              <a:solidFill>
                <a:srgbClr val="FFFFFF"/>
              </a:solidFill>
              <a:latin typeface="Gill Sans"/>
              <a:cs typeface="Gill Sans"/>
            </a:endParaRPr>
          </a:p>
        </p:txBody>
      </p:sp>
      <p:sp>
        <p:nvSpPr>
          <p:cNvPr id="55" name="TextBox 54"/>
          <p:cNvSpPr txBox="1">
            <a:spLocks noChangeArrowheads="1"/>
          </p:cNvSpPr>
          <p:nvPr/>
        </p:nvSpPr>
        <p:spPr bwMode="auto">
          <a:xfrm>
            <a:off x="6934200" y="5181600"/>
            <a:ext cx="1174750" cy="369332"/>
          </a:xfrm>
          <a:prstGeom prst="rect">
            <a:avLst/>
          </a:prstGeom>
          <a:noFill/>
          <a:ln w="9525">
            <a:noFill/>
            <a:miter lim="800000"/>
            <a:headEnd/>
            <a:tailEnd/>
          </a:ln>
        </p:spPr>
        <p:txBody>
          <a:bodyPr>
            <a:spAutoFit/>
          </a:bodyPr>
          <a:lstStyle/>
          <a:p>
            <a:r>
              <a:rPr lang="en-US" sz="1800" b="0" dirty="0">
                <a:solidFill>
                  <a:schemeClr val="bg1"/>
                </a:solidFill>
                <a:latin typeface="Gill Sans"/>
                <a:cs typeface="Gill Sans"/>
              </a:rPr>
              <a:t>Reduce</a:t>
            </a:r>
            <a:r>
              <a:rPr lang="en-US" sz="1800" b="0" baseline="-25000" dirty="0">
                <a:solidFill>
                  <a:schemeClr val="bg1"/>
                </a:solidFill>
                <a:latin typeface="Gill Sans"/>
                <a:cs typeface="Gill Sans"/>
              </a:rPr>
              <a:t>3</a:t>
            </a:r>
          </a:p>
        </p:txBody>
      </p:sp>
      <p:sp>
        <p:nvSpPr>
          <p:cNvPr id="56" name="TextBox 3"/>
          <p:cNvSpPr txBox="1">
            <a:spLocks noChangeArrowheads="1"/>
          </p:cNvSpPr>
          <p:nvPr/>
        </p:nvSpPr>
        <p:spPr bwMode="auto">
          <a:xfrm>
            <a:off x="0" y="6611938"/>
            <a:ext cx="3429000" cy="246221"/>
          </a:xfrm>
          <a:prstGeom prst="rect">
            <a:avLst/>
          </a:prstGeom>
          <a:noFill/>
          <a:ln w="9525">
            <a:noFill/>
            <a:miter lim="800000"/>
            <a:headEnd/>
            <a:tailEnd/>
          </a:ln>
        </p:spPr>
        <p:txBody>
          <a:bodyPr wrap="square">
            <a:spAutoFit/>
          </a:bodyPr>
          <a:lstStyle/>
          <a:p>
            <a:r>
              <a:rPr lang="da-DK" sz="1000" b="0" dirty="0" smtClean="0">
                <a:solidFill>
                  <a:schemeClr val="bg2"/>
                </a:solidFill>
              </a:rPr>
              <a:t>Pig Slides adapted from Olston et al. (SIGMOD 2008)</a:t>
            </a:r>
          </a:p>
        </p:txBody>
      </p:sp>
      <p:sp>
        <p:nvSpPr>
          <p:cNvPr id="57"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Pig: MapReduce Execution</a:t>
            </a:r>
          </a:p>
        </p:txBody>
      </p:sp>
    </p:spTree>
    <p:extLst>
      <p:ext uri="{BB962C8B-B14F-4D97-AF65-F5344CB8AC3E}">
        <p14:creationId xmlns:p14="http://schemas.microsoft.com/office/powerpoint/2010/main" val="248987712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5" grpId="0"/>
      <p:bldP spid="46" grpId="0" animBg="1"/>
      <p:bldP spid="47" grpId="0"/>
      <p:bldP spid="48" grpId="0" animBg="1"/>
      <p:bldP spid="49" grpId="0"/>
      <p:bldP spid="50" grpId="0" animBg="1"/>
      <p:bldP spid="51" grpId="0"/>
      <p:bldP spid="52" grpId="0" animBg="1"/>
      <p:bldP spid="53" grpId="0"/>
      <p:bldP spid="54" grpId="0" animBg="1"/>
      <p:bldP spid="5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Pig_JavaCod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540263"/>
            <a:ext cx="9144000" cy="4927337"/>
          </a:xfrm>
          <a:prstGeom prst="rect">
            <a:avLst/>
          </a:prstGeom>
        </p:spPr>
      </p:pic>
      <p:sp>
        <p:nvSpPr>
          <p:cNvPr id="4" name="Content Placeholder 2"/>
          <p:cNvSpPr txBox="1">
            <a:spLocks/>
          </p:cNvSpPr>
          <p:nvPr/>
        </p:nvSpPr>
        <p:spPr>
          <a:xfrm>
            <a:off x="152400" y="152400"/>
            <a:ext cx="7162800" cy="2438400"/>
          </a:xfrm>
          <a:prstGeom prst="rect">
            <a:avLst/>
          </a:prstGeom>
        </p:spPr>
        <p:txBody>
          <a:bodyPr/>
          <a:lstStyle/>
          <a:p>
            <a:pPr marL="342900" indent="-342900">
              <a:lnSpc>
                <a:spcPct val="70000"/>
              </a:lnSpc>
              <a:spcBef>
                <a:spcPct val="25000"/>
              </a:spcBef>
              <a:spcAft>
                <a:spcPct val="25000"/>
              </a:spcAft>
              <a:buClr>
                <a:srgbClr val="5675A9"/>
              </a:buClr>
              <a:buSzPct val="75000"/>
              <a:buFont typeface="Arial" charset="0"/>
              <a:buNone/>
              <a:defRPr/>
            </a:pPr>
            <a:r>
              <a:rPr lang="en-US" sz="1400" b="0" kern="0" dirty="0" smtClean="0">
                <a:solidFill>
                  <a:schemeClr val="bg1"/>
                </a:solidFill>
                <a:latin typeface="Andale Mono"/>
                <a:cs typeface="Andale Mono"/>
              </a:rPr>
              <a:t>visits = </a:t>
            </a:r>
            <a:r>
              <a:rPr lang="en-US" sz="1400" b="0" kern="0" dirty="0">
                <a:solidFill>
                  <a:srgbClr val="F79646"/>
                </a:solidFill>
                <a:latin typeface="Andale Mono"/>
                <a:cs typeface="Andale Mono"/>
              </a:rPr>
              <a:t>load</a:t>
            </a:r>
            <a:r>
              <a:rPr lang="en-US" sz="1400" b="0" kern="0" dirty="0">
                <a:latin typeface="Andale Mono"/>
                <a:cs typeface="Andale Mono"/>
              </a:rPr>
              <a:t> </a:t>
            </a:r>
            <a:r>
              <a:rPr lang="en-US" sz="1400" b="0" kern="0" dirty="0">
                <a:solidFill>
                  <a:schemeClr val="accent2"/>
                </a:solidFill>
                <a:latin typeface="Andale Mono"/>
                <a:cs typeface="Andale Mono"/>
              </a:rPr>
              <a:t>‘/data/visits’ </a:t>
            </a:r>
            <a:r>
              <a:rPr lang="en-US" sz="1400" b="0" kern="0" dirty="0">
                <a:solidFill>
                  <a:srgbClr val="F79646"/>
                </a:solidFill>
                <a:latin typeface="Andale Mono"/>
                <a:cs typeface="Andale Mono"/>
              </a:rPr>
              <a:t>as</a:t>
            </a:r>
            <a:r>
              <a:rPr lang="en-US" sz="1400" b="0" kern="0" dirty="0">
                <a:solidFill>
                  <a:schemeClr val="bg1"/>
                </a:solidFill>
                <a:latin typeface="Andale Mono"/>
                <a:cs typeface="Andale Mono"/>
              </a:rPr>
              <a:t> (user, </a:t>
            </a:r>
            <a:r>
              <a:rPr lang="en-US" sz="1400" b="0" kern="0" dirty="0" err="1">
                <a:solidFill>
                  <a:schemeClr val="bg1"/>
                </a:solidFill>
                <a:latin typeface="Andale Mono"/>
                <a:cs typeface="Andale Mono"/>
              </a:rPr>
              <a:t>url</a:t>
            </a:r>
            <a:r>
              <a:rPr lang="en-US" sz="1400" b="0" kern="0" dirty="0">
                <a:solidFill>
                  <a:schemeClr val="bg1"/>
                </a:solidFill>
                <a:latin typeface="Andale Mono"/>
                <a:cs typeface="Andale Mono"/>
              </a:rPr>
              <a:t>, time</a:t>
            </a:r>
            <a:r>
              <a:rPr lang="en-US" sz="1400" b="0" kern="0" dirty="0" smtClean="0">
                <a:solidFill>
                  <a:schemeClr val="bg1"/>
                </a:solidFill>
                <a:latin typeface="Andale Mono"/>
                <a:cs typeface="Andale Mono"/>
              </a:rPr>
              <a:t>);</a:t>
            </a:r>
          </a:p>
          <a:p>
            <a:pPr marL="342900" indent="-342900">
              <a:lnSpc>
                <a:spcPct val="70000"/>
              </a:lnSpc>
              <a:spcBef>
                <a:spcPct val="25000"/>
              </a:spcBef>
              <a:spcAft>
                <a:spcPct val="25000"/>
              </a:spcAft>
              <a:buClr>
                <a:srgbClr val="5675A9"/>
              </a:buClr>
              <a:buSzPct val="75000"/>
              <a:buFont typeface="Arial" charset="0"/>
              <a:buNone/>
              <a:defRPr/>
            </a:pPr>
            <a:r>
              <a:rPr lang="en-US" sz="1400" b="0" kern="0" dirty="0" err="1" smtClean="0">
                <a:solidFill>
                  <a:schemeClr val="bg1"/>
                </a:solidFill>
                <a:latin typeface="Andale Mono"/>
                <a:cs typeface="Andale Mono"/>
              </a:rPr>
              <a:t>gVisits</a:t>
            </a:r>
            <a:r>
              <a:rPr lang="en-US" sz="1400" b="0" kern="0" dirty="0" smtClean="0">
                <a:solidFill>
                  <a:schemeClr val="bg1"/>
                </a:solidFill>
                <a:latin typeface="Andale Mono"/>
                <a:cs typeface="Andale Mono"/>
              </a:rPr>
              <a:t> = </a:t>
            </a:r>
            <a:r>
              <a:rPr lang="en-US" sz="1400" b="0" kern="0" dirty="0" smtClean="0">
                <a:solidFill>
                  <a:srgbClr val="F79646"/>
                </a:solidFill>
                <a:latin typeface="Andale Mono"/>
                <a:cs typeface="Andale Mono"/>
              </a:rPr>
              <a:t>group</a:t>
            </a:r>
            <a:r>
              <a:rPr lang="en-US" sz="1400" b="0" kern="0" dirty="0" smtClean="0">
                <a:solidFill>
                  <a:schemeClr val="bg1"/>
                </a:solidFill>
                <a:latin typeface="Andale Mono"/>
                <a:cs typeface="Andale Mono"/>
              </a:rPr>
              <a:t> visits </a:t>
            </a:r>
            <a:r>
              <a:rPr lang="en-US" sz="1400" b="0" kern="0" dirty="0" smtClean="0">
                <a:solidFill>
                  <a:srgbClr val="F79646"/>
                </a:solidFill>
                <a:latin typeface="Andale Mono"/>
                <a:cs typeface="Andale Mono"/>
              </a:rPr>
              <a:t>by</a:t>
            </a:r>
            <a:r>
              <a:rPr lang="en-US" sz="1400" b="0" kern="0" dirty="0" smtClean="0">
                <a:solidFill>
                  <a:schemeClr val="bg1"/>
                </a:solidFill>
                <a:latin typeface="Andale Mono"/>
                <a:cs typeface="Andale Mono"/>
              </a:rPr>
              <a:t> </a:t>
            </a:r>
            <a:r>
              <a:rPr lang="en-US" sz="1400" b="0" kern="0" dirty="0" err="1" smtClean="0">
                <a:solidFill>
                  <a:schemeClr val="bg1"/>
                </a:solidFill>
                <a:latin typeface="Andale Mono"/>
                <a:cs typeface="Andale Mono"/>
              </a:rPr>
              <a:t>url</a:t>
            </a:r>
            <a:r>
              <a:rPr lang="en-US" sz="1400" b="0" kern="0" dirty="0" smtClean="0">
                <a:solidFill>
                  <a:schemeClr val="bg1"/>
                </a:solidFill>
                <a:latin typeface="Andale Mono"/>
                <a:cs typeface="Andale Mono"/>
              </a:rPr>
              <a:t>;</a:t>
            </a:r>
          </a:p>
          <a:p>
            <a:pPr marL="342900" indent="-342900">
              <a:lnSpc>
                <a:spcPct val="70000"/>
              </a:lnSpc>
              <a:spcBef>
                <a:spcPct val="25000"/>
              </a:spcBef>
              <a:spcAft>
                <a:spcPct val="25000"/>
              </a:spcAft>
              <a:buClr>
                <a:srgbClr val="5675A9"/>
              </a:buClr>
              <a:buSzPct val="75000"/>
              <a:buFont typeface="Arial" charset="0"/>
              <a:buNone/>
              <a:defRPr/>
            </a:pPr>
            <a:r>
              <a:rPr lang="en-US" sz="1400" b="0" kern="0" dirty="0" err="1" smtClean="0">
                <a:solidFill>
                  <a:schemeClr val="bg1"/>
                </a:solidFill>
                <a:latin typeface="Andale Mono"/>
                <a:cs typeface="Andale Mono"/>
              </a:rPr>
              <a:t>visitCounts</a:t>
            </a:r>
            <a:r>
              <a:rPr lang="en-US" sz="1400" b="0" kern="0" dirty="0" smtClean="0">
                <a:solidFill>
                  <a:schemeClr val="bg1"/>
                </a:solidFill>
                <a:latin typeface="Andale Mono"/>
                <a:cs typeface="Andale Mono"/>
              </a:rPr>
              <a:t> =</a:t>
            </a:r>
            <a:r>
              <a:rPr lang="en-US" sz="1400" b="0" kern="0" dirty="0" smtClean="0">
                <a:latin typeface="Andale Mono"/>
                <a:cs typeface="Andale Mono"/>
              </a:rPr>
              <a:t> </a:t>
            </a:r>
            <a:r>
              <a:rPr lang="en-US" sz="1400" b="0" kern="0" dirty="0" err="1">
                <a:solidFill>
                  <a:srgbClr val="F79646"/>
                </a:solidFill>
                <a:latin typeface="Andale Mono"/>
                <a:cs typeface="Andale Mono"/>
              </a:rPr>
              <a:t>foreach</a:t>
            </a:r>
            <a:r>
              <a:rPr lang="en-US" sz="1400" b="0" kern="0" dirty="0">
                <a:latin typeface="Andale Mono"/>
                <a:cs typeface="Andale Mono"/>
              </a:rPr>
              <a:t> </a:t>
            </a:r>
            <a:r>
              <a:rPr lang="en-US" sz="1400" b="0" kern="0" dirty="0" err="1">
                <a:solidFill>
                  <a:schemeClr val="bg1"/>
                </a:solidFill>
                <a:latin typeface="Andale Mono"/>
                <a:cs typeface="Andale Mono"/>
              </a:rPr>
              <a:t>gVisits</a:t>
            </a:r>
            <a:r>
              <a:rPr lang="en-US" sz="1400" b="0" kern="0" dirty="0">
                <a:latin typeface="Andale Mono"/>
                <a:cs typeface="Andale Mono"/>
              </a:rPr>
              <a:t> </a:t>
            </a:r>
            <a:r>
              <a:rPr lang="en-US" sz="1400" b="0" kern="0" dirty="0">
                <a:solidFill>
                  <a:srgbClr val="F79646"/>
                </a:solidFill>
                <a:latin typeface="Andale Mono"/>
                <a:cs typeface="Andale Mono"/>
              </a:rPr>
              <a:t>generate</a:t>
            </a:r>
            <a:r>
              <a:rPr lang="en-US" sz="1400" b="0" kern="0" dirty="0">
                <a:solidFill>
                  <a:schemeClr val="bg1"/>
                </a:solidFill>
                <a:latin typeface="Andale Mono"/>
                <a:cs typeface="Andale Mono"/>
              </a:rPr>
              <a:t> </a:t>
            </a:r>
            <a:r>
              <a:rPr lang="en-US" sz="1400" b="0" kern="0" dirty="0" err="1">
                <a:solidFill>
                  <a:schemeClr val="bg1"/>
                </a:solidFill>
                <a:latin typeface="Andale Mono"/>
                <a:cs typeface="Andale Mono"/>
              </a:rPr>
              <a:t>url</a:t>
            </a:r>
            <a:r>
              <a:rPr lang="en-US" sz="1400" b="0" kern="0" dirty="0">
                <a:solidFill>
                  <a:schemeClr val="bg1"/>
                </a:solidFill>
                <a:latin typeface="Andale Mono"/>
                <a:cs typeface="Andale Mono"/>
              </a:rPr>
              <a:t>, count(visits);</a:t>
            </a:r>
          </a:p>
          <a:p>
            <a:pPr marL="342900" indent="-342900">
              <a:lnSpc>
                <a:spcPct val="70000"/>
              </a:lnSpc>
              <a:spcBef>
                <a:spcPct val="25000"/>
              </a:spcBef>
              <a:spcAft>
                <a:spcPct val="25000"/>
              </a:spcAft>
              <a:buClr>
                <a:srgbClr val="5675A9"/>
              </a:buClr>
              <a:buSzPct val="75000"/>
              <a:buFont typeface="Arial" charset="0"/>
              <a:buNone/>
              <a:defRPr/>
            </a:pPr>
            <a:r>
              <a:rPr lang="en-US" sz="1400" b="0" kern="0" dirty="0" err="1" smtClean="0">
                <a:solidFill>
                  <a:schemeClr val="bg1"/>
                </a:solidFill>
                <a:latin typeface="Andale Mono"/>
                <a:cs typeface="Andale Mono"/>
              </a:rPr>
              <a:t>urlInfo</a:t>
            </a:r>
            <a:r>
              <a:rPr lang="en-US" sz="1400" b="0" kern="0" dirty="0" smtClean="0">
                <a:solidFill>
                  <a:schemeClr val="bg1"/>
                </a:solidFill>
                <a:latin typeface="Andale Mono"/>
                <a:cs typeface="Andale Mono"/>
              </a:rPr>
              <a:t> = </a:t>
            </a:r>
            <a:r>
              <a:rPr lang="en-US" sz="1400" b="0" kern="0" dirty="0">
                <a:solidFill>
                  <a:srgbClr val="F79646"/>
                </a:solidFill>
                <a:latin typeface="Andale Mono"/>
                <a:cs typeface="Andale Mono"/>
              </a:rPr>
              <a:t>load</a:t>
            </a:r>
            <a:r>
              <a:rPr lang="en-US" sz="1400" b="0" kern="0" dirty="0">
                <a:latin typeface="Andale Mono"/>
                <a:cs typeface="Andale Mono"/>
              </a:rPr>
              <a:t> </a:t>
            </a:r>
            <a:r>
              <a:rPr lang="en-US" sz="1400" b="0" kern="0" dirty="0">
                <a:solidFill>
                  <a:srgbClr val="C0504D"/>
                </a:solidFill>
                <a:latin typeface="Andale Mono"/>
                <a:cs typeface="Andale Mono"/>
              </a:rPr>
              <a:t>‘/data/</a:t>
            </a:r>
            <a:r>
              <a:rPr lang="en-US" sz="1400" b="0" kern="0" dirty="0" err="1">
                <a:solidFill>
                  <a:srgbClr val="C0504D"/>
                </a:solidFill>
                <a:latin typeface="Andale Mono"/>
                <a:cs typeface="Andale Mono"/>
              </a:rPr>
              <a:t>urlInfo</a:t>
            </a:r>
            <a:r>
              <a:rPr lang="en-US" sz="1400" b="0" kern="0" dirty="0">
                <a:solidFill>
                  <a:srgbClr val="C0504D"/>
                </a:solidFill>
                <a:latin typeface="Andale Mono"/>
                <a:cs typeface="Andale Mono"/>
              </a:rPr>
              <a:t>’ </a:t>
            </a:r>
            <a:r>
              <a:rPr lang="en-US" sz="1400" b="0" kern="0" dirty="0">
                <a:solidFill>
                  <a:srgbClr val="F79646"/>
                </a:solidFill>
                <a:latin typeface="Andale Mono"/>
                <a:cs typeface="Andale Mono"/>
              </a:rPr>
              <a:t>as</a:t>
            </a:r>
            <a:r>
              <a:rPr lang="en-US" sz="1400" b="0" kern="0" dirty="0">
                <a:solidFill>
                  <a:schemeClr val="bg1"/>
                </a:solidFill>
                <a:latin typeface="Andale Mono"/>
                <a:cs typeface="Andale Mono"/>
              </a:rPr>
              <a:t> (</a:t>
            </a:r>
            <a:r>
              <a:rPr lang="en-US" sz="1400" b="0" kern="0" dirty="0" err="1">
                <a:solidFill>
                  <a:schemeClr val="bg1"/>
                </a:solidFill>
                <a:latin typeface="Andale Mono"/>
                <a:cs typeface="Andale Mono"/>
              </a:rPr>
              <a:t>url</a:t>
            </a:r>
            <a:r>
              <a:rPr lang="en-US" sz="1400" b="0" kern="0" dirty="0">
                <a:solidFill>
                  <a:schemeClr val="bg1"/>
                </a:solidFill>
                <a:latin typeface="Andale Mono"/>
                <a:cs typeface="Andale Mono"/>
              </a:rPr>
              <a:t>, category, </a:t>
            </a:r>
            <a:r>
              <a:rPr lang="en-US" sz="1400" b="0" kern="0" dirty="0" err="1">
                <a:solidFill>
                  <a:schemeClr val="bg1"/>
                </a:solidFill>
                <a:latin typeface="Andale Mono"/>
                <a:cs typeface="Andale Mono"/>
              </a:rPr>
              <a:t>pRank</a:t>
            </a:r>
            <a:r>
              <a:rPr lang="en-US" sz="1400" b="0" kern="0" dirty="0">
                <a:solidFill>
                  <a:schemeClr val="bg1"/>
                </a:solidFill>
                <a:latin typeface="Andale Mono"/>
                <a:cs typeface="Andale Mono"/>
              </a:rPr>
              <a:t>);</a:t>
            </a:r>
          </a:p>
          <a:p>
            <a:pPr marL="342900" indent="-342900">
              <a:lnSpc>
                <a:spcPct val="70000"/>
              </a:lnSpc>
              <a:spcBef>
                <a:spcPct val="25000"/>
              </a:spcBef>
              <a:spcAft>
                <a:spcPct val="25000"/>
              </a:spcAft>
              <a:buClr>
                <a:srgbClr val="5675A9"/>
              </a:buClr>
              <a:buSzPct val="75000"/>
              <a:buFont typeface="Arial" charset="0"/>
              <a:buNone/>
              <a:defRPr/>
            </a:pPr>
            <a:r>
              <a:rPr lang="en-US" sz="1400" b="0" kern="0" dirty="0" err="1" smtClean="0">
                <a:solidFill>
                  <a:schemeClr val="bg1"/>
                </a:solidFill>
                <a:latin typeface="Andale Mono"/>
                <a:cs typeface="Andale Mono"/>
              </a:rPr>
              <a:t>visitCounts</a:t>
            </a:r>
            <a:r>
              <a:rPr lang="en-US" sz="1400" b="0" kern="0" dirty="0">
                <a:solidFill>
                  <a:schemeClr val="bg1"/>
                </a:solidFill>
                <a:latin typeface="Andale Mono"/>
                <a:cs typeface="Andale Mono"/>
              </a:rPr>
              <a:t> </a:t>
            </a:r>
            <a:r>
              <a:rPr lang="en-US" sz="1400" b="0" kern="0" dirty="0" smtClean="0">
                <a:solidFill>
                  <a:schemeClr val="bg1"/>
                </a:solidFill>
                <a:latin typeface="Andale Mono"/>
                <a:cs typeface="Andale Mono"/>
              </a:rPr>
              <a:t>= </a:t>
            </a:r>
            <a:r>
              <a:rPr lang="en-US" sz="1400" b="0" kern="0" dirty="0">
                <a:solidFill>
                  <a:srgbClr val="F79646"/>
                </a:solidFill>
                <a:latin typeface="Andale Mono"/>
                <a:cs typeface="Andale Mono"/>
              </a:rPr>
              <a:t>join</a:t>
            </a:r>
            <a:r>
              <a:rPr lang="en-US" sz="1400" b="0" kern="0" dirty="0">
                <a:solidFill>
                  <a:schemeClr val="bg1"/>
                </a:solidFill>
                <a:latin typeface="Andale Mono"/>
                <a:cs typeface="Andale Mono"/>
              </a:rPr>
              <a:t> </a:t>
            </a:r>
            <a:r>
              <a:rPr lang="en-US" sz="1400" b="0" kern="0" dirty="0" err="1">
                <a:solidFill>
                  <a:schemeClr val="bg1"/>
                </a:solidFill>
                <a:latin typeface="Andale Mono"/>
                <a:cs typeface="Andale Mono"/>
              </a:rPr>
              <a:t>visitCounts</a:t>
            </a:r>
            <a:r>
              <a:rPr lang="en-US" sz="1400" b="0" kern="0" dirty="0">
                <a:solidFill>
                  <a:schemeClr val="bg1"/>
                </a:solidFill>
                <a:latin typeface="Andale Mono"/>
                <a:cs typeface="Andale Mono"/>
              </a:rPr>
              <a:t> </a:t>
            </a:r>
            <a:r>
              <a:rPr lang="en-US" sz="1400" b="0" kern="0" dirty="0">
                <a:solidFill>
                  <a:srgbClr val="F79646"/>
                </a:solidFill>
                <a:latin typeface="Andale Mono"/>
                <a:cs typeface="Andale Mono"/>
              </a:rPr>
              <a:t>by</a:t>
            </a:r>
            <a:r>
              <a:rPr lang="en-US" sz="1400" b="0" kern="0" dirty="0">
                <a:solidFill>
                  <a:schemeClr val="bg1"/>
                </a:solidFill>
                <a:latin typeface="Andale Mono"/>
                <a:cs typeface="Andale Mono"/>
              </a:rPr>
              <a:t> </a:t>
            </a:r>
            <a:r>
              <a:rPr lang="en-US" sz="1400" b="0" kern="0" dirty="0" err="1">
                <a:solidFill>
                  <a:schemeClr val="bg1"/>
                </a:solidFill>
                <a:latin typeface="Andale Mono"/>
                <a:cs typeface="Andale Mono"/>
              </a:rPr>
              <a:t>url</a:t>
            </a:r>
            <a:r>
              <a:rPr lang="en-US" sz="1400" b="0" kern="0" dirty="0">
                <a:solidFill>
                  <a:schemeClr val="bg1"/>
                </a:solidFill>
                <a:latin typeface="Andale Mono"/>
                <a:cs typeface="Andale Mono"/>
              </a:rPr>
              <a:t>, </a:t>
            </a:r>
            <a:r>
              <a:rPr lang="en-US" sz="1400" b="0" kern="0" dirty="0" err="1">
                <a:solidFill>
                  <a:schemeClr val="bg1"/>
                </a:solidFill>
                <a:latin typeface="Andale Mono"/>
                <a:cs typeface="Andale Mono"/>
              </a:rPr>
              <a:t>urlInfo</a:t>
            </a:r>
            <a:r>
              <a:rPr lang="en-US" sz="1400" b="0" kern="0" dirty="0">
                <a:solidFill>
                  <a:schemeClr val="bg1"/>
                </a:solidFill>
                <a:latin typeface="Andale Mono"/>
                <a:cs typeface="Andale Mono"/>
              </a:rPr>
              <a:t> </a:t>
            </a:r>
            <a:r>
              <a:rPr lang="en-US" sz="1400" b="0" kern="0" dirty="0">
                <a:solidFill>
                  <a:srgbClr val="F79646"/>
                </a:solidFill>
                <a:latin typeface="Andale Mono"/>
                <a:cs typeface="Andale Mono"/>
              </a:rPr>
              <a:t>by</a:t>
            </a:r>
            <a:r>
              <a:rPr lang="en-US" sz="1400" b="0" kern="0" dirty="0">
                <a:solidFill>
                  <a:schemeClr val="bg1"/>
                </a:solidFill>
                <a:latin typeface="Andale Mono"/>
                <a:cs typeface="Andale Mono"/>
              </a:rPr>
              <a:t> </a:t>
            </a:r>
            <a:r>
              <a:rPr lang="en-US" sz="1400" b="0" kern="0" dirty="0" err="1">
                <a:solidFill>
                  <a:schemeClr val="bg1"/>
                </a:solidFill>
                <a:latin typeface="Andale Mono"/>
                <a:cs typeface="Andale Mono"/>
              </a:rPr>
              <a:t>url</a:t>
            </a:r>
            <a:r>
              <a:rPr lang="en-US" sz="1400" b="0" kern="0" dirty="0">
                <a:solidFill>
                  <a:schemeClr val="bg1"/>
                </a:solidFill>
                <a:latin typeface="Andale Mono"/>
                <a:cs typeface="Andale Mono"/>
              </a:rPr>
              <a:t>;</a:t>
            </a:r>
          </a:p>
          <a:p>
            <a:pPr marL="342900" indent="-342900">
              <a:lnSpc>
                <a:spcPct val="70000"/>
              </a:lnSpc>
              <a:spcBef>
                <a:spcPct val="25000"/>
              </a:spcBef>
              <a:spcAft>
                <a:spcPct val="25000"/>
              </a:spcAft>
              <a:buClr>
                <a:srgbClr val="5675A9"/>
              </a:buClr>
              <a:buSzPct val="75000"/>
              <a:buFont typeface="Arial" charset="0"/>
              <a:buNone/>
              <a:defRPr/>
            </a:pPr>
            <a:r>
              <a:rPr lang="en-US" sz="1400" b="0" kern="0" dirty="0" err="1" smtClean="0">
                <a:solidFill>
                  <a:schemeClr val="bg1"/>
                </a:solidFill>
                <a:latin typeface="Andale Mono"/>
                <a:cs typeface="Andale Mono"/>
              </a:rPr>
              <a:t>gCategories</a:t>
            </a:r>
            <a:r>
              <a:rPr lang="en-US" sz="1400" b="0" kern="0" dirty="0" smtClean="0">
                <a:solidFill>
                  <a:schemeClr val="bg1"/>
                </a:solidFill>
                <a:latin typeface="Andale Mono"/>
                <a:cs typeface="Andale Mono"/>
              </a:rPr>
              <a:t> </a:t>
            </a:r>
            <a:r>
              <a:rPr lang="en-US" sz="1400" b="0" kern="0" dirty="0">
                <a:solidFill>
                  <a:schemeClr val="bg1"/>
                </a:solidFill>
                <a:latin typeface="Andale Mono"/>
                <a:cs typeface="Andale Mono"/>
              </a:rPr>
              <a:t>= </a:t>
            </a:r>
            <a:r>
              <a:rPr lang="en-US" sz="1400" b="0" kern="0" dirty="0">
                <a:solidFill>
                  <a:srgbClr val="F79646"/>
                </a:solidFill>
                <a:latin typeface="Andale Mono"/>
                <a:cs typeface="Andale Mono"/>
              </a:rPr>
              <a:t>group</a:t>
            </a:r>
            <a:r>
              <a:rPr lang="en-US" sz="1400" b="0" kern="0" dirty="0">
                <a:solidFill>
                  <a:schemeClr val="bg1"/>
                </a:solidFill>
                <a:latin typeface="Andale Mono"/>
                <a:cs typeface="Andale Mono"/>
              </a:rPr>
              <a:t> </a:t>
            </a:r>
            <a:r>
              <a:rPr lang="en-US" sz="1400" b="0" kern="0" dirty="0" err="1">
                <a:solidFill>
                  <a:schemeClr val="bg1"/>
                </a:solidFill>
                <a:latin typeface="Andale Mono"/>
                <a:cs typeface="Andale Mono"/>
              </a:rPr>
              <a:t>visitCounts</a:t>
            </a:r>
            <a:r>
              <a:rPr lang="en-US" sz="1400" b="0" kern="0" dirty="0">
                <a:solidFill>
                  <a:schemeClr val="bg1"/>
                </a:solidFill>
                <a:latin typeface="Andale Mono"/>
                <a:cs typeface="Andale Mono"/>
              </a:rPr>
              <a:t> </a:t>
            </a:r>
            <a:r>
              <a:rPr lang="en-US" sz="1400" b="0" kern="0" dirty="0">
                <a:solidFill>
                  <a:srgbClr val="F79646"/>
                </a:solidFill>
                <a:latin typeface="Andale Mono"/>
                <a:cs typeface="Andale Mono"/>
              </a:rPr>
              <a:t>by</a:t>
            </a:r>
            <a:r>
              <a:rPr lang="en-US" sz="1400" b="0" kern="0" dirty="0">
                <a:solidFill>
                  <a:schemeClr val="bg1"/>
                </a:solidFill>
                <a:latin typeface="Andale Mono"/>
                <a:cs typeface="Andale Mono"/>
              </a:rPr>
              <a:t> category;</a:t>
            </a:r>
          </a:p>
          <a:p>
            <a:pPr marL="342900" indent="-342900">
              <a:lnSpc>
                <a:spcPct val="70000"/>
              </a:lnSpc>
              <a:spcBef>
                <a:spcPct val="25000"/>
              </a:spcBef>
              <a:spcAft>
                <a:spcPct val="25000"/>
              </a:spcAft>
              <a:buClr>
                <a:srgbClr val="5675A9"/>
              </a:buClr>
              <a:buSzPct val="75000"/>
              <a:buFont typeface="Arial" charset="0"/>
              <a:buNone/>
              <a:defRPr/>
            </a:pPr>
            <a:r>
              <a:rPr lang="en-US" sz="1400" b="0" kern="0" dirty="0" err="1">
                <a:solidFill>
                  <a:schemeClr val="bg1"/>
                </a:solidFill>
                <a:latin typeface="Andale Mono"/>
                <a:cs typeface="Andale Mono"/>
              </a:rPr>
              <a:t>topUrls</a:t>
            </a:r>
            <a:r>
              <a:rPr lang="en-US" sz="1400" b="0" kern="0" dirty="0">
                <a:solidFill>
                  <a:schemeClr val="bg1"/>
                </a:solidFill>
                <a:latin typeface="Andale Mono"/>
                <a:cs typeface="Andale Mono"/>
              </a:rPr>
              <a:t> = </a:t>
            </a:r>
            <a:r>
              <a:rPr lang="en-US" sz="1400" b="0" kern="0" dirty="0" err="1">
                <a:solidFill>
                  <a:srgbClr val="F79646"/>
                </a:solidFill>
                <a:latin typeface="Andale Mono"/>
                <a:cs typeface="Andale Mono"/>
              </a:rPr>
              <a:t>foreach</a:t>
            </a:r>
            <a:r>
              <a:rPr lang="en-US" sz="1400" b="0" kern="0" dirty="0">
                <a:solidFill>
                  <a:schemeClr val="bg1"/>
                </a:solidFill>
                <a:latin typeface="Andale Mono"/>
                <a:cs typeface="Andale Mono"/>
              </a:rPr>
              <a:t> </a:t>
            </a:r>
            <a:r>
              <a:rPr lang="en-US" sz="1400" b="0" kern="0" dirty="0" err="1">
                <a:solidFill>
                  <a:schemeClr val="bg1"/>
                </a:solidFill>
                <a:latin typeface="Andale Mono"/>
                <a:cs typeface="Andale Mono"/>
              </a:rPr>
              <a:t>gCategories</a:t>
            </a:r>
            <a:r>
              <a:rPr lang="en-US" sz="1400" b="0" kern="0" dirty="0">
                <a:solidFill>
                  <a:schemeClr val="bg1"/>
                </a:solidFill>
                <a:latin typeface="Andale Mono"/>
                <a:cs typeface="Andale Mono"/>
              </a:rPr>
              <a:t> </a:t>
            </a:r>
            <a:r>
              <a:rPr lang="en-US" sz="1400" b="0" kern="0" dirty="0">
                <a:solidFill>
                  <a:srgbClr val="F79646"/>
                </a:solidFill>
                <a:latin typeface="Andale Mono"/>
                <a:cs typeface="Andale Mono"/>
              </a:rPr>
              <a:t>generate</a:t>
            </a:r>
            <a:r>
              <a:rPr lang="en-US" sz="1400" b="0" kern="0" dirty="0">
                <a:solidFill>
                  <a:schemeClr val="bg1"/>
                </a:solidFill>
                <a:latin typeface="Andale Mono"/>
                <a:cs typeface="Andale Mono"/>
              </a:rPr>
              <a:t> top(visitCounts,10);</a:t>
            </a:r>
          </a:p>
          <a:p>
            <a:pPr marL="342900" indent="-342900">
              <a:lnSpc>
                <a:spcPct val="70000"/>
              </a:lnSpc>
              <a:spcBef>
                <a:spcPct val="25000"/>
              </a:spcBef>
              <a:spcAft>
                <a:spcPct val="25000"/>
              </a:spcAft>
              <a:buClr>
                <a:srgbClr val="5675A9"/>
              </a:buClr>
              <a:buSzPct val="75000"/>
              <a:buFont typeface="Arial" charset="0"/>
              <a:buNone/>
              <a:defRPr/>
            </a:pPr>
            <a:endParaRPr lang="en-US" sz="1400" b="0" kern="0" dirty="0">
              <a:latin typeface="Andale Mono"/>
              <a:cs typeface="Andale Mono"/>
            </a:endParaRPr>
          </a:p>
          <a:p>
            <a:pPr marL="342900" indent="-342900">
              <a:lnSpc>
                <a:spcPct val="70000"/>
              </a:lnSpc>
              <a:spcBef>
                <a:spcPct val="25000"/>
              </a:spcBef>
              <a:spcAft>
                <a:spcPct val="25000"/>
              </a:spcAft>
              <a:buClr>
                <a:srgbClr val="5675A9"/>
              </a:buClr>
              <a:buSzPct val="75000"/>
              <a:buFont typeface="Arial" charset="0"/>
              <a:buNone/>
              <a:defRPr/>
            </a:pPr>
            <a:r>
              <a:rPr lang="en-US" sz="1400" b="0" kern="0" dirty="0">
                <a:solidFill>
                  <a:schemeClr val="bg1"/>
                </a:solidFill>
                <a:latin typeface="Andale Mono"/>
                <a:cs typeface="Andale Mono"/>
              </a:rPr>
              <a:t>store </a:t>
            </a:r>
            <a:r>
              <a:rPr lang="en-US" sz="1400" b="0" kern="0" dirty="0" err="1">
                <a:solidFill>
                  <a:schemeClr val="bg1"/>
                </a:solidFill>
                <a:latin typeface="Andale Mono"/>
                <a:cs typeface="Andale Mono"/>
              </a:rPr>
              <a:t>topUrls</a:t>
            </a:r>
            <a:r>
              <a:rPr lang="en-US" sz="1400" b="0" kern="0" dirty="0">
                <a:solidFill>
                  <a:schemeClr val="bg1"/>
                </a:solidFill>
                <a:latin typeface="Andale Mono"/>
                <a:cs typeface="Andale Mono"/>
              </a:rPr>
              <a:t> into ‘/data/</a:t>
            </a:r>
            <a:r>
              <a:rPr lang="en-US" sz="1400" b="0" kern="0" dirty="0" err="1">
                <a:solidFill>
                  <a:schemeClr val="bg1"/>
                </a:solidFill>
                <a:latin typeface="Andale Mono"/>
                <a:cs typeface="Andale Mono"/>
              </a:rPr>
              <a:t>topUrls</a:t>
            </a:r>
            <a:r>
              <a:rPr lang="en-US" sz="1400" b="0" kern="0" dirty="0">
                <a:solidFill>
                  <a:schemeClr val="bg1"/>
                </a:solidFill>
                <a:latin typeface="Andale Mono"/>
                <a:cs typeface="Andale Mono"/>
              </a:rPr>
              <a:t>’;</a:t>
            </a:r>
          </a:p>
        </p:txBody>
      </p:sp>
      <p:sp>
        <p:nvSpPr>
          <p:cNvPr id="6" name="TextBox 5"/>
          <p:cNvSpPr txBox="1"/>
          <p:nvPr/>
        </p:nvSpPr>
        <p:spPr>
          <a:xfrm rot="21205006">
            <a:off x="6428590" y="631116"/>
            <a:ext cx="1738284" cy="584776"/>
          </a:xfrm>
          <a:prstGeom prst="rect">
            <a:avLst/>
          </a:prstGeom>
          <a:noFill/>
        </p:spPr>
        <p:txBody>
          <a:bodyPr wrap="square" rtlCol="0">
            <a:spAutoFit/>
          </a:bodyPr>
          <a:lstStyle/>
          <a:p>
            <a:pPr algn="ctr"/>
            <a:r>
              <a:rPr lang="en-US" sz="3200" b="0" dirty="0" smtClean="0">
                <a:solidFill>
                  <a:srgbClr val="FF0000"/>
                </a:solidFill>
                <a:latin typeface="Gill Sans"/>
                <a:cs typeface="Gill Sans"/>
              </a:rPr>
              <a:t>This?</a:t>
            </a:r>
          </a:p>
        </p:txBody>
      </p:sp>
      <p:sp>
        <p:nvSpPr>
          <p:cNvPr id="7" name="TextBox 6"/>
          <p:cNvSpPr txBox="1"/>
          <p:nvPr/>
        </p:nvSpPr>
        <p:spPr>
          <a:xfrm rot="21205006">
            <a:off x="1627991" y="2688517"/>
            <a:ext cx="1738284" cy="584776"/>
          </a:xfrm>
          <a:prstGeom prst="rect">
            <a:avLst/>
          </a:prstGeom>
          <a:noFill/>
        </p:spPr>
        <p:txBody>
          <a:bodyPr wrap="square" rtlCol="0">
            <a:spAutoFit/>
          </a:bodyPr>
          <a:lstStyle/>
          <a:p>
            <a:pPr algn="ctr"/>
            <a:r>
              <a:rPr lang="en-US" sz="3200" b="0" dirty="0" smtClean="0">
                <a:solidFill>
                  <a:srgbClr val="FF0000"/>
                </a:solidFill>
                <a:latin typeface="Gill Sans"/>
                <a:cs typeface="Gill Sans"/>
              </a:rPr>
              <a:t>Or this?</a:t>
            </a:r>
          </a:p>
        </p:txBody>
      </p:sp>
    </p:spTree>
    <p:extLst>
      <p:ext uri="{BB962C8B-B14F-4D97-AF65-F5344CB8AC3E}">
        <p14:creationId xmlns:p14="http://schemas.microsoft.com/office/powerpoint/2010/main" val="172480317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2590800"/>
            <a:ext cx="9144000" cy="685800"/>
          </a:xfrm>
          <a:prstGeom prst="rect">
            <a:avLst/>
          </a:prstGeom>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3600" b="0" i="0" u="none" strike="noStrike" kern="0" cap="none" spc="0" normalizeH="0" baseline="0" noProof="0" dirty="0" smtClean="0">
                <a:ln>
                  <a:noFill/>
                </a:ln>
                <a:solidFill>
                  <a:srgbClr val="000000"/>
                </a:solidFill>
                <a:effectLst/>
                <a:uLnTx/>
                <a:uFillTx/>
                <a:latin typeface="Gill Sans"/>
                <a:ea typeface="+mj-ea"/>
                <a:cs typeface="Gill Sans"/>
              </a:rPr>
              <a:t>But isn’t</a:t>
            </a:r>
            <a:r>
              <a:rPr lang="en-US" sz="3600" b="0" kern="0" dirty="0">
                <a:solidFill>
                  <a:srgbClr val="000000"/>
                </a:solidFill>
                <a:latin typeface="Gill Sans"/>
                <a:ea typeface="+mj-ea"/>
                <a:cs typeface="Gill Sans"/>
              </a:rPr>
              <a:t> </a:t>
            </a:r>
            <a:r>
              <a:rPr lang="en-US" sz="3600" b="0" kern="0" dirty="0" smtClean="0">
                <a:solidFill>
                  <a:srgbClr val="000000"/>
                </a:solidFill>
                <a:latin typeface="Gill Sans"/>
                <a:ea typeface="+mj-ea"/>
                <a:cs typeface="Gill Sans"/>
              </a:rPr>
              <a:t>Pig slower?</a:t>
            </a:r>
            <a:endParaRPr kumimoji="0" lang="en-US" sz="3600" b="0" i="0" u="none" strike="noStrike" kern="0" cap="none" spc="0" normalizeH="0" baseline="0" noProof="0" dirty="0">
              <a:ln>
                <a:noFill/>
              </a:ln>
              <a:solidFill>
                <a:srgbClr val="000000"/>
              </a:solidFill>
              <a:effectLst/>
              <a:uLnTx/>
              <a:uFillTx/>
              <a:latin typeface="Gill Sans"/>
              <a:ea typeface="+mj-ea"/>
              <a:cs typeface="Gill Sans"/>
            </a:endParaRPr>
          </a:p>
        </p:txBody>
      </p:sp>
      <p:sp>
        <p:nvSpPr>
          <p:cNvPr id="5" name="TextBox 4"/>
          <p:cNvSpPr txBox="1"/>
          <p:nvPr/>
        </p:nvSpPr>
        <p:spPr>
          <a:xfrm>
            <a:off x="0" y="3181290"/>
            <a:ext cx="9144000" cy="461665"/>
          </a:xfrm>
          <a:prstGeom prst="rect">
            <a:avLst/>
          </a:prstGeom>
          <a:noFill/>
        </p:spPr>
        <p:txBody>
          <a:bodyPr wrap="square" rtlCol="0">
            <a:spAutoFit/>
          </a:bodyPr>
          <a:lstStyle/>
          <a:p>
            <a:pPr algn="ctr"/>
            <a:r>
              <a:rPr lang="en-US" sz="2400" b="0" dirty="0" smtClean="0">
                <a:solidFill>
                  <a:schemeClr val="bg1"/>
                </a:solidFill>
                <a:latin typeface="Gill Sans"/>
                <a:cs typeface="Gill Sans"/>
              </a:rPr>
              <a:t>Sure, but c can be slower than assembly too…</a:t>
            </a:r>
          </a:p>
        </p:txBody>
      </p:sp>
      <p:pic>
        <p:nvPicPr>
          <p:cNvPr id="7" name="Picture 6" descr="pig-in-overalls-big.gif"/>
          <p:cNvPicPr>
            <a:picLocks noChangeAspect="1"/>
          </p:cNvPicPr>
          <p:nvPr/>
        </p:nvPicPr>
        <p:blipFill>
          <a:blip r:embed="rId2" cstate="print"/>
          <a:stretch>
            <a:fillRect/>
          </a:stretch>
        </p:blipFill>
        <p:spPr>
          <a:xfrm>
            <a:off x="7505594" y="4800600"/>
            <a:ext cx="1181206" cy="1752600"/>
          </a:xfrm>
          <a:prstGeom prst="rect">
            <a:avLst/>
          </a:prstGeom>
        </p:spPr>
      </p:pic>
    </p:spTree>
    <p:extLst>
      <p:ext uri="{BB962C8B-B14F-4D97-AF65-F5344CB8AC3E}">
        <p14:creationId xmlns:p14="http://schemas.microsoft.com/office/powerpoint/2010/main" val="269740950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Pig: Basics</a:t>
            </a:r>
          </a:p>
        </p:txBody>
      </p:sp>
      <p:sp>
        <p:nvSpPr>
          <p:cNvPr id="5" name="TextBox 4"/>
          <p:cNvSpPr txBox="1"/>
          <p:nvPr/>
        </p:nvSpPr>
        <p:spPr>
          <a:xfrm>
            <a:off x="0" y="2590800"/>
            <a:ext cx="9144000" cy="461665"/>
          </a:xfrm>
          <a:prstGeom prst="rect">
            <a:avLst/>
          </a:prstGeom>
          <a:noFill/>
        </p:spPr>
        <p:txBody>
          <a:bodyPr wrap="square" rtlCol="0">
            <a:spAutoFit/>
          </a:bodyPr>
          <a:lstStyle/>
          <a:p>
            <a:pPr lvl="0" algn="ctr">
              <a:defRPr/>
            </a:pPr>
            <a:r>
              <a:rPr lang="en-US" sz="2400" b="0" kern="0" dirty="0" smtClean="0">
                <a:solidFill>
                  <a:srgbClr val="000000"/>
                </a:solidFill>
                <a:latin typeface="Gill Sans"/>
                <a:cs typeface="Gill Sans"/>
              </a:rPr>
              <a:t>Data model</a:t>
            </a:r>
            <a:endParaRPr lang="en-US" sz="2400" b="0" kern="0" dirty="0">
              <a:solidFill>
                <a:srgbClr val="000000"/>
              </a:solidFill>
              <a:latin typeface="Gill Sans"/>
              <a:cs typeface="Gill Sans"/>
            </a:endParaRPr>
          </a:p>
        </p:txBody>
      </p:sp>
      <p:sp>
        <p:nvSpPr>
          <p:cNvPr id="6" name="TextBox 5"/>
          <p:cNvSpPr txBox="1"/>
          <p:nvPr/>
        </p:nvSpPr>
        <p:spPr>
          <a:xfrm>
            <a:off x="0" y="2971800"/>
            <a:ext cx="9144000" cy="1631216"/>
          </a:xfrm>
          <a:prstGeom prst="rect">
            <a:avLst/>
          </a:prstGeom>
          <a:noFill/>
        </p:spPr>
        <p:txBody>
          <a:bodyPr wrap="square" rtlCol="0">
            <a:spAutoFit/>
          </a:bodyPr>
          <a:lstStyle/>
          <a:p>
            <a:pPr lvl="0" algn="ctr">
              <a:defRPr/>
            </a:pPr>
            <a:r>
              <a:rPr lang="en-US" sz="2000" b="0" kern="0" dirty="0">
                <a:solidFill>
                  <a:srgbClr val="0070C0"/>
                </a:solidFill>
                <a:latin typeface="Gill Sans"/>
                <a:cs typeface="Gill Sans"/>
              </a:rPr>
              <a:t>atoms</a:t>
            </a:r>
          </a:p>
          <a:p>
            <a:pPr lvl="0" algn="ctr">
              <a:defRPr/>
            </a:pPr>
            <a:r>
              <a:rPr lang="en-US" sz="2000" b="0" kern="0" dirty="0">
                <a:solidFill>
                  <a:srgbClr val="0070C0"/>
                </a:solidFill>
                <a:latin typeface="Gill Sans"/>
                <a:cs typeface="Gill Sans"/>
              </a:rPr>
              <a:t>tuples</a:t>
            </a:r>
          </a:p>
          <a:p>
            <a:pPr lvl="0" algn="ctr">
              <a:defRPr/>
            </a:pPr>
            <a:r>
              <a:rPr lang="en-US" sz="2000" b="0" kern="0" dirty="0">
                <a:solidFill>
                  <a:srgbClr val="0070C0"/>
                </a:solidFill>
                <a:latin typeface="Gill Sans"/>
                <a:cs typeface="Gill Sans"/>
              </a:rPr>
              <a:t>bags</a:t>
            </a:r>
          </a:p>
          <a:p>
            <a:pPr lvl="0" algn="ctr">
              <a:defRPr/>
            </a:pPr>
            <a:r>
              <a:rPr lang="en-US" sz="2000" b="0" kern="0" dirty="0">
                <a:solidFill>
                  <a:srgbClr val="0070C0"/>
                </a:solidFill>
                <a:latin typeface="Gill Sans"/>
                <a:cs typeface="Gill Sans"/>
              </a:rPr>
              <a:t>maps</a:t>
            </a:r>
          </a:p>
          <a:p>
            <a:pPr lvl="0" algn="ctr">
              <a:defRPr/>
            </a:pPr>
            <a:r>
              <a:rPr lang="en-US" sz="2000" b="0" kern="0" dirty="0" err="1">
                <a:solidFill>
                  <a:srgbClr val="0070C0"/>
                </a:solidFill>
                <a:latin typeface="Gill Sans"/>
                <a:cs typeface="Gill Sans"/>
              </a:rPr>
              <a:t>json</a:t>
            </a:r>
            <a:endParaRPr lang="en-US" sz="2000" b="0" kern="0" dirty="0">
              <a:solidFill>
                <a:srgbClr val="0070C0"/>
              </a:solidFill>
              <a:latin typeface="Gill Sans"/>
              <a:cs typeface="Gill Sans"/>
            </a:endParaRPr>
          </a:p>
        </p:txBody>
      </p:sp>
      <p:sp>
        <p:nvSpPr>
          <p:cNvPr id="7" name="TextBox 6"/>
          <p:cNvSpPr txBox="1"/>
          <p:nvPr/>
        </p:nvSpPr>
        <p:spPr>
          <a:xfrm>
            <a:off x="0" y="1138535"/>
            <a:ext cx="9144000" cy="461665"/>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Sequence of statements manipulating relations (aliases)</a:t>
            </a:r>
          </a:p>
        </p:txBody>
      </p:sp>
    </p:spTree>
    <p:extLst>
      <p:ext uri="{BB962C8B-B14F-4D97-AF65-F5344CB8AC3E}">
        <p14:creationId xmlns:p14="http://schemas.microsoft.com/office/powerpoint/2010/main" val="1606004399"/>
      </p:ext>
    </p:extLst>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Pig: Common Operations</a:t>
            </a:r>
          </a:p>
        </p:txBody>
      </p:sp>
      <p:sp>
        <p:nvSpPr>
          <p:cNvPr id="7" name="TextBox 6"/>
          <p:cNvSpPr txBox="1"/>
          <p:nvPr/>
        </p:nvSpPr>
        <p:spPr>
          <a:xfrm>
            <a:off x="0" y="2209800"/>
            <a:ext cx="9144000" cy="461665"/>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LOAD: load data (from HDFS)</a:t>
            </a:r>
          </a:p>
        </p:txBody>
      </p:sp>
      <p:sp>
        <p:nvSpPr>
          <p:cNvPr id="8" name="TextBox 7"/>
          <p:cNvSpPr txBox="1"/>
          <p:nvPr/>
        </p:nvSpPr>
        <p:spPr>
          <a:xfrm>
            <a:off x="0" y="2667000"/>
            <a:ext cx="9144000" cy="461665"/>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FOREACH … GENERATE: per tuple processing</a:t>
            </a:r>
          </a:p>
        </p:txBody>
      </p:sp>
      <p:sp>
        <p:nvSpPr>
          <p:cNvPr id="9" name="TextBox 8"/>
          <p:cNvSpPr txBox="1"/>
          <p:nvPr/>
        </p:nvSpPr>
        <p:spPr>
          <a:xfrm>
            <a:off x="0" y="3124200"/>
            <a:ext cx="9144000" cy="461665"/>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FILTER: discard unwanted tuples</a:t>
            </a:r>
          </a:p>
        </p:txBody>
      </p:sp>
      <p:sp>
        <p:nvSpPr>
          <p:cNvPr id="10" name="TextBox 9"/>
          <p:cNvSpPr txBox="1"/>
          <p:nvPr/>
        </p:nvSpPr>
        <p:spPr>
          <a:xfrm>
            <a:off x="0" y="3581400"/>
            <a:ext cx="9144000" cy="461665"/>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GROUP/COGROUP: group tuples</a:t>
            </a:r>
          </a:p>
        </p:txBody>
      </p:sp>
      <p:sp>
        <p:nvSpPr>
          <p:cNvPr id="11" name="TextBox 10"/>
          <p:cNvSpPr txBox="1"/>
          <p:nvPr/>
        </p:nvSpPr>
        <p:spPr>
          <a:xfrm>
            <a:off x="0" y="4038600"/>
            <a:ext cx="9144000" cy="461665"/>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JOIN: relational join</a:t>
            </a:r>
          </a:p>
        </p:txBody>
      </p:sp>
      <p:sp>
        <p:nvSpPr>
          <p:cNvPr id="12" name="TextBox 11"/>
          <p:cNvSpPr txBox="1"/>
          <p:nvPr/>
        </p:nvSpPr>
        <p:spPr>
          <a:xfrm>
            <a:off x="0" y="4495800"/>
            <a:ext cx="9144000" cy="461665"/>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STORE: store data (to HDFS)</a:t>
            </a:r>
          </a:p>
        </p:txBody>
      </p:sp>
      <p:sp>
        <p:nvSpPr>
          <p:cNvPr id="4" name="Title 1"/>
          <p:cNvSpPr txBox="1">
            <a:spLocks/>
          </p:cNvSpPr>
          <p:nvPr/>
        </p:nvSpPr>
        <p:spPr>
          <a:xfrm rot="21298744">
            <a:off x="6449913" y="2960975"/>
            <a:ext cx="1524000" cy="685800"/>
          </a:xfrm>
          <a:prstGeom prst="rect">
            <a:avLst/>
          </a:prstGeom>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3200" b="0" i="0" u="none" strike="noStrike" kern="0" cap="none" spc="0" normalizeH="0" baseline="0" noProof="0" dirty="0" smtClean="0">
                <a:ln>
                  <a:noFill/>
                </a:ln>
                <a:solidFill>
                  <a:srgbClr val="FF0000"/>
                </a:solidFill>
                <a:effectLst/>
                <a:uLnTx/>
                <a:uFillTx/>
                <a:latin typeface="Gill Sans"/>
                <a:ea typeface="+mj-ea"/>
                <a:cs typeface="Gill Sans"/>
              </a:rPr>
              <a:t>“map”</a:t>
            </a:r>
            <a:endParaRPr kumimoji="0" lang="en-US" sz="3200" b="0" i="0" u="none" strike="noStrike" kern="0" cap="none" spc="0" normalizeH="0" baseline="0" noProof="0" dirty="0">
              <a:ln>
                <a:noFill/>
              </a:ln>
              <a:solidFill>
                <a:srgbClr val="FF0000"/>
              </a:solidFill>
              <a:effectLst/>
              <a:uLnTx/>
              <a:uFillTx/>
              <a:latin typeface="Gill Sans"/>
              <a:ea typeface="+mj-ea"/>
              <a:cs typeface="Gill Sans"/>
            </a:endParaRPr>
          </a:p>
        </p:txBody>
      </p:sp>
      <p:sp>
        <p:nvSpPr>
          <p:cNvPr id="5" name="Title 1"/>
          <p:cNvSpPr txBox="1">
            <a:spLocks/>
          </p:cNvSpPr>
          <p:nvPr/>
        </p:nvSpPr>
        <p:spPr>
          <a:xfrm rot="700169">
            <a:off x="1419136" y="3761503"/>
            <a:ext cx="1806779" cy="685800"/>
          </a:xfrm>
          <a:prstGeom prst="rect">
            <a:avLst/>
          </a:prstGeom>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3200" b="0" i="0" u="none" strike="noStrike" kern="0" cap="none" spc="0" normalizeH="0" baseline="0" noProof="0" dirty="0" smtClean="0">
                <a:ln>
                  <a:noFill/>
                </a:ln>
                <a:solidFill>
                  <a:srgbClr val="FF0000"/>
                </a:solidFill>
                <a:effectLst/>
                <a:uLnTx/>
                <a:uFillTx/>
                <a:latin typeface="Gill Sans"/>
                <a:ea typeface="+mj-ea"/>
                <a:cs typeface="Gill Sans"/>
              </a:rPr>
              <a:t>“reduce”</a:t>
            </a:r>
            <a:endParaRPr kumimoji="0" lang="en-US" sz="3200" b="0" i="0" u="none" strike="noStrike" kern="0" cap="none" spc="0" normalizeH="0" baseline="0" noProof="0" dirty="0">
              <a:ln>
                <a:noFill/>
              </a:ln>
              <a:solidFill>
                <a:srgbClr val="FF0000"/>
              </a:solidFill>
              <a:effectLst/>
              <a:uLnTx/>
              <a:uFillTx/>
              <a:latin typeface="Gill Sans"/>
              <a:ea typeface="+mj-ea"/>
              <a:cs typeface="Gill Sans"/>
            </a:endParaRPr>
          </a:p>
        </p:txBody>
      </p:sp>
    </p:spTree>
    <p:extLst>
      <p:ext uri="{BB962C8B-B14F-4D97-AF65-F5344CB8AC3E}">
        <p14:creationId xmlns:p14="http://schemas.microsoft.com/office/powerpoint/2010/main" val="369236269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he_Scream.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810000"/>
            <a:ext cx="9144000" cy="11531599"/>
          </a:xfrm>
          <a:prstGeom prst="rect">
            <a:avLst/>
          </a:prstGeom>
        </p:spPr>
      </p:pic>
      <p:sp>
        <p:nvSpPr>
          <p:cNvPr id="6" name="TextBox 3"/>
          <p:cNvSpPr txBox="1">
            <a:spLocks noChangeArrowheads="1"/>
          </p:cNvSpPr>
          <p:nvPr/>
        </p:nvSpPr>
        <p:spPr bwMode="auto">
          <a:xfrm>
            <a:off x="0" y="6611938"/>
            <a:ext cx="2743200" cy="246221"/>
          </a:xfrm>
          <a:prstGeom prst="rect">
            <a:avLst/>
          </a:prstGeom>
          <a:noFill/>
          <a:ln w="9525">
            <a:noFill/>
            <a:miter lim="800000"/>
            <a:headEnd/>
            <a:tailEnd/>
          </a:ln>
        </p:spPr>
        <p:txBody>
          <a:bodyPr wrap="square">
            <a:spAutoFit/>
          </a:bodyPr>
          <a:lstStyle/>
          <a:p>
            <a:r>
              <a:rPr lang="en-US" sz="1000" b="0" dirty="0">
                <a:solidFill>
                  <a:srgbClr val="FFFFFF"/>
                </a:solidFill>
              </a:rPr>
              <a:t>Source: </a:t>
            </a:r>
            <a:r>
              <a:rPr lang="en-US" sz="1000" b="0" dirty="0" smtClean="0">
                <a:solidFill>
                  <a:srgbClr val="FFFFFF"/>
                </a:solidFill>
              </a:rPr>
              <a:t>Wikipedia (The Scream)</a:t>
            </a:r>
            <a:endParaRPr lang="en-US" sz="1000" b="0" dirty="0">
              <a:solidFill>
                <a:srgbClr val="FFFFFF"/>
              </a:solidFill>
            </a:endParaRPr>
          </a:p>
        </p:txBody>
      </p:sp>
    </p:spTree>
    <p:extLst>
      <p:ext uri="{BB962C8B-B14F-4D97-AF65-F5344CB8AC3E}">
        <p14:creationId xmlns:p14="http://schemas.microsoft.com/office/powerpoint/2010/main" val="301306277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219200" y="2284274"/>
            <a:ext cx="1676400" cy="1754326"/>
          </a:xfrm>
          <a:prstGeom prst="rect">
            <a:avLst/>
          </a:prstGeom>
          <a:noFill/>
          <a:ln>
            <a:noFill/>
          </a:ln>
        </p:spPr>
        <p:txBody>
          <a:bodyPr wrap="square" rtlCol="0">
            <a:spAutoFit/>
          </a:bodyPr>
          <a:lstStyle/>
          <a:p>
            <a:r>
              <a:rPr lang="en-US" sz="1800" b="0" dirty="0">
                <a:solidFill>
                  <a:schemeClr val="bg1"/>
                </a:solidFill>
                <a:latin typeface="Andale Mono"/>
                <a:cs typeface="Andale Mono"/>
              </a:rPr>
              <a:t>(1, 2, 3)</a:t>
            </a:r>
          </a:p>
          <a:p>
            <a:r>
              <a:rPr lang="en-US" sz="1800" b="0" dirty="0">
                <a:solidFill>
                  <a:schemeClr val="bg1"/>
                </a:solidFill>
                <a:latin typeface="Andale Mono"/>
                <a:cs typeface="Andale Mono"/>
              </a:rPr>
              <a:t>(4, 2, 1)</a:t>
            </a:r>
          </a:p>
          <a:p>
            <a:r>
              <a:rPr lang="en-US" sz="1800" b="0" dirty="0">
                <a:solidFill>
                  <a:schemeClr val="bg1"/>
                </a:solidFill>
                <a:latin typeface="Andale Mono"/>
                <a:cs typeface="Andale Mono"/>
              </a:rPr>
              <a:t>(8, 3, 4)</a:t>
            </a:r>
          </a:p>
          <a:p>
            <a:r>
              <a:rPr lang="en-US" sz="1800" b="0" dirty="0">
                <a:solidFill>
                  <a:schemeClr val="bg1"/>
                </a:solidFill>
                <a:latin typeface="Andale Mono"/>
                <a:cs typeface="Andale Mono"/>
              </a:rPr>
              <a:t>(4, 3, 3)</a:t>
            </a:r>
          </a:p>
          <a:p>
            <a:r>
              <a:rPr lang="en-US" sz="1800" b="0" dirty="0">
                <a:solidFill>
                  <a:schemeClr val="bg1"/>
                </a:solidFill>
                <a:latin typeface="Andale Mono"/>
                <a:cs typeface="Andale Mono"/>
              </a:rPr>
              <a:t>(7, 2, 5)</a:t>
            </a:r>
          </a:p>
          <a:p>
            <a:r>
              <a:rPr lang="en-US" sz="1800" b="0" dirty="0">
                <a:solidFill>
                  <a:schemeClr val="bg1"/>
                </a:solidFill>
                <a:latin typeface="Andale Mono"/>
                <a:cs typeface="Andale Mono"/>
              </a:rPr>
              <a:t>(8, 4, 3)</a:t>
            </a:r>
          </a:p>
        </p:txBody>
      </p:sp>
      <p:sp>
        <p:nvSpPr>
          <p:cNvPr id="5" name="TextBox 4"/>
          <p:cNvSpPr txBox="1"/>
          <p:nvPr/>
        </p:nvSpPr>
        <p:spPr>
          <a:xfrm>
            <a:off x="838200" y="1827074"/>
            <a:ext cx="7848600" cy="369332"/>
          </a:xfrm>
          <a:prstGeom prst="rect">
            <a:avLst/>
          </a:prstGeom>
          <a:noFill/>
          <a:ln>
            <a:noFill/>
          </a:ln>
        </p:spPr>
        <p:txBody>
          <a:bodyPr wrap="square" rtlCol="0">
            <a:spAutoFit/>
          </a:bodyPr>
          <a:lstStyle/>
          <a:p>
            <a:r>
              <a:rPr lang="en-US" sz="1800" b="0" dirty="0">
                <a:solidFill>
                  <a:schemeClr val="bg1"/>
                </a:solidFill>
                <a:latin typeface="Andale Mono"/>
                <a:cs typeface="Andale Mono"/>
              </a:rPr>
              <a:t>A = LOAD '</a:t>
            </a:r>
            <a:r>
              <a:rPr lang="en-US" sz="1800" b="0" dirty="0" err="1" smtClean="0">
                <a:solidFill>
                  <a:schemeClr val="bg1"/>
                </a:solidFill>
                <a:latin typeface="Andale Mono"/>
                <a:cs typeface="Andale Mono"/>
              </a:rPr>
              <a:t>myfile.txt</a:t>
            </a:r>
            <a:r>
              <a:rPr lang="en-US" sz="1800" b="0" dirty="0" smtClean="0">
                <a:solidFill>
                  <a:schemeClr val="bg1"/>
                </a:solidFill>
                <a:latin typeface="Andale Mono"/>
                <a:cs typeface="Andale Mono"/>
              </a:rPr>
              <a:t>’ AS </a:t>
            </a:r>
            <a:r>
              <a:rPr lang="en-US" sz="1800" b="0" dirty="0">
                <a:solidFill>
                  <a:schemeClr val="bg1"/>
                </a:solidFill>
                <a:latin typeface="Andale Mono"/>
                <a:cs typeface="Andale Mono"/>
              </a:rPr>
              <a:t>(</a:t>
            </a:r>
            <a:r>
              <a:rPr lang="en-US" sz="1800" b="0" dirty="0" smtClean="0">
                <a:solidFill>
                  <a:schemeClr val="bg1"/>
                </a:solidFill>
                <a:latin typeface="Andale Mono"/>
                <a:cs typeface="Andale Mono"/>
              </a:rPr>
              <a:t>f1: </a:t>
            </a:r>
            <a:r>
              <a:rPr lang="en-US" sz="1800" b="0" dirty="0" err="1" smtClean="0">
                <a:solidFill>
                  <a:schemeClr val="bg1"/>
                </a:solidFill>
                <a:latin typeface="Andale Mono"/>
                <a:cs typeface="Andale Mono"/>
              </a:rPr>
              <a:t>int</a:t>
            </a:r>
            <a:r>
              <a:rPr lang="en-US" sz="1800" b="0" dirty="0" smtClean="0">
                <a:solidFill>
                  <a:schemeClr val="bg1"/>
                </a:solidFill>
                <a:latin typeface="Andale Mono"/>
                <a:cs typeface="Andale Mono"/>
              </a:rPr>
              <a:t>, f2: </a:t>
            </a:r>
            <a:r>
              <a:rPr lang="en-US" sz="1800" b="0" dirty="0" err="1" smtClean="0">
                <a:solidFill>
                  <a:schemeClr val="bg1"/>
                </a:solidFill>
                <a:latin typeface="Andale Mono"/>
                <a:cs typeface="Andale Mono"/>
              </a:rPr>
              <a:t>int</a:t>
            </a:r>
            <a:r>
              <a:rPr lang="en-US" sz="1800" b="0" dirty="0" smtClean="0">
                <a:solidFill>
                  <a:schemeClr val="bg1"/>
                </a:solidFill>
                <a:latin typeface="Andale Mono"/>
                <a:cs typeface="Andale Mono"/>
              </a:rPr>
              <a:t>, f3: </a:t>
            </a:r>
            <a:r>
              <a:rPr lang="en-US" sz="1800" b="0" dirty="0" err="1" smtClean="0">
                <a:solidFill>
                  <a:schemeClr val="bg1"/>
                </a:solidFill>
                <a:latin typeface="Andale Mono"/>
                <a:cs typeface="Andale Mono"/>
              </a:rPr>
              <a:t>int</a:t>
            </a:r>
            <a:r>
              <a:rPr lang="en-US" sz="1800" b="0" dirty="0" smtClean="0">
                <a:solidFill>
                  <a:schemeClr val="bg1"/>
                </a:solidFill>
                <a:latin typeface="Andale Mono"/>
                <a:cs typeface="Andale Mono"/>
              </a:rPr>
              <a:t>)</a:t>
            </a:r>
            <a:r>
              <a:rPr lang="en-US" sz="1800" b="0" dirty="0">
                <a:solidFill>
                  <a:schemeClr val="bg1"/>
                </a:solidFill>
                <a:latin typeface="Andale Mono"/>
                <a:cs typeface="Andale Mono"/>
              </a:rPr>
              <a:t>;</a:t>
            </a:r>
          </a:p>
        </p:txBody>
      </p:sp>
      <p:sp>
        <p:nvSpPr>
          <p:cNvPr id="6" name="TextBox 5"/>
          <p:cNvSpPr txBox="1"/>
          <p:nvPr/>
        </p:nvSpPr>
        <p:spPr>
          <a:xfrm>
            <a:off x="838200" y="4355068"/>
            <a:ext cx="7391400" cy="369332"/>
          </a:xfrm>
          <a:prstGeom prst="rect">
            <a:avLst/>
          </a:prstGeom>
          <a:noFill/>
          <a:ln>
            <a:noFill/>
          </a:ln>
        </p:spPr>
        <p:txBody>
          <a:bodyPr wrap="square" rtlCol="0">
            <a:spAutoFit/>
          </a:bodyPr>
          <a:lstStyle/>
          <a:p>
            <a:r>
              <a:rPr lang="en-US" sz="1800" b="0" dirty="0">
                <a:solidFill>
                  <a:schemeClr val="bg1"/>
                </a:solidFill>
                <a:latin typeface="Andale Mono"/>
                <a:cs typeface="Andale Mono"/>
              </a:rPr>
              <a:t>X = GROUP A BY f1;</a:t>
            </a:r>
          </a:p>
        </p:txBody>
      </p:sp>
      <p:sp>
        <p:nvSpPr>
          <p:cNvPr id="7" name="TextBox 6"/>
          <p:cNvSpPr txBox="1"/>
          <p:nvPr/>
        </p:nvSpPr>
        <p:spPr>
          <a:xfrm>
            <a:off x="1219200" y="4819471"/>
            <a:ext cx="6248400" cy="1200329"/>
          </a:xfrm>
          <a:prstGeom prst="rect">
            <a:avLst/>
          </a:prstGeom>
          <a:noFill/>
          <a:ln>
            <a:noFill/>
          </a:ln>
        </p:spPr>
        <p:txBody>
          <a:bodyPr wrap="square" rtlCol="0">
            <a:spAutoFit/>
          </a:bodyPr>
          <a:lstStyle/>
          <a:p>
            <a:r>
              <a:rPr lang="en-US" sz="1800" b="0" dirty="0">
                <a:solidFill>
                  <a:schemeClr val="bg1"/>
                </a:solidFill>
                <a:latin typeface="Andale Mono"/>
                <a:cs typeface="Andale Mono"/>
              </a:rPr>
              <a:t>(1, {(1, 2, 3)})</a:t>
            </a:r>
          </a:p>
          <a:p>
            <a:r>
              <a:rPr lang="en-US" sz="1800" b="0" dirty="0">
                <a:solidFill>
                  <a:schemeClr val="bg1"/>
                </a:solidFill>
                <a:latin typeface="Andale Mono"/>
                <a:cs typeface="Andale Mono"/>
              </a:rPr>
              <a:t>(4, {(4, 2, 1), (4, 3, 3)})</a:t>
            </a:r>
          </a:p>
          <a:p>
            <a:r>
              <a:rPr lang="en-US" sz="1800" b="0" dirty="0">
                <a:solidFill>
                  <a:schemeClr val="bg1"/>
                </a:solidFill>
                <a:latin typeface="Andale Mono"/>
                <a:cs typeface="Andale Mono"/>
              </a:rPr>
              <a:t>(7, {(7, 2, 5)})</a:t>
            </a:r>
          </a:p>
          <a:p>
            <a:r>
              <a:rPr lang="en-US" sz="1800" b="0" dirty="0">
                <a:solidFill>
                  <a:schemeClr val="bg1"/>
                </a:solidFill>
                <a:latin typeface="Andale Mono"/>
                <a:cs typeface="Andale Mono"/>
              </a:rPr>
              <a:t>(8, {(8, 3, 4), </a:t>
            </a:r>
            <a:r>
              <a:rPr lang="en-US" sz="1800" b="0" dirty="0" smtClean="0">
                <a:solidFill>
                  <a:schemeClr val="bg1"/>
                </a:solidFill>
                <a:latin typeface="Andale Mono"/>
                <a:cs typeface="Andale Mono"/>
              </a:rPr>
              <a:t>(8</a:t>
            </a:r>
            <a:r>
              <a:rPr lang="en-US" sz="1800" b="0" dirty="0">
                <a:solidFill>
                  <a:schemeClr val="bg1"/>
                </a:solidFill>
                <a:latin typeface="Andale Mono"/>
                <a:cs typeface="Andale Mono"/>
              </a:rPr>
              <a:t>, 4, 3)})</a:t>
            </a:r>
          </a:p>
        </p:txBody>
      </p:sp>
      <p:sp>
        <p:nvSpPr>
          <p:cNvPr id="8"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Pig: </a:t>
            </a:r>
            <a:r>
              <a:rPr lang="en-US" sz="3600" b="0" kern="0" dirty="0" err="1">
                <a:solidFill>
                  <a:srgbClr val="000000"/>
                </a:solidFill>
                <a:latin typeface="Gill Sans"/>
                <a:cs typeface="Gill Sans"/>
              </a:rPr>
              <a:t>GROUPing</a:t>
            </a:r>
            <a:endParaRPr lang="en-US" sz="3600" b="0" kern="0" dirty="0">
              <a:solidFill>
                <a:srgbClr val="000000"/>
              </a:solidFill>
              <a:latin typeface="Gill Sans"/>
              <a:cs typeface="Gill Sans"/>
            </a:endParaRPr>
          </a:p>
        </p:txBody>
      </p:sp>
    </p:spTree>
    <p:extLst>
      <p:ext uri="{BB962C8B-B14F-4D97-AF65-F5344CB8AC3E}">
        <p14:creationId xmlns:p14="http://schemas.microsoft.com/office/powerpoint/2010/main" val="2834671178"/>
      </p:ext>
    </p:extLst>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219200" y="1570672"/>
            <a:ext cx="1676400" cy="2031325"/>
          </a:xfrm>
          <a:prstGeom prst="rect">
            <a:avLst/>
          </a:prstGeom>
          <a:noFill/>
          <a:ln>
            <a:noFill/>
          </a:ln>
        </p:spPr>
        <p:txBody>
          <a:bodyPr wrap="square" rtlCol="0">
            <a:spAutoFit/>
          </a:bodyPr>
          <a:lstStyle/>
          <a:p>
            <a:r>
              <a:rPr lang="en-US" sz="1800" b="0" dirty="0" smtClean="0">
                <a:solidFill>
                  <a:schemeClr val="bg1"/>
                </a:solidFill>
                <a:latin typeface="Andale Mono"/>
                <a:cs typeface="Andale Mono"/>
              </a:rPr>
              <a:t>A:</a:t>
            </a:r>
          </a:p>
          <a:p>
            <a:r>
              <a:rPr lang="en-US" sz="1800" b="0" dirty="0" smtClean="0">
                <a:solidFill>
                  <a:schemeClr val="bg1"/>
                </a:solidFill>
                <a:latin typeface="Andale Mono"/>
                <a:cs typeface="Andale Mono"/>
              </a:rPr>
              <a:t>(</a:t>
            </a:r>
            <a:r>
              <a:rPr lang="en-US" sz="1800" b="0" dirty="0">
                <a:solidFill>
                  <a:schemeClr val="bg1"/>
                </a:solidFill>
                <a:latin typeface="Andale Mono"/>
                <a:cs typeface="Andale Mono"/>
              </a:rPr>
              <a:t>1, 2, 3)</a:t>
            </a:r>
          </a:p>
          <a:p>
            <a:r>
              <a:rPr lang="en-US" sz="1800" b="0" dirty="0">
                <a:solidFill>
                  <a:schemeClr val="bg1"/>
                </a:solidFill>
                <a:latin typeface="Andale Mono"/>
                <a:cs typeface="Andale Mono"/>
              </a:rPr>
              <a:t>(4, 2, 1)</a:t>
            </a:r>
          </a:p>
          <a:p>
            <a:r>
              <a:rPr lang="en-US" sz="1800" b="0" dirty="0">
                <a:solidFill>
                  <a:schemeClr val="bg1"/>
                </a:solidFill>
                <a:latin typeface="Andale Mono"/>
                <a:cs typeface="Andale Mono"/>
              </a:rPr>
              <a:t>(8, 3, 4)</a:t>
            </a:r>
          </a:p>
          <a:p>
            <a:r>
              <a:rPr lang="en-US" sz="1800" b="0" dirty="0">
                <a:solidFill>
                  <a:schemeClr val="bg1"/>
                </a:solidFill>
                <a:latin typeface="Andale Mono"/>
                <a:cs typeface="Andale Mono"/>
              </a:rPr>
              <a:t>(4, 3, 3)</a:t>
            </a:r>
          </a:p>
          <a:p>
            <a:r>
              <a:rPr lang="en-US" sz="1800" b="0" dirty="0">
                <a:solidFill>
                  <a:schemeClr val="bg1"/>
                </a:solidFill>
                <a:latin typeface="Andale Mono"/>
                <a:cs typeface="Andale Mono"/>
              </a:rPr>
              <a:t>(7, 2, 5)</a:t>
            </a:r>
          </a:p>
          <a:p>
            <a:r>
              <a:rPr lang="en-US" sz="1800" b="0" dirty="0">
                <a:solidFill>
                  <a:schemeClr val="bg1"/>
                </a:solidFill>
                <a:latin typeface="Andale Mono"/>
                <a:cs typeface="Andale Mono"/>
              </a:rPr>
              <a:t>(8, 4, 3)</a:t>
            </a:r>
          </a:p>
        </p:txBody>
      </p:sp>
      <p:sp>
        <p:nvSpPr>
          <p:cNvPr id="5" name="TextBox 4"/>
          <p:cNvSpPr txBox="1"/>
          <p:nvPr/>
        </p:nvSpPr>
        <p:spPr>
          <a:xfrm>
            <a:off x="5029200" y="1570672"/>
            <a:ext cx="1981200" cy="2308324"/>
          </a:xfrm>
          <a:prstGeom prst="rect">
            <a:avLst/>
          </a:prstGeom>
          <a:noFill/>
          <a:ln>
            <a:noFill/>
          </a:ln>
        </p:spPr>
        <p:txBody>
          <a:bodyPr wrap="square" rtlCol="0">
            <a:spAutoFit/>
          </a:bodyPr>
          <a:lstStyle/>
          <a:p>
            <a:r>
              <a:rPr lang="en-US" sz="1800" b="0" dirty="0" smtClean="0">
                <a:solidFill>
                  <a:schemeClr val="bg1"/>
                </a:solidFill>
                <a:latin typeface="Andale Mono"/>
                <a:cs typeface="Andale Mono"/>
              </a:rPr>
              <a:t>B:</a:t>
            </a:r>
          </a:p>
          <a:p>
            <a:r>
              <a:rPr lang="en-US" sz="1800" b="0" dirty="0" smtClean="0">
                <a:solidFill>
                  <a:schemeClr val="bg1"/>
                </a:solidFill>
                <a:latin typeface="Andale Mono"/>
                <a:cs typeface="Andale Mono"/>
              </a:rPr>
              <a:t>(</a:t>
            </a:r>
            <a:r>
              <a:rPr lang="en-US" sz="1800" b="0" dirty="0">
                <a:solidFill>
                  <a:schemeClr val="bg1"/>
                </a:solidFill>
                <a:latin typeface="Andale Mono"/>
                <a:cs typeface="Andale Mono"/>
              </a:rPr>
              <a:t>2, 4)</a:t>
            </a:r>
          </a:p>
          <a:p>
            <a:r>
              <a:rPr lang="en-US" sz="1800" b="0" dirty="0">
                <a:solidFill>
                  <a:schemeClr val="bg1"/>
                </a:solidFill>
                <a:latin typeface="Andale Mono"/>
                <a:cs typeface="Andale Mono"/>
              </a:rPr>
              <a:t>(8, 9)</a:t>
            </a:r>
          </a:p>
          <a:p>
            <a:r>
              <a:rPr lang="en-US" sz="1800" b="0" dirty="0">
                <a:solidFill>
                  <a:schemeClr val="bg1"/>
                </a:solidFill>
                <a:latin typeface="Andale Mono"/>
                <a:cs typeface="Andale Mono"/>
              </a:rPr>
              <a:t>(1, 3)</a:t>
            </a:r>
          </a:p>
          <a:p>
            <a:r>
              <a:rPr lang="en-US" sz="1800" b="0" dirty="0">
                <a:solidFill>
                  <a:schemeClr val="bg1"/>
                </a:solidFill>
                <a:latin typeface="Andale Mono"/>
                <a:cs typeface="Andale Mono"/>
              </a:rPr>
              <a:t>(2, 7)</a:t>
            </a:r>
          </a:p>
          <a:p>
            <a:r>
              <a:rPr lang="en-US" sz="1800" b="0" dirty="0">
                <a:solidFill>
                  <a:schemeClr val="bg1"/>
                </a:solidFill>
                <a:latin typeface="Andale Mono"/>
                <a:cs typeface="Andale Mono"/>
              </a:rPr>
              <a:t>(2, 9)</a:t>
            </a:r>
          </a:p>
          <a:p>
            <a:r>
              <a:rPr lang="en-US" sz="1800" b="0" dirty="0">
                <a:solidFill>
                  <a:schemeClr val="bg1"/>
                </a:solidFill>
                <a:latin typeface="Andale Mono"/>
                <a:cs typeface="Andale Mono"/>
              </a:rPr>
              <a:t>(4, 6)</a:t>
            </a:r>
          </a:p>
          <a:p>
            <a:r>
              <a:rPr lang="en-US" sz="1800" b="0" dirty="0">
                <a:solidFill>
                  <a:schemeClr val="bg1"/>
                </a:solidFill>
                <a:latin typeface="Andale Mono"/>
                <a:cs typeface="Andale Mono"/>
              </a:rPr>
              <a:t>(4, 9)</a:t>
            </a:r>
          </a:p>
        </p:txBody>
      </p:sp>
      <p:sp>
        <p:nvSpPr>
          <p:cNvPr id="6" name="TextBox 5"/>
          <p:cNvSpPr txBox="1"/>
          <p:nvPr/>
        </p:nvSpPr>
        <p:spPr>
          <a:xfrm>
            <a:off x="838200" y="4267200"/>
            <a:ext cx="7391400" cy="369332"/>
          </a:xfrm>
          <a:prstGeom prst="rect">
            <a:avLst/>
          </a:prstGeom>
          <a:noFill/>
          <a:ln>
            <a:noFill/>
          </a:ln>
        </p:spPr>
        <p:txBody>
          <a:bodyPr wrap="square" rtlCol="0">
            <a:spAutoFit/>
          </a:bodyPr>
          <a:lstStyle/>
          <a:p>
            <a:r>
              <a:rPr lang="en-US" sz="1800" b="0" dirty="0">
                <a:solidFill>
                  <a:schemeClr val="bg1"/>
                </a:solidFill>
                <a:latin typeface="Andale Mono"/>
                <a:cs typeface="Andale Mono"/>
              </a:rPr>
              <a:t>X = COGROUP A BY </a:t>
            </a:r>
            <a:r>
              <a:rPr lang="en-US" sz="1800" b="0" dirty="0" smtClean="0">
                <a:solidFill>
                  <a:schemeClr val="bg1"/>
                </a:solidFill>
                <a:latin typeface="Andale Mono"/>
                <a:cs typeface="Andale Mono"/>
              </a:rPr>
              <a:t>$0, </a:t>
            </a:r>
            <a:r>
              <a:rPr lang="en-US" sz="1800" b="0" dirty="0">
                <a:solidFill>
                  <a:schemeClr val="bg1"/>
                </a:solidFill>
                <a:latin typeface="Andale Mono"/>
                <a:cs typeface="Andale Mono"/>
              </a:rPr>
              <a:t>B BY $0;</a:t>
            </a:r>
          </a:p>
        </p:txBody>
      </p:sp>
      <p:sp>
        <p:nvSpPr>
          <p:cNvPr id="7" name="TextBox 6"/>
          <p:cNvSpPr txBox="1"/>
          <p:nvPr/>
        </p:nvSpPr>
        <p:spPr>
          <a:xfrm>
            <a:off x="1219200" y="4680776"/>
            <a:ext cx="6248400" cy="1477328"/>
          </a:xfrm>
          <a:prstGeom prst="rect">
            <a:avLst/>
          </a:prstGeom>
          <a:noFill/>
          <a:ln>
            <a:noFill/>
          </a:ln>
        </p:spPr>
        <p:txBody>
          <a:bodyPr wrap="square" rtlCol="0">
            <a:spAutoFit/>
          </a:bodyPr>
          <a:lstStyle/>
          <a:p>
            <a:r>
              <a:rPr lang="en-US" sz="1800" b="0" dirty="0">
                <a:solidFill>
                  <a:schemeClr val="bg1"/>
                </a:solidFill>
                <a:latin typeface="Andale Mono"/>
                <a:cs typeface="Andale Mono"/>
              </a:rPr>
              <a:t>(1, {(1, 2, 3)}, {(1, 3)})</a:t>
            </a:r>
          </a:p>
          <a:p>
            <a:r>
              <a:rPr lang="en-US" sz="1800" b="0" dirty="0">
                <a:solidFill>
                  <a:schemeClr val="bg1"/>
                </a:solidFill>
                <a:latin typeface="Andale Mono"/>
                <a:cs typeface="Andale Mono"/>
              </a:rPr>
              <a:t>(2, {}, {(2, 4), (2, 7), (2, 9)})</a:t>
            </a:r>
          </a:p>
          <a:p>
            <a:r>
              <a:rPr lang="en-US" sz="1800" b="0" dirty="0">
                <a:solidFill>
                  <a:schemeClr val="bg1"/>
                </a:solidFill>
                <a:latin typeface="Andale Mono"/>
                <a:cs typeface="Andale Mono"/>
              </a:rPr>
              <a:t>(4, {(4, 2, 1), (4, 3, 3)}, {(4, 6),(4, 9)})</a:t>
            </a:r>
          </a:p>
          <a:p>
            <a:r>
              <a:rPr lang="en-US" sz="1800" b="0" dirty="0">
                <a:solidFill>
                  <a:schemeClr val="bg1"/>
                </a:solidFill>
                <a:latin typeface="Andale Mono"/>
                <a:cs typeface="Andale Mono"/>
              </a:rPr>
              <a:t>(7, {(7, 2, 5)}, {})</a:t>
            </a:r>
          </a:p>
          <a:p>
            <a:r>
              <a:rPr lang="en-US" sz="1800" b="0" dirty="0">
                <a:solidFill>
                  <a:schemeClr val="bg1"/>
                </a:solidFill>
                <a:latin typeface="Andale Mono"/>
                <a:cs typeface="Andale Mono"/>
              </a:rPr>
              <a:t>(8, {(8, 3, 4), (8, 4, 3)}, {(8, 9)})</a:t>
            </a:r>
          </a:p>
        </p:txBody>
      </p:sp>
      <p:sp>
        <p:nvSpPr>
          <p:cNvPr id="8"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Pig: </a:t>
            </a:r>
            <a:r>
              <a:rPr lang="en-US" sz="3600" b="0" kern="0" dirty="0" err="1">
                <a:solidFill>
                  <a:srgbClr val="000000"/>
                </a:solidFill>
                <a:latin typeface="Gill Sans"/>
                <a:cs typeface="Gill Sans"/>
              </a:rPr>
              <a:t>COGROUPing</a:t>
            </a:r>
            <a:endParaRPr lang="en-US" sz="3600" b="0" kern="0" dirty="0">
              <a:solidFill>
                <a:srgbClr val="000000"/>
              </a:solidFill>
              <a:latin typeface="Gill Sans"/>
              <a:cs typeface="Gill Sans"/>
            </a:endParaRPr>
          </a:p>
        </p:txBody>
      </p:sp>
    </p:spTree>
    <p:extLst>
      <p:ext uri="{BB962C8B-B14F-4D97-AF65-F5344CB8AC3E}">
        <p14:creationId xmlns:p14="http://schemas.microsoft.com/office/powerpoint/2010/main" val="2037143601"/>
      </p:ext>
    </p:extLst>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838200" y="4267200"/>
            <a:ext cx="7391400" cy="369332"/>
          </a:xfrm>
          <a:prstGeom prst="rect">
            <a:avLst/>
          </a:prstGeom>
          <a:noFill/>
          <a:ln>
            <a:noFill/>
          </a:ln>
        </p:spPr>
        <p:txBody>
          <a:bodyPr wrap="square" rtlCol="0">
            <a:spAutoFit/>
          </a:bodyPr>
          <a:lstStyle/>
          <a:p>
            <a:r>
              <a:rPr lang="en-US" sz="1800" b="0" dirty="0">
                <a:solidFill>
                  <a:schemeClr val="bg1"/>
                </a:solidFill>
                <a:latin typeface="Andale Mono"/>
                <a:cs typeface="Andale Mono"/>
              </a:rPr>
              <a:t>X = </a:t>
            </a:r>
            <a:r>
              <a:rPr lang="en-US" sz="1800" b="0" dirty="0" smtClean="0">
                <a:solidFill>
                  <a:schemeClr val="bg1"/>
                </a:solidFill>
                <a:latin typeface="Andale Mono"/>
                <a:cs typeface="Andale Mono"/>
              </a:rPr>
              <a:t>JOIN </a:t>
            </a:r>
            <a:r>
              <a:rPr lang="en-US" sz="1800" b="0" dirty="0">
                <a:solidFill>
                  <a:schemeClr val="bg1"/>
                </a:solidFill>
                <a:latin typeface="Andale Mono"/>
                <a:cs typeface="Andale Mono"/>
              </a:rPr>
              <a:t>A BY </a:t>
            </a:r>
            <a:r>
              <a:rPr lang="en-US" sz="1800" b="0" dirty="0" smtClean="0">
                <a:solidFill>
                  <a:schemeClr val="bg1"/>
                </a:solidFill>
                <a:latin typeface="Andale Mono"/>
                <a:cs typeface="Andale Mono"/>
              </a:rPr>
              <a:t>$0, </a:t>
            </a:r>
            <a:r>
              <a:rPr lang="en-US" sz="1800" b="0" dirty="0">
                <a:solidFill>
                  <a:schemeClr val="bg1"/>
                </a:solidFill>
                <a:latin typeface="Andale Mono"/>
                <a:cs typeface="Andale Mono"/>
              </a:rPr>
              <a:t>B BY $0;</a:t>
            </a:r>
          </a:p>
        </p:txBody>
      </p:sp>
      <p:sp>
        <p:nvSpPr>
          <p:cNvPr id="7" name="TextBox 6"/>
          <p:cNvSpPr txBox="1"/>
          <p:nvPr/>
        </p:nvSpPr>
        <p:spPr>
          <a:xfrm>
            <a:off x="1219200" y="4675632"/>
            <a:ext cx="6248400" cy="2031325"/>
          </a:xfrm>
          <a:prstGeom prst="rect">
            <a:avLst/>
          </a:prstGeom>
          <a:noFill/>
          <a:ln>
            <a:noFill/>
          </a:ln>
        </p:spPr>
        <p:txBody>
          <a:bodyPr wrap="square" rtlCol="0">
            <a:spAutoFit/>
          </a:bodyPr>
          <a:lstStyle/>
          <a:p>
            <a:r>
              <a:rPr lang="en-US" sz="1800" b="0" dirty="0">
                <a:solidFill>
                  <a:schemeClr val="bg1"/>
                </a:solidFill>
                <a:latin typeface="Andale Mono"/>
                <a:cs typeface="Andale Mono"/>
              </a:rPr>
              <a:t>(1,2,3,1,3)</a:t>
            </a:r>
          </a:p>
          <a:p>
            <a:r>
              <a:rPr lang="en-US" sz="1800" b="0" dirty="0">
                <a:solidFill>
                  <a:schemeClr val="bg1"/>
                </a:solidFill>
                <a:latin typeface="Andale Mono"/>
                <a:cs typeface="Andale Mono"/>
              </a:rPr>
              <a:t>(4,2,1,4,6)</a:t>
            </a:r>
          </a:p>
          <a:p>
            <a:r>
              <a:rPr lang="en-US" sz="1800" b="0" dirty="0">
                <a:solidFill>
                  <a:schemeClr val="bg1"/>
                </a:solidFill>
                <a:latin typeface="Andale Mono"/>
                <a:cs typeface="Andale Mono"/>
              </a:rPr>
              <a:t>(4,3,3,4,6)</a:t>
            </a:r>
          </a:p>
          <a:p>
            <a:r>
              <a:rPr lang="en-US" sz="1800" b="0" dirty="0">
                <a:solidFill>
                  <a:schemeClr val="bg1"/>
                </a:solidFill>
                <a:latin typeface="Andale Mono"/>
                <a:cs typeface="Andale Mono"/>
              </a:rPr>
              <a:t>(4,2,1,4,9)</a:t>
            </a:r>
          </a:p>
          <a:p>
            <a:r>
              <a:rPr lang="en-US" sz="1800" b="0" dirty="0">
                <a:solidFill>
                  <a:schemeClr val="bg1"/>
                </a:solidFill>
                <a:latin typeface="Andale Mono"/>
                <a:cs typeface="Andale Mono"/>
              </a:rPr>
              <a:t>(4,3,3,4,9)</a:t>
            </a:r>
          </a:p>
          <a:p>
            <a:r>
              <a:rPr lang="en-US" sz="1800" b="0" dirty="0">
                <a:solidFill>
                  <a:schemeClr val="bg1"/>
                </a:solidFill>
                <a:latin typeface="Andale Mono"/>
                <a:cs typeface="Andale Mono"/>
              </a:rPr>
              <a:t>(8,3,4,8,9)</a:t>
            </a:r>
          </a:p>
          <a:p>
            <a:r>
              <a:rPr lang="en-US" sz="1800" b="0" dirty="0">
                <a:solidFill>
                  <a:schemeClr val="bg1"/>
                </a:solidFill>
                <a:latin typeface="Andale Mono"/>
                <a:cs typeface="Andale Mono"/>
              </a:rPr>
              <a:t>(8,4,3,8,9)</a:t>
            </a:r>
          </a:p>
        </p:txBody>
      </p:sp>
      <p:sp>
        <p:nvSpPr>
          <p:cNvPr id="8"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Pig: </a:t>
            </a:r>
            <a:r>
              <a:rPr lang="en-US" sz="3600" b="0" kern="0" dirty="0" err="1">
                <a:solidFill>
                  <a:srgbClr val="000000"/>
                </a:solidFill>
                <a:latin typeface="Gill Sans"/>
                <a:cs typeface="Gill Sans"/>
              </a:rPr>
              <a:t>JOINing</a:t>
            </a:r>
            <a:endParaRPr lang="en-US" sz="3600" b="0" kern="0" dirty="0">
              <a:solidFill>
                <a:srgbClr val="000000"/>
              </a:solidFill>
              <a:latin typeface="Gill Sans"/>
              <a:cs typeface="Gill Sans"/>
            </a:endParaRPr>
          </a:p>
        </p:txBody>
      </p:sp>
      <p:sp>
        <p:nvSpPr>
          <p:cNvPr id="9" name="TextBox 8"/>
          <p:cNvSpPr txBox="1"/>
          <p:nvPr/>
        </p:nvSpPr>
        <p:spPr>
          <a:xfrm>
            <a:off x="1219200" y="1570672"/>
            <a:ext cx="1676400" cy="2031325"/>
          </a:xfrm>
          <a:prstGeom prst="rect">
            <a:avLst/>
          </a:prstGeom>
          <a:noFill/>
          <a:ln>
            <a:noFill/>
          </a:ln>
        </p:spPr>
        <p:txBody>
          <a:bodyPr wrap="square" rtlCol="0">
            <a:spAutoFit/>
          </a:bodyPr>
          <a:lstStyle/>
          <a:p>
            <a:r>
              <a:rPr lang="en-US" sz="1800" b="0" dirty="0" smtClean="0">
                <a:solidFill>
                  <a:schemeClr val="bg1"/>
                </a:solidFill>
                <a:latin typeface="Andale Mono"/>
                <a:cs typeface="Andale Mono"/>
              </a:rPr>
              <a:t>A:</a:t>
            </a:r>
          </a:p>
          <a:p>
            <a:r>
              <a:rPr lang="en-US" sz="1800" b="0" dirty="0" smtClean="0">
                <a:solidFill>
                  <a:schemeClr val="bg1"/>
                </a:solidFill>
                <a:latin typeface="Andale Mono"/>
                <a:cs typeface="Andale Mono"/>
              </a:rPr>
              <a:t>(</a:t>
            </a:r>
            <a:r>
              <a:rPr lang="en-US" sz="1800" b="0" dirty="0">
                <a:solidFill>
                  <a:schemeClr val="bg1"/>
                </a:solidFill>
                <a:latin typeface="Andale Mono"/>
                <a:cs typeface="Andale Mono"/>
              </a:rPr>
              <a:t>1, 2, 3)</a:t>
            </a:r>
          </a:p>
          <a:p>
            <a:r>
              <a:rPr lang="en-US" sz="1800" b="0" dirty="0">
                <a:solidFill>
                  <a:schemeClr val="bg1"/>
                </a:solidFill>
                <a:latin typeface="Andale Mono"/>
                <a:cs typeface="Andale Mono"/>
              </a:rPr>
              <a:t>(4, 2, 1)</a:t>
            </a:r>
          </a:p>
          <a:p>
            <a:r>
              <a:rPr lang="en-US" sz="1800" b="0" dirty="0">
                <a:solidFill>
                  <a:schemeClr val="bg1"/>
                </a:solidFill>
                <a:latin typeface="Andale Mono"/>
                <a:cs typeface="Andale Mono"/>
              </a:rPr>
              <a:t>(8, 3, 4)</a:t>
            </a:r>
          </a:p>
          <a:p>
            <a:r>
              <a:rPr lang="en-US" sz="1800" b="0" dirty="0">
                <a:solidFill>
                  <a:schemeClr val="bg1"/>
                </a:solidFill>
                <a:latin typeface="Andale Mono"/>
                <a:cs typeface="Andale Mono"/>
              </a:rPr>
              <a:t>(4, 3, 3)</a:t>
            </a:r>
          </a:p>
          <a:p>
            <a:r>
              <a:rPr lang="en-US" sz="1800" b="0" dirty="0">
                <a:solidFill>
                  <a:schemeClr val="bg1"/>
                </a:solidFill>
                <a:latin typeface="Andale Mono"/>
                <a:cs typeface="Andale Mono"/>
              </a:rPr>
              <a:t>(7, 2, 5)</a:t>
            </a:r>
          </a:p>
          <a:p>
            <a:r>
              <a:rPr lang="en-US" sz="1800" b="0" dirty="0">
                <a:solidFill>
                  <a:schemeClr val="bg1"/>
                </a:solidFill>
                <a:latin typeface="Andale Mono"/>
                <a:cs typeface="Andale Mono"/>
              </a:rPr>
              <a:t>(8, 4, 3)</a:t>
            </a:r>
          </a:p>
        </p:txBody>
      </p:sp>
      <p:sp>
        <p:nvSpPr>
          <p:cNvPr id="10" name="TextBox 9"/>
          <p:cNvSpPr txBox="1"/>
          <p:nvPr/>
        </p:nvSpPr>
        <p:spPr>
          <a:xfrm>
            <a:off x="5029200" y="1570672"/>
            <a:ext cx="1981200" cy="2308324"/>
          </a:xfrm>
          <a:prstGeom prst="rect">
            <a:avLst/>
          </a:prstGeom>
          <a:noFill/>
          <a:ln>
            <a:noFill/>
          </a:ln>
        </p:spPr>
        <p:txBody>
          <a:bodyPr wrap="square" rtlCol="0">
            <a:spAutoFit/>
          </a:bodyPr>
          <a:lstStyle/>
          <a:p>
            <a:r>
              <a:rPr lang="en-US" sz="1800" b="0" dirty="0" smtClean="0">
                <a:solidFill>
                  <a:schemeClr val="bg1"/>
                </a:solidFill>
                <a:latin typeface="Andale Mono"/>
                <a:cs typeface="Andale Mono"/>
              </a:rPr>
              <a:t>B:</a:t>
            </a:r>
          </a:p>
          <a:p>
            <a:r>
              <a:rPr lang="en-US" sz="1800" b="0" dirty="0" smtClean="0">
                <a:solidFill>
                  <a:schemeClr val="bg1"/>
                </a:solidFill>
                <a:latin typeface="Andale Mono"/>
                <a:cs typeface="Andale Mono"/>
              </a:rPr>
              <a:t>(</a:t>
            </a:r>
            <a:r>
              <a:rPr lang="en-US" sz="1800" b="0" dirty="0">
                <a:solidFill>
                  <a:schemeClr val="bg1"/>
                </a:solidFill>
                <a:latin typeface="Andale Mono"/>
                <a:cs typeface="Andale Mono"/>
              </a:rPr>
              <a:t>2, 4)</a:t>
            </a:r>
          </a:p>
          <a:p>
            <a:r>
              <a:rPr lang="en-US" sz="1800" b="0" dirty="0">
                <a:solidFill>
                  <a:schemeClr val="bg1"/>
                </a:solidFill>
                <a:latin typeface="Andale Mono"/>
                <a:cs typeface="Andale Mono"/>
              </a:rPr>
              <a:t>(8, 9)</a:t>
            </a:r>
          </a:p>
          <a:p>
            <a:r>
              <a:rPr lang="en-US" sz="1800" b="0" dirty="0">
                <a:solidFill>
                  <a:schemeClr val="bg1"/>
                </a:solidFill>
                <a:latin typeface="Andale Mono"/>
                <a:cs typeface="Andale Mono"/>
              </a:rPr>
              <a:t>(1, 3)</a:t>
            </a:r>
          </a:p>
          <a:p>
            <a:r>
              <a:rPr lang="en-US" sz="1800" b="0" dirty="0">
                <a:solidFill>
                  <a:schemeClr val="bg1"/>
                </a:solidFill>
                <a:latin typeface="Andale Mono"/>
                <a:cs typeface="Andale Mono"/>
              </a:rPr>
              <a:t>(2, 7)</a:t>
            </a:r>
          </a:p>
          <a:p>
            <a:r>
              <a:rPr lang="en-US" sz="1800" b="0" dirty="0">
                <a:solidFill>
                  <a:schemeClr val="bg1"/>
                </a:solidFill>
                <a:latin typeface="Andale Mono"/>
                <a:cs typeface="Andale Mono"/>
              </a:rPr>
              <a:t>(2, 9)</a:t>
            </a:r>
          </a:p>
          <a:p>
            <a:r>
              <a:rPr lang="en-US" sz="1800" b="0" dirty="0">
                <a:solidFill>
                  <a:schemeClr val="bg1"/>
                </a:solidFill>
                <a:latin typeface="Andale Mono"/>
                <a:cs typeface="Andale Mono"/>
              </a:rPr>
              <a:t>(4, 6)</a:t>
            </a:r>
          </a:p>
          <a:p>
            <a:r>
              <a:rPr lang="en-US" sz="1800" b="0" dirty="0">
                <a:solidFill>
                  <a:schemeClr val="bg1"/>
                </a:solidFill>
                <a:latin typeface="Andale Mono"/>
                <a:cs typeface="Andale Mono"/>
              </a:rPr>
              <a:t>(4, 9)</a:t>
            </a:r>
          </a:p>
        </p:txBody>
      </p:sp>
    </p:spTree>
    <p:extLst>
      <p:ext uri="{BB962C8B-B14F-4D97-AF65-F5344CB8AC3E}">
        <p14:creationId xmlns:p14="http://schemas.microsoft.com/office/powerpoint/2010/main" val="1813595046"/>
      </p:ext>
    </p:extLst>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Pig UDFs</a:t>
            </a:r>
          </a:p>
        </p:txBody>
      </p:sp>
      <p:sp>
        <p:nvSpPr>
          <p:cNvPr id="5" name="TextBox 4"/>
          <p:cNvSpPr txBox="1"/>
          <p:nvPr/>
        </p:nvSpPr>
        <p:spPr>
          <a:xfrm>
            <a:off x="0" y="1828800"/>
            <a:ext cx="9144000" cy="461665"/>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User-defined functions:</a:t>
            </a:r>
          </a:p>
        </p:txBody>
      </p:sp>
      <p:sp>
        <p:nvSpPr>
          <p:cNvPr id="6" name="TextBox 5"/>
          <p:cNvSpPr txBox="1"/>
          <p:nvPr/>
        </p:nvSpPr>
        <p:spPr>
          <a:xfrm>
            <a:off x="0" y="2209800"/>
            <a:ext cx="9144000" cy="1631216"/>
          </a:xfrm>
          <a:prstGeom prst="rect">
            <a:avLst/>
          </a:prstGeom>
          <a:noFill/>
        </p:spPr>
        <p:txBody>
          <a:bodyPr wrap="square" rtlCol="0">
            <a:spAutoFit/>
          </a:bodyPr>
          <a:lstStyle/>
          <a:p>
            <a:pPr lvl="0" algn="ctr">
              <a:defRPr/>
            </a:pPr>
            <a:r>
              <a:rPr lang="en-US" sz="2000" b="0" kern="0" dirty="0">
                <a:solidFill>
                  <a:srgbClr val="0070C0"/>
                </a:solidFill>
                <a:latin typeface="Gill Sans"/>
                <a:cs typeface="Gill Sans"/>
              </a:rPr>
              <a:t>Java</a:t>
            </a:r>
          </a:p>
          <a:p>
            <a:pPr lvl="0" algn="ctr">
              <a:defRPr/>
            </a:pPr>
            <a:r>
              <a:rPr lang="en-US" sz="2000" b="0" kern="0" dirty="0">
                <a:solidFill>
                  <a:srgbClr val="0070C0"/>
                </a:solidFill>
                <a:latin typeface="Gill Sans"/>
                <a:cs typeface="Gill Sans"/>
              </a:rPr>
              <a:t>Python</a:t>
            </a:r>
          </a:p>
          <a:p>
            <a:pPr lvl="0" algn="ctr">
              <a:defRPr/>
            </a:pPr>
            <a:r>
              <a:rPr lang="en-US" sz="2000" b="0" kern="0" dirty="0">
                <a:solidFill>
                  <a:srgbClr val="0070C0"/>
                </a:solidFill>
                <a:latin typeface="Gill Sans"/>
                <a:cs typeface="Gill Sans"/>
              </a:rPr>
              <a:t>JavaScript</a:t>
            </a:r>
          </a:p>
          <a:p>
            <a:pPr lvl="0" algn="ctr">
              <a:defRPr/>
            </a:pPr>
            <a:r>
              <a:rPr lang="en-US" sz="2000" b="0" kern="0" dirty="0">
                <a:solidFill>
                  <a:srgbClr val="0070C0"/>
                </a:solidFill>
                <a:latin typeface="Gill Sans"/>
                <a:cs typeface="Gill Sans"/>
              </a:rPr>
              <a:t>Ruby</a:t>
            </a:r>
          </a:p>
          <a:p>
            <a:pPr lvl="0" algn="ctr">
              <a:defRPr/>
            </a:pPr>
            <a:r>
              <a:rPr lang="en-US" sz="2000" b="0" kern="0" dirty="0">
                <a:solidFill>
                  <a:srgbClr val="0070C0"/>
                </a:solidFill>
                <a:latin typeface="Gill Sans"/>
                <a:cs typeface="Gill Sans"/>
              </a:rPr>
              <a:t>…</a:t>
            </a:r>
          </a:p>
        </p:txBody>
      </p:sp>
      <p:sp>
        <p:nvSpPr>
          <p:cNvPr id="7" name="TextBox 6"/>
          <p:cNvSpPr txBox="1"/>
          <p:nvPr/>
        </p:nvSpPr>
        <p:spPr>
          <a:xfrm>
            <a:off x="0" y="4092714"/>
            <a:ext cx="9144000" cy="461665"/>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UDFs make Pig arbitrarily extensible</a:t>
            </a:r>
          </a:p>
        </p:txBody>
      </p:sp>
      <p:sp>
        <p:nvSpPr>
          <p:cNvPr id="8" name="TextBox 7"/>
          <p:cNvSpPr txBox="1"/>
          <p:nvPr/>
        </p:nvSpPr>
        <p:spPr>
          <a:xfrm>
            <a:off x="0" y="4473714"/>
            <a:ext cx="9144000" cy="707886"/>
          </a:xfrm>
          <a:prstGeom prst="rect">
            <a:avLst/>
          </a:prstGeom>
          <a:noFill/>
        </p:spPr>
        <p:txBody>
          <a:bodyPr wrap="square" rtlCol="0">
            <a:spAutoFit/>
          </a:bodyPr>
          <a:lstStyle/>
          <a:p>
            <a:pPr lvl="0" algn="ctr">
              <a:defRPr/>
            </a:pPr>
            <a:r>
              <a:rPr lang="en-US" sz="2000" b="0" kern="0" dirty="0">
                <a:solidFill>
                  <a:srgbClr val="0070C0"/>
                </a:solidFill>
                <a:latin typeface="Gill Sans"/>
                <a:cs typeface="Gill Sans"/>
              </a:rPr>
              <a:t>Express “core” computations in UDFs</a:t>
            </a:r>
          </a:p>
          <a:p>
            <a:pPr lvl="0" algn="ctr">
              <a:defRPr/>
            </a:pPr>
            <a:r>
              <a:rPr lang="en-US" sz="2000" b="0" kern="0" dirty="0">
                <a:solidFill>
                  <a:srgbClr val="0070C0"/>
                </a:solidFill>
                <a:latin typeface="Gill Sans"/>
                <a:cs typeface="Gill Sans"/>
              </a:rPr>
              <a:t>Take advantage of Pig as glue code for scale-out plumbing</a:t>
            </a:r>
          </a:p>
        </p:txBody>
      </p:sp>
    </p:spTree>
    <p:extLst>
      <p:ext uri="{BB962C8B-B14F-4D97-AF65-F5344CB8AC3E}">
        <p14:creationId xmlns:p14="http://schemas.microsoft.com/office/powerpoint/2010/main" val="1826852887"/>
      </p:ext>
    </p:extLst>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PRY_01.jpe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5572" y="0"/>
            <a:ext cx="10289572" cy="6858000"/>
          </a:xfrm>
          <a:prstGeom prst="rect">
            <a:avLst/>
          </a:prstGeom>
        </p:spPr>
      </p:pic>
      <p:sp>
        <p:nvSpPr>
          <p:cNvPr id="3" name="TextBox 4"/>
          <p:cNvSpPr txBox="1">
            <a:spLocks noChangeArrowheads="1"/>
          </p:cNvSpPr>
          <p:nvPr/>
        </p:nvSpPr>
        <p:spPr bwMode="auto">
          <a:xfrm>
            <a:off x="0" y="6611938"/>
            <a:ext cx="1075773" cy="246221"/>
          </a:xfrm>
          <a:prstGeom prst="rect">
            <a:avLst/>
          </a:prstGeom>
          <a:noFill/>
          <a:ln w="9525">
            <a:noFill/>
            <a:miter lim="800000"/>
            <a:headEnd/>
            <a:tailEnd/>
          </a:ln>
        </p:spPr>
        <p:txBody>
          <a:bodyPr wrap="none">
            <a:spAutoFit/>
          </a:bodyPr>
          <a:lstStyle/>
          <a:p>
            <a:r>
              <a:rPr lang="en-US" sz="1000" b="0" dirty="0"/>
              <a:t>Source: </a:t>
            </a:r>
            <a:r>
              <a:rPr lang="en-US" sz="1000" b="0" dirty="0" smtClean="0"/>
              <a:t>Google</a:t>
            </a:r>
            <a:endParaRPr lang="en-US" sz="1000" b="0" dirty="0"/>
          </a:p>
        </p:txBody>
      </p:sp>
      <p:sp>
        <p:nvSpPr>
          <p:cNvPr id="4" name="Text Box 4"/>
          <p:cNvSpPr txBox="1">
            <a:spLocks noChangeArrowheads="1"/>
          </p:cNvSpPr>
          <p:nvPr/>
        </p:nvSpPr>
        <p:spPr bwMode="auto">
          <a:xfrm>
            <a:off x="0" y="1625024"/>
            <a:ext cx="9144000" cy="584776"/>
          </a:xfrm>
          <a:prstGeom prst="rect">
            <a:avLst/>
          </a:prstGeom>
          <a:noFill/>
          <a:ln w="9525">
            <a:noFill/>
            <a:miter lim="800000"/>
            <a:headEnd/>
            <a:tailEnd/>
          </a:ln>
        </p:spPr>
        <p:txBody>
          <a:bodyPr wrap="square">
            <a:spAutoFit/>
          </a:bodyPr>
          <a:lstStyle/>
          <a:p>
            <a:pPr algn="ctr"/>
            <a:r>
              <a:rPr lang="en-US" sz="3200" b="0" dirty="0" smtClean="0">
                <a:solidFill>
                  <a:srgbClr val="FFFFFF"/>
                </a:solidFill>
                <a:latin typeface="Gill Sans"/>
                <a:cs typeface="Gill Sans"/>
              </a:rPr>
              <a:t>The datacenter </a:t>
            </a:r>
            <a:r>
              <a:rPr lang="en-US" sz="3200" b="0" i="1" dirty="0" smtClean="0">
                <a:solidFill>
                  <a:srgbClr val="FFFFFF"/>
                </a:solidFill>
                <a:latin typeface="Gill Sans"/>
                <a:cs typeface="Gill Sans"/>
              </a:rPr>
              <a:t>is</a:t>
            </a:r>
            <a:r>
              <a:rPr lang="en-US" sz="3200" b="0" dirty="0" smtClean="0">
                <a:solidFill>
                  <a:srgbClr val="FFFFFF"/>
                </a:solidFill>
                <a:latin typeface="Gill Sans"/>
                <a:cs typeface="Gill Sans"/>
              </a:rPr>
              <a:t> the computer!</a:t>
            </a:r>
            <a:endParaRPr lang="en-US" sz="3200" b="0" dirty="0">
              <a:solidFill>
                <a:srgbClr val="FFFFFF"/>
              </a:solidFill>
              <a:latin typeface="Gill Sans"/>
              <a:cs typeface="Gill Sans"/>
            </a:endParaRPr>
          </a:p>
        </p:txBody>
      </p:sp>
      <p:sp>
        <p:nvSpPr>
          <p:cNvPr id="7" name="Text Box 4"/>
          <p:cNvSpPr txBox="1">
            <a:spLocks noChangeArrowheads="1"/>
          </p:cNvSpPr>
          <p:nvPr/>
        </p:nvSpPr>
        <p:spPr bwMode="auto">
          <a:xfrm>
            <a:off x="2057400" y="2209800"/>
            <a:ext cx="5029200" cy="584776"/>
          </a:xfrm>
          <a:prstGeom prst="rect">
            <a:avLst/>
          </a:prstGeom>
          <a:noFill/>
          <a:ln w="9525">
            <a:noFill/>
            <a:miter lim="800000"/>
            <a:headEnd/>
            <a:tailEnd/>
          </a:ln>
        </p:spPr>
        <p:txBody>
          <a:bodyPr wrap="square">
            <a:spAutoFit/>
          </a:bodyPr>
          <a:lstStyle/>
          <a:p>
            <a:pPr algn="ctr"/>
            <a:r>
              <a:rPr lang="en-US" sz="3200" b="0" dirty="0" smtClean="0">
                <a:solidFill>
                  <a:srgbClr val="FFFFFF"/>
                </a:solidFill>
                <a:latin typeface="Gill Sans"/>
                <a:cs typeface="Gill Sans"/>
              </a:rPr>
              <a:t>What’s the instruction set?</a:t>
            </a:r>
            <a:endParaRPr lang="en-US" sz="3200" b="0" dirty="0">
              <a:solidFill>
                <a:srgbClr val="FFFFFF"/>
              </a:solidFill>
              <a:latin typeface="Gill Sans"/>
              <a:cs typeface="Gill Sans"/>
            </a:endParaRPr>
          </a:p>
        </p:txBody>
      </p:sp>
      <p:sp>
        <p:nvSpPr>
          <p:cNvPr id="8" name="Text Box 4"/>
          <p:cNvSpPr txBox="1">
            <a:spLocks noChangeArrowheads="1"/>
          </p:cNvSpPr>
          <p:nvPr/>
        </p:nvSpPr>
        <p:spPr bwMode="auto">
          <a:xfrm>
            <a:off x="2057400" y="2691824"/>
            <a:ext cx="5029200" cy="584776"/>
          </a:xfrm>
          <a:prstGeom prst="rect">
            <a:avLst/>
          </a:prstGeom>
          <a:noFill/>
          <a:ln w="9525">
            <a:noFill/>
            <a:miter lim="800000"/>
            <a:headEnd/>
            <a:tailEnd/>
          </a:ln>
        </p:spPr>
        <p:txBody>
          <a:bodyPr wrap="square">
            <a:spAutoFit/>
          </a:bodyPr>
          <a:lstStyle/>
          <a:p>
            <a:pPr algn="ctr"/>
            <a:r>
              <a:rPr lang="en-US" sz="3200" b="0" dirty="0" smtClean="0">
                <a:solidFill>
                  <a:srgbClr val="FFFFFF"/>
                </a:solidFill>
                <a:latin typeface="Gill Sans"/>
                <a:cs typeface="Gill Sans"/>
              </a:rPr>
              <a:t>Okay,</a:t>
            </a:r>
            <a:r>
              <a:rPr lang="en-US" sz="3200" b="0" dirty="0">
                <a:solidFill>
                  <a:srgbClr val="FFFFFF"/>
                </a:solidFill>
                <a:latin typeface="Gill Sans"/>
                <a:cs typeface="Gill Sans"/>
              </a:rPr>
              <a:t> </a:t>
            </a:r>
            <a:r>
              <a:rPr lang="en-US" sz="3200" b="0" dirty="0" smtClean="0">
                <a:solidFill>
                  <a:srgbClr val="FFFFFF"/>
                </a:solidFill>
                <a:latin typeface="Gill Sans"/>
                <a:cs typeface="Gill Sans"/>
              </a:rPr>
              <a:t>let’s fix this!</a:t>
            </a:r>
            <a:endParaRPr lang="en-US" sz="3200" b="0" dirty="0">
              <a:solidFill>
                <a:srgbClr val="FFFFFF"/>
              </a:solidFill>
              <a:latin typeface="Gill Sans"/>
              <a:cs typeface="Gill Sans"/>
            </a:endParaRPr>
          </a:p>
        </p:txBody>
      </p:sp>
    </p:spTree>
    <p:extLst>
      <p:ext uri="{BB962C8B-B14F-4D97-AF65-F5344CB8AC3E}">
        <p14:creationId xmlns:p14="http://schemas.microsoft.com/office/powerpoint/2010/main" val="223285057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and5.gi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3200" y="1981200"/>
            <a:ext cx="6299200" cy="3365500"/>
          </a:xfrm>
          <a:prstGeom prst="rect">
            <a:avLst/>
          </a:prstGeom>
        </p:spPr>
      </p:pic>
      <p:sp>
        <p:nvSpPr>
          <p:cNvPr id="6" name="Rectangle 5"/>
          <p:cNvSpPr/>
          <p:nvPr/>
        </p:nvSpPr>
        <p:spPr bwMode="auto">
          <a:xfrm>
            <a:off x="4876800" y="1905000"/>
            <a:ext cx="3048000" cy="3124200"/>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7"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Analogy: NAND Gates are universal</a:t>
            </a:r>
          </a:p>
        </p:txBody>
      </p:sp>
    </p:spTree>
    <p:extLst>
      <p:ext uri="{BB962C8B-B14F-4D97-AF65-F5344CB8AC3E}">
        <p14:creationId xmlns:p14="http://schemas.microsoft.com/office/powerpoint/2010/main" val="25950747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4"/>
          <p:cNvSpPr txBox="1">
            <a:spLocks noChangeArrowheads="1"/>
          </p:cNvSpPr>
          <p:nvPr/>
        </p:nvSpPr>
        <p:spPr bwMode="auto">
          <a:xfrm>
            <a:off x="0" y="1818382"/>
            <a:ext cx="9144000" cy="1077218"/>
          </a:xfrm>
          <a:prstGeom prst="rect">
            <a:avLst/>
          </a:prstGeom>
          <a:noFill/>
          <a:ln w="9525">
            <a:noFill/>
            <a:miter lim="800000"/>
            <a:headEnd/>
            <a:tailEnd/>
          </a:ln>
        </p:spPr>
        <p:txBody>
          <a:bodyPr wrap="square">
            <a:spAutoFit/>
          </a:bodyPr>
          <a:lstStyle/>
          <a:p>
            <a:pPr lvl="0" algn="ctr">
              <a:defRPr/>
            </a:pPr>
            <a:r>
              <a:rPr lang="en-US" sz="3200" b="0" kern="0" dirty="0">
                <a:solidFill>
                  <a:srgbClr val="000000"/>
                </a:solidFill>
                <a:latin typeface="Gill Sans"/>
                <a:cs typeface="Gill Sans"/>
              </a:rPr>
              <a:t>Let’s design a data processing </a:t>
            </a:r>
            <a:br>
              <a:rPr lang="en-US" sz="3200" b="0" kern="0" dirty="0">
                <a:solidFill>
                  <a:srgbClr val="000000"/>
                </a:solidFill>
                <a:latin typeface="Gill Sans"/>
                <a:cs typeface="Gill Sans"/>
              </a:rPr>
            </a:br>
            <a:r>
              <a:rPr lang="en-US" sz="3200" b="0" kern="0" dirty="0" smtClean="0">
                <a:solidFill>
                  <a:srgbClr val="000000"/>
                </a:solidFill>
                <a:latin typeface="Gill Sans"/>
                <a:cs typeface="Gill Sans"/>
              </a:rPr>
              <a:t>language “from scratch”!</a:t>
            </a:r>
            <a:endParaRPr lang="en-US" sz="3200" b="0" kern="0" dirty="0">
              <a:solidFill>
                <a:srgbClr val="000000"/>
              </a:solidFill>
              <a:latin typeface="Gill Sans"/>
              <a:cs typeface="Gill Sans"/>
            </a:endParaRPr>
          </a:p>
        </p:txBody>
      </p:sp>
      <p:sp>
        <p:nvSpPr>
          <p:cNvPr id="7" name="Text Box 4"/>
          <p:cNvSpPr txBox="1">
            <a:spLocks noChangeArrowheads="1"/>
          </p:cNvSpPr>
          <p:nvPr/>
        </p:nvSpPr>
        <p:spPr bwMode="auto">
          <a:xfrm>
            <a:off x="0" y="4866382"/>
            <a:ext cx="9144000" cy="461665"/>
          </a:xfrm>
          <a:prstGeom prst="rect">
            <a:avLst/>
          </a:prstGeom>
          <a:noFill/>
          <a:ln w="9525">
            <a:noFill/>
            <a:miter lim="800000"/>
            <a:headEnd/>
            <a:tailEnd/>
          </a:ln>
        </p:spPr>
        <p:txBody>
          <a:bodyPr wrap="square">
            <a:spAutoFit/>
          </a:bodyPr>
          <a:lstStyle/>
          <a:p>
            <a:pPr lvl="0" algn="ctr">
              <a:defRPr/>
            </a:pPr>
            <a:r>
              <a:rPr lang="en-US" sz="2400" b="0" kern="0" dirty="0" smtClean="0">
                <a:solidFill>
                  <a:srgbClr val="000000"/>
                </a:solidFill>
                <a:latin typeface="Gill Sans"/>
                <a:cs typeface="Gill Sans"/>
              </a:rPr>
              <a:t>(Why </a:t>
            </a:r>
            <a:r>
              <a:rPr lang="en-US" sz="2400" b="0" kern="0" dirty="0">
                <a:solidFill>
                  <a:srgbClr val="000000"/>
                </a:solidFill>
                <a:latin typeface="Gill Sans"/>
                <a:cs typeface="Gill Sans"/>
              </a:rPr>
              <a:t>is MapReduce the way it is</a:t>
            </a:r>
            <a:r>
              <a:rPr lang="en-US" sz="2400" b="0" kern="0" dirty="0" smtClean="0">
                <a:solidFill>
                  <a:srgbClr val="000000"/>
                </a:solidFill>
                <a:latin typeface="Gill Sans"/>
                <a:cs typeface="Gill Sans"/>
              </a:rPr>
              <a:t>?)</a:t>
            </a:r>
            <a:endParaRPr lang="en-US" sz="2400" b="0" kern="0" dirty="0">
              <a:solidFill>
                <a:srgbClr val="000000"/>
              </a:solidFill>
              <a:latin typeface="Gill Sans"/>
              <a:cs typeface="Gill Sans"/>
            </a:endParaRPr>
          </a:p>
        </p:txBody>
      </p:sp>
      <p:sp>
        <p:nvSpPr>
          <p:cNvPr id="4" name="Text Box 4"/>
          <p:cNvSpPr txBox="1">
            <a:spLocks noChangeArrowheads="1"/>
          </p:cNvSpPr>
          <p:nvPr/>
        </p:nvSpPr>
        <p:spPr bwMode="auto">
          <a:xfrm>
            <a:off x="-24063" y="3453825"/>
            <a:ext cx="9144000" cy="584775"/>
          </a:xfrm>
          <a:prstGeom prst="rect">
            <a:avLst/>
          </a:prstGeom>
          <a:noFill/>
          <a:ln w="9525">
            <a:noFill/>
            <a:miter lim="800000"/>
            <a:headEnd/>
            <a:tailEnd/>
          </a:ln>
        </p:spPr>
        <p:txBody>
          <a:bodyPr wrap="square">
            <a:spAutoFit/>
          </a:bodyPr>
          <a:lstStyle/>
          <a:p>
            <a:pPr lvl="0" algn="ctr">
              <a:defRPr/>
            </a:pPr>
            <a:r>
              <a:rPr lang="en-US" sz="3200" b="0" kern="0" dirty="0" smtClean="0">
                <a:solidFill>
                  <a:srgbClr val="000000"/>
                </a:solidFill>
                <a:latin typeface="Gill Sans"/>
                <a:cs typeface="Gill Sans"/>
              </a:rPr>
              <a:t>What ops do you need?</a:t>
            </a:r>
            <a:endParaRPr lang="en-US" sz="3200" b="0" kern="0" dirty="0">
              <a:solidFill>
                <a:srgbClr val="000000"/>
              </a:solidFill>
              <a:latin typeface="Gill Sans"/>
              <a:cs typeface="Gill Sans"/>
            </a:endParaRPr>
          </a:p>
        </p:txBody>
      </p:sp>
    </p:spTree>
    <p:extLst>
      <p:ext uri="{BB962C8B-B14F-4D97-AF65-F5344CB8AC3E}">
        <p14:creationId xmlns:p14="http://schemas.microsoft.com/office/powerpoint/2010/main" val="26556477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4"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2425005"/>
            <a:ext cx="9144000" cy="1200329"/>
          </a:xfrm>
          <a:prstGeom prst="rect">
            <a:avLst/>
          </a:prstGeom>
          <a:noFill/>
        </p:spPr>
        <p:txBody>
          <a:bodyPr wrap="square" rtlCol="0">
            <a:spAutoFit/>
          </a:bodyPr>
          <a:lstStyle/>
          <a:p>
            <a:pPr algn="ctr"/>
            <a:r>
              <a:rPr lang="en-US" sz="2400" b="0" dirty="0">
                <a:solidFill>
                  <a:schemeClr val="bg1"/>
                </a:solidFill>
                <a:latin typeface="Gill Sans"/>
                <a:cs typeface="Gill Sans"/>
              </a:rPr>
              <a:t>We have a collection of </a:t>
            </a:r>
            <a:r>
              <a:rPr lang="en-US" sz="2400" b="0" dirty="0">
                <a:solidFill>
                  <a:srgbClr val="000090"/>
                </a:solidFill>
                <a:latin typeface="Gill Sans"/>
                <a:cs typeface="Gill Sans"/>
              </a:rPr>
              <a:t>records</a:t>
            </a:r>
            <a:r>
              <a:rPr lang="en-US" sz="2400" b="0" dirty="0">
                <a:solidFill>
                  <a:schemeClr val="bg1"/>
                </a:solidFill>
                <a:latin typeface="Gill Sans"/>
                <a:cs typeface="Gill Sans"/>
              </a:rPr>
              <a:t>,</a:t>
            </a:r>
          </a:p>
          <a:p>
            <a:pPr algn="ctr"/>
            <a:r>
              <a:rPr lang="en-US" sz="2400" b="0" dirty="0">
                <a:solidFill>
                  <a:schemeClr val="bg1"/>
                </a:solidFill>
                <a:latin typeface="Gill Sans"/>
                <a:cs typeface="Gill Sans"/>
              </a:rPr>
              <a:t>want to apply a bunch of operations </a:t>
            </a:r>
            <a:br>
              <a:rPr lang="en-US" sz="2400" b="0" dirty="0">
                <a:solidFill>
                  <a:schemeClr val="bg1"/>
                </a:solidFill>
                <a:latin typeface="Gill Sans"/>
                <a:cs typeface="Gill Sans"/>
              </a:rPr>
            </a:br>
            <a:r>
              <a:rPr lang="en-US" sz="2400" b="0" dirty="0">
                <a:solidFill>
                  <a:schemeClr val="bg1"/>
                </a:solidFill>
                <a:latin typeface="Gill Sans"/>
                <a:cs typeface="Gill Sans"/>
              </a:rPr>
              <a:t>to compute some result</a:t>
            </a:r>
          </a:p>
        </p:txBody>
      </p:sp>
      <p:sp>
        <p:nvSpPr>
          <p:cNvPr id="3" name="TextBox 2"/>
          <p:cNvSpPr txBox="1"/>
          <p:nvPr/>
        </p:nvSpPr>
        <p:spPr>
          <a:xfrm>
            <a:off x="0" y="4579203"/>
            <a:ext cx="9144000" cy="461665"/>
          </a:xfrm>
          <a:prstGeom prst="rect">
            <a:avLst/>
          </a:prstGeom>
          <a:noFill/>
        </p:spPr>
        <p:txBody>
          <a:bodyPr wrap="square" rtlCol="0">
            <a:spAutoFit/>
          </a:bodyPr>
          <a:lstStyle/>
          <a:p>
            <a:pPr algn="ctr"/>
            <a:r>
              <a:rPr lang="en-US" sz="2400" b="0" i="1" dirty="0" smtClean="0">
                <a:solidFill>
                  <a:schemeClr val="bg1"/>
                </a:solidFill>
                <a:latin typeface="Gill Sans"/>
                <a:cs typeface="Gill Sans"/>
              </a:rPr>
              <a:t>Assumption:</a:t>
            </a:r>
            <a:r>
              <a:rPr lang="en-US" sz="2400" b="0" dirty="0" smtClean="0">
                <a:solidFill>
                  <a:schemeClr val="bg1"/>
                </a:solidFill>
                <a:latin typeface="Gill Sans"/>
                <a:cs typeface="Gill Sans"/>
              </a:rPr>
              <a:t> static collection of records</a:t>
            </a:r>
            <a:endParaRPr lang="en-US" sz="2400" b="0" dirty="0">
              <a:solidFill>
                <a:schemeClr val="bg1"/>
              </a:solidFill>
              <a:latin typeface="Gill Sans"/>
              <a:cs typeface="Gill Sans"/>
            </a:endParaRPr>
          </a:p>
        </p:txBody>
      </p:sp>
      <p:sp>
        <p:nvSpPr>
          <p:cNvPr id="6"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Data-Parallel Dataflow Languages</a:t>
            </a:r>
          </a:p>
        </p:txBody>
      </p:sp>
      <p:sp>
        <p:nvSpPr>
          <p:cNvPr id="8" name="TextBox 7"/>
          <p:cNvSpPr txBox="1"/>
          <p:nvPr/>
        </p:nvSpPr>
        <p:spPr>
          <a:xfrm>
            <a:off x="0" y="4948535"/>
            <a:ext cx="9144000" cy="461665"/>
          </a:xfrm>
          <a:prstGeom prst="rect">
            <a:avLst/>
          </a:prstGeom>
          <a:noFill/>
        </p:spPr>
        <p:txBody>
          <a:bodyPr wrap="square" rtlCol="0">
            <a:spAutoFit/>
          </a:bodyPr>
          <a:lstStyle/>
          <a:p>
            <a:pPr algn="ctr"/>
            <a:r>
              <a:rPr lang="en-US" sz="2400" b="0" dirty="0" smtClean="0">
                <a:solidFill>
                  <a:schemeClr val="bg1"/>
                </a:solidFill>
                <a:latin typeface="Gill Sans"/>
                <a:cs typeface="Gill Sans"/>
              </a:rPr>
              <a:t>(what’s the limitation here?)</a:t>
            </a:r>
            <a:endParaRPr lang="en-US" sz="2400" b="0" dirty="0">
              <a:solidFill>
                <a:schemeClr val="bg1"/>
              </a:solidFill>
              <a:latin typeface="Gill Sans"/>
              <a:cs typeface="Gill Sans"/>
            </a:endParaRPr>
          </a:p>
        </p:txBody>
      </p:sp>
    </p:spTree>
    <p:extLst>
      <p:ext uri="{BB962C8B-B14F-4D97-AF65-F5344CB8AC3E}">
        <p14:creationId xmlns:p14="http://schemas.microsoft.com/office/powerpoint/2010/main" val="336298307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8"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We need per-record processing</a:t>
            </a:r>
          </a:p>
        </p:txBody>
      </p:sp>
      <p:grpSp>
        <p:nvGrpSpPr>
          <p:cNvPr id="5" name="Group 4"/>
          <p:cNvGrpSpPr/>
          <p:nvPr/>
        </p:nvGrpSpPr>
        <p:grpSpPr>
          <a:xfrm>
            <a:off x="2438400" y="2895600"/>
            <a:ext cx="4267200" cy="1676400"/>
            <a:chOff x="2438400" y="3048000"/>
            <a:chExt cx="4267200" cy="1676400"/>
          </a:xfrm>
        </p:grpSpPr>
        <p:sp>
          <p:nvSpPr>
            <p:cNvPr id="8" name="Oval 7"/>
            <p:cNvSpPr/>
            <p:nvPr/>
          </p:nvSpPr>
          <p:spPr bwMode="auto">
            <a:xfrm>
              <a:off x="5562600" y="4191000"/>
              <a:ext cx="533400" cy="533400"/>
            </a:xfrm>
            <a:prstGeom prst="ellipse">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1" u="none" strike="noStrike" cap="none" normalizeH="0" baseline="0" dirty="0" smtClean="0">
                  <a:ln>
                    <a:noFill/>
                  </a:ln>
                  <a:solidFill>
                    <a:schemeClr val="bg1"/>
                  </a:solidFill>
                  <a:effectLst/>
                  <a:latin typeface="Arial" charset="0"/>
                </a:rPr>
                <a:t>r'</a:t>
              </a:r>
              <a:r>
                <a:rPr kumimoji="0" lang="en-US" sz="1600" b="0" i="1" u="none" strike="noStrike" cap="none" normalizeH="0" baseline="-25000" dirty="0" smtClean="0">
                  <a:ln>
                    <a:noFill/>
                  </a:ln>
                  <a:solidFill>
                    <a:schemeClr val="bg1"/>
                  </a:solidFill>
                  <a:effectLst/>
                  <a:latin typeface="Arial" charset="0"/>
                </a:rPr>
                <a:t>n-1</a:t>
              </a:r>
            </a:p>
          </p:txBody>
        </p:sp>
        <p:sp>
          <p:nvSpPr>
            <p:cNvPr id="10" name="Oval 9"/>
            <p:cNvSpPr/>
            <p:nvPr/>
          </p:nvSpPr>
          <p:spPr bwMode="auto">
            <a:xfrm>
              <a:off x="6172200" y="4191000"/>
              <a:ext cx="533400" cy="533400"/>
            </a:xfrm>
            <a:prstGeom prst="ellipse">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1" u="none" strike="noStrike" cap="none" normalizeH="0" baseline="0" dirty="0" err="1" smtClean="0">
                  <a:ln>
                    <a:noFill/>
                  </a:ln>
                  <a:solidFill>
                    <a:schemeClr val="bg1"/>
                  </a:solidFill>
                  <a:effectLst/>
                  <a:latin typeface="Arial" charset="0"/>
                </a:rPr>
                <a:t>r</a:t>
              </a:r>
              <a:r>
                <a:rPr kumimoji="0" lang="en-US" sz="1600" b="0" i="1" u="none" strike="noStrike" cap="none" normalizeH="0" baseline="-25000" dirty="0" err="1" smtClean="0">
                  <a:ln>
                    <a:noFill/>
                  </a:ln>
                  <a:solidFill>
                    <a:schemeClr val="bg1"/>
                  </a:solidFill>
                  <a:effectLst/>
                  <a:latin typeface="Arial" charset="0"/>
                </a:rPr>
                <a:t>n</a:t>
              </a:r>
              <a:endParaRPr kumimoji="0" lang="en-US" sz="1600" b="0" i="1" u="none" strike="noStrike" cap="none" normalizeH="0" baseline="-25000" dirty="0" smtClean="0">
                <a:ln>
                  <a:noFill/>
                </a:ln>
                <a:solidFill>
                  <a:schemeClr val="bg1"/>
                </a:solidFill>
                <a:effectLst/>
                <a:latin typeface="Arial" charset="0"/>
              </a:endParaRPr>
            </a:p>
          </p:txBody>
        </p:sp>
        <p:sp>
          <p:nvSpPr>
            <p:cNvPr id="12" name="Oval 11"/>
            <p:cNvSpPr/>
            <p:nvPr/>
          </p:nvSpPr>
          <p:spPr bwMode="auto">
            <a:xfrm>
              <a:off x="3733800" y="4191000"/>
              <a:ext cx="533400" cy="533400"/>
            </a:xfrm>
            <a:prstGeom prst="ellipse">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1" u="none" strike="noStrike" cap="none" normalizeH="0" baseline="0" dirty="0" smtClean="0">
                  <a:ln>
                    <a:noFill/>
                  </a:ln>
                  <a:solidFill>
                    <a:schemeClr val="bg1"/>
                  </a:solidFill>
                  <a:effectLst/>
                  <a:latin typeface="Arial" charset="0"/>
                </a:rPr>
                <a:t>r’</a:t>
              </a:r>
              <a:r>
                <a:rPr kumimoji="0" lang="en-US" sz="1600" b="0" i="1" u="none" strike="noStrike" cap="none" normalizeH="0" baseline="-25000" dirty="0" smtClean="0">
                  <a:ln>
                    <a:noFill/>
                  </a:ln>
                  <a:solidFill>
                    <a:schemeClr val="bg1"/>
                  </a:solidFill>
                  <a:effectLst/>
                  <a:latin typeface="Arial" charset="0"/>
                </a:rPr>
                <a:t>3</a:t>
              </a:r>
            </a:p>
          </p:txBody>
        </p:sp>
        <p:sp>
          <p:nvSpPr>
            <p:cNvPr id="14" name="Oval 13"/>
            <p:cNvSpPr/>
            <p:nvPr/>
          </p:nvSpPr>
          <p:spPr bwMode="auto">
            <a:xfrm>
              <a:off x="4343400" y="4191000"/>
              <a:ext cx="533400" cy="533400"/>
            </a:xfrm>
            <a:prstGeom prst="ellipse">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1" u="none" strike="noStrike" cap="none" normalizeH="0" baseline="0" dirty="0" smtClean="0">
                  <a:ln>
                    <a:noFill/>
                  </a:ln>
                  <a:solidFill>
                    <a:schemeClr val="bg1"/>
                  </a:solidFill>
                  <a:effectLst/>
                  <a:latin typeface="Arial" charset="0"/>
                </a:rPr>
                <a:t>r’</a:t>
              </a:r>
              <a:r>
                <a:rPr kumimoji="0" lang="en-US" sz="1600" b="0" i="1" u="none" strike="noStrike" cap="none" normalizeH="0" baseline="-25000" dirty="0" smtClean="0">
                  <a:ln>
                    <a:noFill/>
                  </a:ln>
                  <a:solidFill>
                    <a:schemeClr val="bg1"/>
                  </a:solidFill>
                  <a:effectLst/>
                  <a:latin typeface="Arial" charset="0"/>
                </a:rPr>
                <a:t>4</a:t>
              </a:r>
            </a:p>
          </p:txBody>
        </p:sp>
        <p:sp>
          <p:nvSpPr>
            <p:cNvPr id="16" name="Oval 15"/>
            <p:cNvSpPr/>
            <p:nvPr/>
          </p:nvSpPr>
          <p:spPr bwMode="auto">
            <a:xfrm>
              <a:off x="2438400" y="4191000"/>
              <a:ext cx="533400" cy="533400"/>
            </a:xfrm>
            <a:prstGeom prst="ellipse">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1" u="none" strike="noStrike" cap="none" normalizeH="0" baseline="0" dirty="0" smtClean="0">
                  <a:ln>
                    <a:noFill/>
                  </a:ln>
                  <a:solidFill>
                    <a:schemeClr val="bg1"/>
                  </a:solidFill>
                  <a:effectLst/>
                  <a:latin typeface="Arial" charset="0"/>
                </a:rPr>
                <a:t>r’</a:t>
              </a:r>
              <a:r>
                <a:rPr kumimoji="0" lang="en-US" sz="1600" b="0" i="1" u="none" strike="noStrike" cap="none" normalizeH="0" baseline="-25000" dirty="0" smtClean="0">
                  <a:ln>
                    <a:noFill/>
                  </a:ln>
                  <a:solidFill>
                    <a:schemeClr val="bg1"/>
                  </a:solidFill>
                  <a:effectLst/>
                  <a:latin typeface="Arial" charset="0"/>
                </a:rPr>
                <a:t>1</a:t>
              </a:r>
            </a:p>
          </p:txBody>
        </p:sp>
        <p:sp>
          <p:nvSpPr>
            <p:cNvPr id="19" name="Oval 18"/>
            <p:cNvSpPr/>
            <p:nvPr/>
          </p:nvSpPr>
          <p:spPr bwMode="auto">
            <a:xfrm>
              <a:off x="3048000" y="4191000"/>
              <a:ext cx="533400" cy="533400"/>
            </a:xfrm>
            <a:prstGeom prst="ellipse">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1" u="none" strike="noStrike" cap="none" normalizeH="0" baseline="0" dirty="0" smtClean="0">
                  <a:ln>
                    <a:noFill/>
                  </a:ln>
                  <a:solidFill>
                    <a:schemeClr val="bg1"/>
                  </a:solidFill>
                  <a:effectLst/>
                  <a:latin typeface="Arial" charset="0"/>
                </a:rPr>
                <a:t>r'</a:t>
              </a:r>
              <a:r>
                <a:rPr lang="en-US" b="0" i="1" baseline="-25000" dirty="0" smtClean="0">
                  <a:solidFill>
                    <a:schemeClr val="bg1"/>
                  </a:solidFill>
                  <a:latin typeface="Arial" charset="0"/>
                </a:rPr>
                <a:t>2</a:t>
              </a:r>
              <a:endParaRPr kumimoji="0" lang="en-US" sz="1600" b="0" i="1" u="none" strike="noStrike" cap="none" normalizeH="0" baseline="-25000" dirty="0" smtClean="0">
                <a:ln>
                  <a:noFill/>
                </a:ln>
                <a:solidFill>
                  <a:schemeClr val="bg1"/>
                </a:solidFill>
                <a:effectLst/>
                <a:latin typeface="Arial" charset="0"/>
              </a:endParaRPr>
            </a:p>
          </p:txBody>
        </p:sp>
        <p:cxnSp>
          <p:nvCxnSpPr>
            <p:cNvPr id="20" name="Straight Arrow Connector 19"/>
            <p:cNvCxnSpPr>
              <a:stCxn id="15" idx="4"/>
              <a:endCxn id="16" idx="0"/>
            </p:cNvCxnSpPr>
            <p:nvPr/>
          </p:nvCxnSpPr>
          <p:spPr bwMode="auto">
            <a:xfrm>
              <a:off x="2705100" y="3048000"/>
              <a:ext cx="0" cy="11430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21" name="Straight Arrow Connector 20"/>
            <p:cNvCxnSpPr>
              <a:stCxn id="17" idx="4"/>
              <a:endCxn id="19" idx="0"/>
            </p:cNvCxnSpPr>
            <p:nvPr/>
          </p:nvCxnSpPr>
          <p:spPr bwMode="auto">
            <a:xfrm>
              <a:off x="3314700" y="3048000"/>
              <a:ext cx="0" cy="11430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22" name="Straight Arrow Connector 21"/>
            <p:cNvCxnSpPr>
              <a:stCxn id="11" idx="4"/>
              <a:endCxn id="12" idx="0"/>
            </p:cNvCxnSpPr>
            <p:nvPr/>
          </p:nvCxnSpPr>
          <p:spPr bwMode="auto">
            <a:xfrm>
              <a:off x="4000500" y="3048000"/>
              <a:ext cx="0" cy="11430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23" name="Straight Arrow Connector 22"/>
            <p:cNvCxnSpPr>
              <a:stCxn id="13" idx="4"/>
              <a:endCxn id="14" idx="0"/>
            </p:cNvCxnSpPr>
            <p:nvPr/>
          </p:nvCxnSpPr>
          <p:spPr bwMode="auto">
            <a:xfrm>
              <a:off x="4610100" y="3048000"/>
              <a:ext cx="0" cy="11430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24" name="Straight Arrow Connector 23"/>
            <p:cNvCxnSpPr>
              <a:stCxn id="7" idx="4"/>
              <a:endCxn id="8" idx="0"/>
            </p:cNvCxnSpPr>
            <p:nvPr/>
          </p:nvCxnSpPr>
          <p:spPr bwMode="auto">
            <a:xfrm>
              <a:off x="5829300" y="3048000"/>
              <a:ext cx="0" cy="11430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25" name="Straight Arrow Connector 24"/>
            <p:cNvCxnSpPr>
              <a:stCxn id="9" idx="4"/>
              <a:endCxn id="10" idx="0"/>
            </p:cNvCxnSpPr>
            <p:nvPr/>
          </p:nvCxnSpPr>
          <p:spPr bwMode="auto">
            <a:xfrm>
              <a:off x="6438900" y="3048000"/>
              <a:ext cx="0" cy="11430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sp>
          <p:nvSpPr>
            <p:cNvPr id="30" name="TextBox 29"/>
            <p:cNvSpPr txBox="1"/>
            <p:nvPr/>
          </p:nvSpPr>
          <p:spPr>
            <a:xfrm>
              <a:off x="5029200" y="4233446"/>
              <a:ext cx="389850" cy="338554"/>
            </a:xfrm>
            <a:prstGeom prst="rect">
              <a:avLst/>
            </a:prstGeom>
            <a:noFill/>
          </p:spPr>
          <p:txBody>
            <a:bodyPr wrap="none" rtlCol="0">
              <a:spAutoFit/>
            </a:bodyPr>
            <a:lstStyle/>
            <a:p>
              <a:r>
                <a:rPr lang="en-US" dirty="0" smtClean="0">
                  <a:solidFill>
                    <a:schemeClr val="bg1"/>
                  </a:solidFill>
                </a:rPr>
                <a:t>…</a:t>
              </a:r>
              <a:endParaRPr lang="en-US" dirty="0">
                <a:solidFill>
                  <a:schemeClr val="bg1"/>
                </a:solidFill>
              </a:endParaRPr>
            </a:p>
          </p:txBody>
        </p:sp>
      </p:grpSp>
      <p:sp>
        <p:nvSpPr>
          <p:cNvPr id="26" name="Rectangle 25"/>
          <p:cNvSpPr>
            <a:spLocks noChangeArrowheads="1"/>
          </p:cNvSpPr>
          <p:nvPr/>
        </p:nvSpPr>
        <p:spPr bwMode="auto">
          <a:xfrm>
            <a:off x="5562600" y="3124200"/>
            <a:ext cx="1143000" cy="6096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b="0">
                <a:solidFill>
                  <a:schemeClr val="bg2"/>
                </a:solidFill>
              </a:rPr>
              <a:t>map</a:t>
            </a:r>
          </a:p>
        </p:txBody>
      </p:sp>
      <p:sp>
        <p:nvSpPr>
          <p:cNvPr id="27" name="Rectangle 26"/>
          <p:cNvSpPr>
            <a:spLocks noChangeArrowheads="1"/>
          </p:cNvSpPr>
          <p:nvPr/>
        </p:nvSpPr>
        <p:spPr bwMode="auto">
          <a:xfrm>
            <a:off x="3733800" y="3124200"/>
            <a:ext cx="1143000" cy="6096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b="0">
                <a:solidFill>
                  <a:schemeClr val="bg2"/>
                </a:solidFill>
              </a:rPr>
              <a:t>map</a:t>
            </a:r>
          </a:p>
        </p:txBody>
      </p:sp>
      <p:sp>
        <p:nvSpPr>
          <p:cNvPr id="28" name="Rectangle 27"/>
          <p:cNvSpPr>
            <a:spLocks noChangeArrowheads="1"/>
          </p:cNvSpPr>
          <p:nvPr/>
        </p:nvSpPr>
        <p:spPr bwMode="auto">
          <a:xfrm>
            <a:off x="2438400" y="3124200"/>
            <a:ext cx="1143000" cy="6096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b="0">
                <a:solidFill>
                  <a:schemeClr val="bg2"/>
                </a:solidFill>
              </a:rPr>
              <a:t>map</a:t>
            </a:r>
          </a:p>
        </p:txBody>
      </p:sp>
      <p:sp>
        <p:nvSpPr>
          <p:cNvPr id="3" name="TextBox 2"/>
          <p:cNvSpPr txBox="1"/>
          <p:nvPr/>
        </p:nvSpPr>
        <p:spPr>
          <a:xfrm>
            <a:off x="5029200" y="3276600"/>
            <a:ext cx="389850" cy="338554"/>
          </a:xfrm>
          <a:prstGeom prst="rect">
            <a:avLst/>
          </a:prstGeom>
          <a:noFill/>
        </p:spPr>
        <p:txBody>
          <a:bodyPr wrap="none" rtlCol="0">
            <a:spAutoFit/>
          </a:bodyPr>
          <a:lstStyle/>
          <a:p>
            <a:r>
              <a:rPr lang="en-US" dirty="0" smtClean="0">
                <a:solidFill>
                  <a:schemeClr val="bg1"/>
                </a:solidFill>
              </a:rPr>
              <a:t>…</a:t>
            </a:r>
            <a:endParaRPr lang="en-US" dirty="0">
              <a:solidFill>
                <a:schemeClr val="bg1"/>
              </a:solidFill>
            </a:endParaRPr>
          </a:p>
        </p:txBody>
      </p:sp>
      <p:grpSp>
        <p:nvGrpSpPr>
          <p:cNvPr id="4" name="Group 3"/>
          <p:cNvGrpSpPr/>
          <p:nvPr/>
        </p:nvGrpSpPr>
        <p:grpSpPr>
          <a:xfrm>
            <a:off x="2438400" y="2362200"/>
            <a:ext cx="4267200" cy="533400"/>
            <a:chOff x="2438400" y="2514600"/>
            <a:chExt cx="4267200" cy="533400"/>
          </a:xfrm>
        </p:grpSpPr>
        <p:sp>
          <p:nvSpPr>
            <p:cNvPr id="7" name="Oval 6"/>
            <p:cNvSpPr/>
            <p:nvPr/>
          </p:nvSpPr>
          <p:spPr bwMode="auto">
            <a:xfrm>
              <a:off x="5562600" y="2514600"/>
              <a:ext cx="533400" cy="533400"/>
            </a:xfrm>
            <a:prstGeom prst="ellipse">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1" u="none" strike="noStrike" cap="none" normalizeH="0" baseline="0" dirty="0" smtClean="0">
                  <a:ln>
                    <a:noFill/>
                  </a:ln>
                  <a:solidFill>
                    <a:schemeClr val="bg1"/>
                  </a:solidFill>
                  <a:effectLst/>
                  <a:latin typeface="Arial" charset="0"/>
                </a:rPr>
                <a:t>r</a:t>
              </a:r>
              <a:r>
                <a:rPr kumimoji="0" lang="en-US" sz="1600" b="0" i="1" u="none" strike="noStrike" cap="none" normalizeH="0" baseline="-25000" dirty="0" smtClean="0">
                  <a:ln>
                    <a:noFill/>
                  </a:ln>
                  <a:solidFill>
                    <a:schemeClr val="bg1"/>
                  </a:solidFill>
                  <a:effectLst/>
                  <a:latin typeface="Arial" charset="0"/>
                </a:rPr>
                <a:t>n-1</a:t>
              </a:r>
            </a:p>
          </p:txBody>
        </p:sp>
        <p:sp>
          <p:nvSpPr>
            <p:cNvPr id="9" name="Oval 8"/>
            <p:cNvSpPr/>
            <p:nvPr/>
          </p:nvSpPr>
          <p:spPr bwMode="auto">
            <a:xfrm>
              <a:off x="6172200" y="2514600"/>
              <a:ext cx="533400" cy="533400"/>
            </a:xfrm>
            <a:prstGeom prst="ellipse">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1" u="none" strike="noStrike" cap="none" normalizeH="0" baseline="0" dirty="0" err="1" smtClean="0">
                  <a:ln>
                    <a:noFill/>
                  </a:ln>
                  <a:solidFill>
                    <a:schemeClr val="bg1"/>
                  </a:solidFill>
                  <a:effectLst/>
                  <a:latin typeface="Arial" charset="0"/>
                </a:rPr>
                <a:t>r</a:t>
              </a:r>
              <a:r>
                <a:rPr kumimoji="0" lang="en-US" sz="1600" b="0" i="1" u="none" strike="noStrike" cap="none" normalizeH="0" baseline="-25000" dirty="0" err="1" smtClean="0">
                  <a:ln>
                    <a:noFill/>
                  </a:ln>
                  <a:solidFill>
                    <a:schemeClr val="bg1"/>
                  </a:solidFill>
                  <a:effectLst/>
                  <a:latin typeface="Arial" charset="0"/>
                </a:rPr>
                <a:t>n</a:t>
              </a:r>
              <a:endParaRPr kumimoji="0" lang="en-US" sz="1600" b="0" i="1" u="none" strike="noStrike" cap="none" normalizeH="0" baseline="-25000" dirty="0" smtClean="0">
                <a:ln>
                  <a:noFill/>
                </a:ln>
                <a:solidFill>
                  <a:schemeClr val="bg1"/>
                </a:solidFill>
                <a:effectLst/>
                <a:latin typeface="Arial" charset="0"/>
              </a:endParaRPr>
            </a:p>
          </p:txBody>
        </p:sp>
        <p:sp>
          <p:nvSpPr>
            <p:cNvPr id="11" name="Oval 10"/>
            <p:cNvSpPr/>
            <p:nvPr/>
          </p:nvSpPr>
          <p:spPr bwMode="auto">
            <a:xfrm>
              <a:off x="3733800" y="2514600"/>
              <a:ext cx="533400" cy="533400"/>
            </a:xfrm>
            <a:prstGeom prst="ellipse">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1" u="none" strike="noStrike" cap="none" normalizeH="0" baseline="0" dirty="0" smtClean="0">
                  <a:ln>
                    <a:noFill/>
                  </a:ln>
                  <a:solidFill>
                    <a:schemeClr val="bg1"/>
                  </a:solidFill>
                  <a:effectLst/>
                  <a:latin typeface="Arial" charset="0"/>
                </a:rPr>
                <a:t>r</a:t>
              </a:r>
              <a:r>
                <a:rPr lang="en-US" b="0" i="1" baseline="-25000" dirty="0">
                  <a:solidFill>
                    <a:schemeClr val="bg1"/>
                  </a:solidFill>
                  <a:latin typeface="Arial" charset="0"/>
                </a:rPr>
                <a:t>3</a:t>
              </a:r>
              <a:endParaRPr kumimoji="0" lang="en-US" sz="1600" b="0" i="1" u="none" strike="noStrike" cap="none" normalizeH="0" baseline="-25000" dirty="0" smtClean="0">
                <a:ln>
                  <a:noFill/>
                </a:ln>
                <a:solidFill>
                  <a:schemeClr val="bg1"/>
                </a:solidFill>
                <a:effectLst/>
                <a:latin typeface="Arial" charset="0"/>
              </a:endParaRPr>
            </a:p>
          </p:txBody>
        </p:sp>
        <p:sp>
          <p:nvSpPr>
            <p:cNvPr id="13" name="Oval 12"/>
            <p:cNvSpPr/>
            <p:nvPr/>
          </p:nvSpPr>
          <p:spPr bwMode="auto">
            <a:xfrm>
              <a:off x="4343400" y="2514600"/>
              <a:ext cx="533400" cy="533400"/>
            </a:xfrm>
            <a:prstGeom prst="ellipse">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1" u="none" strike="noStrike" cap="none" normalizeH="0" baseline="0" dirty="0" smtClean="0">
                  <a:ln>
                    <a:noFill/>
                  </a:ln>
                  <a:solidFill>
                    <a:schemeClr val="bg1"/>
                  </a:solidFill>
                  <a:effectLst/>
                  <a:latin typeface="Arial" charset="0"/>
                </a:rPr>
                <a:t>r</a:t>
              </a:r>
              <a:r>
                <a:rPr lang="en-US" b="0" i="1" baseline="-25000" dirty="0">
                  <a:solidFill>
                    <a:schemeClr val="bg1"/>
                  </a:solidFill>
                  <a:latin typeface="Arial" charset="0"/>
                </a:rPr>
                <a:t>4</a:t>
              </a:r>
              <a:endParaRPr kumimoji="0" lang="en-US" sz="1600" b="0" i="1" u="none" strike="noStrike" cap="none" normalizeH="0" baseline="-25000" dirty="0" smtClean="0">
                <a:ln>
                  <a:noFill/>
                </a:ln>
                <a:solidFill>
                  <a:schemeClr val="bg1"/>
                </a:solidFill>
                <a:effectLst/>
                <a:latin typeface="Arial" charset="0"/>
              </a:endParaRPr>
            </a:p>
          </p:txBody>
        </p:sp>
        <p:sp>
          <p:nvSpPr>
            <p:cNvPr id="15" name="Oval 14"/>
            <p:cNvSpPr/>
            <p:nvPr/>
          </p:nvSpPr>
          <p:spPr bwMode="auto">
            <a:xfrm>
              <a:off x="2438400" y="2514600"/>
              <a:ext cx="533400" cy="533400"/>
            </a:xfrm>
            <a:prstGeom prst="ellipse">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1" u="none" strike="noStrike" cap="none" normalizeH="0" baseline="0" dirty="0" smtClean="0">
                  <a:ln>
                    <a:noFill/>
                  </a:ln>
                  <a:solidFill>
                    <a:schemeClr val="bg1"/>
                  </a:solidFill>
                  <a:effectLst/>
                  <a:latin typeface="Arial" charset="0"/>
                </a:rPr>
                <a:t>r</a:t>
              </a:r>
              <a:r>
                <a:rPr kumimoji="0" lang="en-US" sz="1600" b="0" i="1" u="none" strike="noStrike" cap="none" normalizeH="0" baseline="-25000" dirty="0" smtClean="0">
                  <a:ln>
                    <a:noFill/>
                  </a:ln>
                  <a:solidFill>
                    <a:schemeClr val="bg1"/>
                  </a:solidFill>
                  <a:effectLst/>
                  <a:latin typeface="Arial" charset="0"/>
                </a:rPr>
                <a:t>1</a:t>
              </a:r>
            </a:p>
          </p:txBody>
        </p:sp>
        <p:sp>
          <p:nvSpPr>
            <p:cNvPr id="17" name="Oval 16"/>
            <p:cNvSpPr/>
            <p:nvPr/>
          </p:nvSpPr>
          <p:spPr bwMode="auto">
            <a:xfrm>
              <a:off x="3048000" y="2514600"/>
              <a:ext cx="533400" cy="533400"/>
            </a:xfrm>
            <a:prstGeom prst="ellipse">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1" u="none" strike="noStrike" cap="none" normalizeH="0" baseline="0" dirty="0" smtClean="0">
                  <a:ln>
                    <a:noFill/>
                  </a:ln>
                  <a:solidFill>
                    <a:schemeClr val="bg1"/>
                  </a:solidFill>
                  <a:effectLst/>
                  <a:latin typeface="Arial" charset="0"/>
                </a:rPr>
                <a:t>r</a:t>
              </a:r>
              <a:r>
                <a:rPr lang="en-US" b="0" i="1" baseline="-25000" dirty="0">
                  <a:solidFill>
                    <a:schemeClr val="bg1"/>
                  </a:solidFill>
                  <a:latin typeface="Arial" charset="0"/>
                </a:rPr>
                <a:t>2</a:t>
              </a:r>
              <a:endParaRPr kumimoji="0" lang="en-US" sz="1600" b="0" i="1" u="none" strike="noStrike" cap="none" normalizeH="0" baseline="-25000" dirty="0" smtClean="0">
                <a:ln>
                  <a:noFill/>
                </a:ln>
                <a:solidFill>
                  <a:schemeClr val="bg1"/>
                </a:solidFill>
                <a:effectLst/>
                <a:latin typeface="Arial" charset="0"/>
              </a:endParaRPr>
            </a:p>
          </p:txBody>
        </p:sp>
        <p:sp>
          <p:nvSpPr>
            <p:cNvPr id="29" name="TextBox 28"/>
            <p:cNvSpPr txBox="1"/>
            <p:nvPr/>
          </p:nvSpPr>
          <p:spPr>
            <a:xfrm>
              <a:off x="5029200" y="2590800"/>
              <a:ext cx="389850" cy="338554"/>
            </a:xfrm>
            <a:prstGeom prst="rect">
              <a:avLst/>
            </a:prstGeom>
            <a:noFill/>
          </p:spPr>
          <p:txBody>
            <a:bodyPr wrap="none" rtlCol="0">
              <a:spAutoFit/>
            </a:bodyPr>
            <a:lstStyle/>
            <a:p>
              <a:r>
                <a:rPr lang="en-US" dirty="0" smtClean="0">
                  <a:solidFill>
                    <a:schemeClr val="bg1"/>
                  </a:solidFill>
                </a:rPr>
                <a:t>…</a:t>
              </a:r>
              <a:endParaRPr lang="en-US" dirty="0">
                <a:solidFill>
                  <a:schemeClr val="bg1"/>
                </a:solidFill>
              </a:endParaRPr>
            </a:p>
          </p:txBody>
        </p:sp>
      </p:grpSp>
      <p:sp>
        <p:nvSpPr>
          <p:cNvPr id="33" name="TextBox 32"/>
          <p:cNvSpPr txBox="1"/>
          <p:nvPr/>
        </p:nvSpPr>
        <p:spPr>
          <a:xfrm>
            <a:off x="0" y="5410200"/>
            <a:ext cx="9144000" cy="830997"/>
          </a:xfrm>
          <a:prstGeom prst="rect">
            <a:avLst/>
          </a:prstGeom>
          <a:noFill/>
        </p:spPr>
        <p:txBody>
          <a:bodyPr wrap="square" rtlCol="0">
            <a:spAutoFit/>
          </a:bodyPr>
          <a:lstStyle/>
          <a:p>
            <a:pPr lvl="0" algn="ctr">
              <a:defRPr/>
            </a:pPr>
            <a:r>
              <a:rPr lang="en-US" sz="2400" b="0" i="1" kern="0" dirty="0">
                <a:solidFill>
                  <a:srgbClr val="000000"/>
                </a:solidFill>
                <a:latin typeface="Gill Sans"/>
                <a:cs typeface="Gill Sans"/>
              </a:rPr>
              <a:t>Remarks:</a:t>
            </a:r>
            <a:r>
              <a:rPr lang="en-US" sz="2400" b="0" kern="0" dirty="0">
                <a:solidFill>
                  <a:srgbClr val="000000"/>
                </a:solidFill>
                <a:latin typeface="Gill Sans"/>
                <a:cs typeface="Gill Sans"/>
              </a:rPr>
              <a:t> Easy to parallelize maps,</a:t>
            </a:r>
            <a:br>
              <a:rPr lang="en-US" sz="2400" b="0" kern="0" dirty="0">
                <a:solidFill>
                  <a:srgbClr val="000000"/>
                </a:solidFill>
                <a:latin typeface="Gill Sans"/>
                <a:cs typeface="Gill Sans"/>
              </a:rPr>
            </a:br>
            <a:r>
              <a:rPr lang="en-US" sz="2400" b="0" kern="0" dirty="0">
                <a:solidFill>
                  <a:srgbClr val="000000"/>
                </a:solidFill>
                <a:latin typeface="Gill Sans"/>
                <a:cs typeface="Gill Sans"/>
              </a:rPr>
              <a:t>record to “mapper” assignment is an implementation detail</a:t>
            </a:r>
          </a:p>
        </p:txBody>
      </p:sp>
    </p:spTree>
    <p:extLst>
      <p:ext uri="{BB962C8B-B14F-4D97-AF65-F5344CB8AC3E}">
        <p14:creationId xmlns:p14="http://schemas.microsoft.com/office/powerpoint/2010/main" val="34101036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2" presetClass="entr" presetSubtype="1"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 calcmode="lin" valueType="num">
                                      <p:cBhvr additive="base">
                                        <p:cTn id="21" dur="500"/>
                                        <p:tgtEl>
                                          <p:spTgt spid="5"/>
                                        </p:tgtEl>
                                        <p:attrNameLst>
                                          <p:attrName>ppt_y</p:attrName>
                                        </p:attrNameLst>
                                      </p:cBhvr>
                                      <p:tavLst>
                                        <p:tav tm="0">
                                          <p:val>
                                            <p:strVal val="#ppt_y-#ppt_h*1.125000"/>
                                          </p:val>
                                        </p:tav>
                                        <p:tav tm="100000">
                                          <p:val>
                                            <p:strVal val="#ppt_y"/>
                                          </p:val>
                                        </p:tav>
                                      </p:tavLst>
                                    </p:anim>
                                    <p:animEffect transition="in" filter="wipe(down)">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28" grpId="0" animBg="1"/>
      <p:bldP spid="3" grpId="0"/>
      <p:bldP spid="33"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0" y="1066800"/>
            <a:ext cx="9144000" cy="461665"/>
          </a:xfrm>
          <a:prstGeom prst="rect">
            <a:avLst/>
          </a:prstGeom>
          <a:noFill/>
        </p:spPr>
        <p:txBody>
          <a:bodyPr wrap="square" rtlCol="0">
            <a:spAutoFit/>
          </a:bodyPr>
          <a:lstStyle/>
          <a:p>
            <a:pPr algn="ctr"/>
            <a:r>
              <a:rPr lang="en-US" sz="2400" b="0" dirty="0">
                <a:solidFill>
                  <a:schemeClr val="bg1"/>
                </a:solidFill>
                <a:latin typeface="Gill Sans"/>
                <a:cs typeface="Gill Sans"/>
              </a:rPr>
              <a:t>(If we want more than embarrassingly parallel processing)</a:t>
            </a:r>
          </a:p>
        </p:txBody>
      </p:sp>
      <p:sp>
        <p:nvSpPr>
          <p:cNvPr id="12"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Map alone isn’t enough</a:t>
            </a:r>
          </a:p>
        </p:txBody>
      </p:sp>
      <p:sp>
        <p:nvSpPr>
          <p:cNvPr id="11" name="TextBox 10"/>
          <p:cNvSpPr txBox="1"/>
          <p:nvPr/>
        </p:nvSpPr>
        <p:spPr>
          <a:xfrm>
            <a:off x="0" y="2586335"/>
            <a:ext cx="9144000" cy="461665"/>
          </a:xfrm>
          <a:prstGeom prst="rect">
            <a:avLst/>
          </a:prstGeom>
          <a:noFill/>
        </p:spPr>
        <p:txBody>
          <a:bodyPr wrap="square" rtlCol="0">
            <a:spAutoFit/>
          </a:bodyPr>
          <a:lstStyle/>
          <a:p>
            <a:pPr algn="ctr"/>
            <a:r>
              <a:rPr lang="en-US" sz="2400" b="0" dirty="0" smtClean="0">
                <a:solidFill>
                  <a:schemeClr val="bg1"/>
                </a:solidFill>
                <a:latin typeface="Gill Sans"/>
                <a:cs typeface="Gill Sans"/>
              </a:rPr>
              <a:t>Where do intermediate results go?</a:t>
            </a:r>
            <a:endParaRPr lang="en-US" sz="2400" b="0" dirty="0">
              <a:solidFill>
                <a:schemeClr val="bg1"/>
              </a:solidFill>
              <a:latin typeface="Gill Sans"/>
              <a:cs typeface="Gill Sans"/>
            </a:endParaRPr>
          </a:p>
        </p:txBody>
      </p:sp>
      <p:sp>
        <p:nvSpPr>
          <p:cNvPr id="13" name="TextBox 12"/>
          <p:cNvSpPr txBox="1"/>
          <p:nvPr/>
        </p:nvSpPr>
        <p:spPr>
          <a:xfrm>
            <a:off x="0" y="2962870"/>
            <a:ext cx="9144000" cy="461665"/>
          </a:xfrm>
          <a:prstGeom prst="rect">
            <a:avLst/>
          </a:prstGeom>
          <a:noFill/>
        </p:spPr>
        <p:txBody>
          <a:bodyPr wrap="square" rtlCol="0">
            <a:spAutoFit/>
          </a:bodyPr>
          <a:lstStyle/>
          <a:p>
            <a:pPr algn="ctr"/>
            <a:r>
              <a:rPr lang="en-US" sz="2400" b="0" dirty="0" smtClean="0">
                <a:solidFill>
                  <a:schemeClr val="bg1"/>
                </a:solidFill>
                <a:latin typeface="Gill Sans"/>
                <a:cs typeface="Gill Sans"/>
              </a:rPr>
              <a:t>We need an addressing mechanism!</a:t>
            </a:r>
            <a:endParaRPr lang="en-US" sz="2400" b="0" dirty="0">
              <a:solidFill>
                <a:schemeClr val="bg1"/>
              </a:solidFill>
              <a:latin typeface="Gill Sans"/>
              <a:cs typeface="Gill Sans"/>
            </a:endParaRPr>
          </a:p>
        </p:txBody>
      </p:sp>
      <p:sp>
        <p:nvSpPr>
          <p:cNvPr id="14" name="TextBox 13"/>
          <p:cNvSpPr txBox="1"/>
          <p:nvPr/>
        </p:nvSpPr>
        <p:spPr>
          <a:xfrm>
            <a:off x="0" y="3348335"/>
            <a:ext cx="9144000" cy="461665"/>
          </a:xfrm>
          <a:prstGeom prst="rect">
            <a:avLst/>
          </a:prstGeom>
          <a:noFill/>
        </p:spPr>
        <p:txBody>
          <a:bodyPr wrap="square" rtlCol="0">
            <a:spAutoFit/>
          </a:bodyPr>
          <a:lstStyle/>
          <a:p>
            <a:pPr algn="ctr"/>
            <a:r>
              <a:rPr lang="en-US" sz="2400" b="0" dirty="0" smtClean="0">
                <a:solidFill>
                  <a:schemeClr val="bg1"/>
                </a:solidFill>
                <a:latin typeface="Gill Sans"/>
                <a:cs typeface="Gill Sans"/>
              </a:rPr>
              <a:t>What’s the semantics of the group by?</a:t>
            </a:r>
            <a:endParaRPr lang="en-US" sz="2400" b="0" dirty="0">
              <a:solidFill>
                <a:schemeClr val="bg1"/>
              </a:solidFill>
              <a:latin typeface="Gill Sans"/>
              <a:cs typeface="Gill Sans"/>
            </a:endParaRPr>
          </a:p>
        </p:txBody>
      </p:sp>
      <p:sp>
        <p:nvSpPr>
          <p:cNvPr id="16" name="TextBox 15"/>
          <p:cNvSpPr txBox="1"/>
          <p:nvPr/>
        </p:nvSpPr>
        <p:spPr>
          <a:xfrm>
            <a:off x="0" y="5253335"/>
            <a:ext cx="9144000" cy="461665"/>
          </a:xfrm>
          <a:prstGeom prst="rect">
            <a:avLst/>
          </a:prstGeom>
          <a:noFill/>
        </p:spPr>
        <p:txBody>
          <a:bodyPr wrap="square" rtlCol="0">
            <a:spAutoFit/>
          </a:bodyPr>
          <a:lstStyle/>
          <a:p>
            <a:pPr algn="ctr"/>
            <a:r>
              <a:rPr lang="en-US" sz="2400" b="0" dirty="0" smtClean="0">
                <a:solidFill>
                  <a:schemeClr val="bg1"/>
                </a:solidFill>
                <a:latin typeface="Gill Sans"/>
                <a:cs typeface="Gill Sans"/>
              </a:rPr>
              <a:t>Once we resolve the addressing, apply another computation</a:t>
            </a:r>
            <a:endParaRPr lang="en-US" sz="2400" b="0" dirty="0">
              <a:solidFill>
                <a:schemeClr val="bg1"/>
              </a:solidFill>
              <a:latin typeface="Gill Sans"/>
              <a:cs typeface="Gill Sans"/>
            </a:endParaRPr>
          </a:p>
        </p:txBody>
      </p:sp>
      <p:sp>
        <p:nvSpPr>
          <p:cNvPr id="17" name="TextBox 16"/>
          <p:cNvSpPr txBox="1"/>
          <p:nvPr/>
        </p:nvSpPr>
        <p:spPr>
          <a:xfrm>
            <a:off x="0" y="5634335"/>
            <a:ext cx="9144000" cy="461665"/>
          </a:xfrm>
          <a:prstGeom prst="rect">
            <a:avLst/>
          </a:prstGeom>
          <a:noFill/>
        </p:spPr>
        <p:txBody>
          <a:bodyPr wrap="square" rtlCol="0">
            <a:spAutoFit/>
          </a:bodyPr>
          <a:lstStyle/>
          <a:p>
            <a:pPr algn="ctr"/>
            <a:r>
              <a:rPr lang="en-US" sz="2400" b="0" dirty="0" smtClean="0">
                <a:solidFill>
                  <a:schemeClr val="bg1"/>
                </a:solidFill>
                <a:latin typeface="Gill Sans"/>
                <a:cs typeface="Gill Sans"/>
              </a:rPr>
              <a:t>That’s what we call reduce!</a:t>
            </a:r>
            <a:endParaRPr lang="en-US" sz="2400" b="0" dirty="0">
              <a:solidFill>
                <a:schemeClr val="bg1"/>
              </a:solidFill>
              <a:latin typeface="Gill Sans"/>
              <a:cs typeface="Gill Sans"/>
            </a:endParaRPr>
          </a:p>
        </p:txBody>
      </p:sp>
      <p:sp>
        <p:nvSpPr>
          <p:cNvPr id="9" name="TextBox 8"/>
          <p:cNvSpPr txBox="1"/>
          <p:nvPr/>
        </p:nvSpPr>
        <p:spPr>
          <a:xfrm>
            <a:off x="0" y="6015335"/>
            <a:ext cx="9144000" cy="461665"/>
          </a:xfrm>
          <a:prstGeom prst="rect">
            <a:avLst/>
          </a:prstGeom>
          <a:noFill/>
        </p:spPr>
        <p:txBody>
          <a:bodyPr wrap="square" rtlCol="0">
            <a:spAutoFit/>
          </a:bodyPr>
          <a:lstStyle/>
          <a:p>
            <a:pPr algn="ctr"/>
            <a:r>
              <a:rPr lang="en-US" sz="2400" b="0" smtClean="0">
                <a:solidFill>
                  <a:schemeClr val="bg1"/>
                </a:solidFill>
                <a:latin typeface="Gill Sans"/>
                <a:cs typeface="Gill Sans"/>
              </a:rPr>
              <a:t>(What’s with the sorting then?)</a:t>
            </a:r>
            <a:endParaRPr lang="en-US" sz="2400" b="0" dirty="0">
              <a:solidFill>
                <a:schemeClr val="bg1"/>
              </a:solidFill>
              <a:latin typeface="Gill Sans"/>
              <a:cs typeface="Gill Sans"/>
            </a:endParaRPr>
          </a:p>
        </p:txBody>
      </p:sp>
    </p:spTree>
    <p:extLst>
      <p:ext uri="{BB962C8B-B14F-4D97-AF65-F5344CB8AC3E}">
        <p14:creationId xmlns:p14="http://schemas.microsoft.com/office/powerpoint/2010/main" val="133088947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p:bldP spid="14" grpId="0"/>
      <p:bldP spid="16" grpId="0"/>
      <p:bldP spid="17" grpId="0"/>
      <p:bldP spid="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548640"/>
            <a:ext cx="9144000" cy="685800"/>
          </a:xfrm>
          <a:prstGeom prst="rect">
            <a:avLst/>
          </a:prstGeom>
        </p:spPr>
        <p:txBody>
          <a:bodyPr/>
          <a:lstStyle/>
          <a:p>
            <a:pPr lvl="0" algn="ctr">
              <a:defRPr/>
            </a:pPr>
            <a:r>
              <a:rPr lang="en-US" sz="3600" b="0" kern="0" dirty="0" smtClean="0">
                <a:solidFill>
                  <a:srgbClr val="000000"/>
                </a:solidFill>
                <a:latin typeface="Gill Sans"/>
                <a:cs typeface="Gill Sans"/>
              </a:rPr>
              <a:t>Debugging at Scale</a:t>
            </a:r>
            <a:endParaRPr lang="en-US" sz="3600" b="0" kern="0" dirty="0">
              <a:solidFill>
                <a:srgbClr val="000000"/>
              </a:solidFill>
              <a:latin typeface="Gill Sans"/>
              <a:cs typeface="Gill Sans"/>
            </a:endParaRPr>
          </a:p>
        </p:txBody>
      </p:sp>
      <p:sp>
        <p:nvSpPr>
          <p:cNvPr id="5" name="TextBox 4"/>
          <p:cNvSpPr txBox="1"/>
          <p:nvPr/>
        </p:nvSpPr>
        <p:spPr>
          <a:xfrm>
            <a:off x="0" y="3784937"/>
            <a:ext cx="9144000" cy="461665"/>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Real-world data is messy!</a:t>
            </a:r>
          </a:p>
        </p:txBody>
      </p:sp>
      <p:sp>
        <p:nvSpPr>
          <p:cNvPr id="6" name="TextBox 5"/>
          <p:cNvSpPr txBox="1"/>
          <p:nvPr/>
        </p:nvSpPr>
        <p:spPr>
          <a:xfrm>
            <a:off x="0" y="4165937"/>
            <a:ext cx="9144000" cy="1015663"/>
          </a:xfrm>
          <a:prstGeom prst="rect">
            <a:avLst/>
          </a:prstGeom>
          <a:noFill/>
        </p:spPr>
        <p:txBody>
          <a:bodyPr wrap="square" rtlCol="0">
            <a:spAutoFit/>
          </a:bodyPr>
          <a:lstStyle/>
          <a:p>
            <a:pPr lvl="0" algn="ctr">
              <a:defRPr/>
            </a:pPr>
            <a:r>
              <a:rPr lang="en-US" sz="2000" b="0" kern="0" dirty="0">
                <a:solidFill>
                  <a:srgbClr val="0070C0"/>
                </a:solidFill>
                <a:latin typeface="Gill Sans"/>
                <a:cs typeface="Gill Sans"/>
              </a:rPr>
              <a:t>There’s no such thing as “consistent data”</a:t>
            </a:r>
          </a:p>
          <a:p>
            <a:pPr lvl="0" algn="ctr">
              <a:defRPr/>
            </a:pPr>
            <a:r>
              <a:rPr lang="en-US" sz="2000" b="0" kern="0" dirty="0">
                <a:solidFill>
                  <a:srgbClr val="0070C0"/>
                </a:solidFill>
                <a:latin typeface="Gill Sans"/>
                <a:cs typeface="Gill Sans"/>
              </a:rPr>
              <a:t>Watch out for corner cases</a:t>
            </a:r>
          </a:p>
          <a:p>
            <a:pPr lvl="0" algn="ctr">
              <a:defRPr/>
            </a:pPr>
            <a:r>
              <a:rPr lang="en-US" sz="2000" b="0" kern="0" dirty="0">
                <a:solidFill>
                  <a:srgbClr val="0070C0"/>
                </a:solidFill>
                <a:latin typeface="Gill Sans"/>
                <a:cs typeface="Gill Sans"/>
              </a:rPr>
              <a:t>Isolate unexpected behavior, bring local</a:t>
            </a:r>
            <a:endParaRPr lang="en-US" sz="2000" b="0" kern="0" dirty="0" smtClean="0">
              <a:solidFill>
                <a:srgbClr val="0070C0"/>
              </a:solidFill>
              <a:latin typeface="Gill Sans"/>
              <a:cs typeface="Gill Sans"/>
            </a:endParaRPr>
          </a:p>
        </p:txBody>
      </p:sp>
      <p:sp>
        <p:nvSpPr>
          <p:cNvPr id="7" name="TextBox 6"/>
          <p:cNvSpPr txBox="1"/>
          <p:nvPr/>
        </p:nvSpPr>
        <p:spPr>
          <a:xfrm>
            <a:off x="0" y="1987153"/>
            <a:ext cx="9144000" cy="461665"/>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Works on small datasets, won’t scale… why?</a:t>
            </a:r>
          </a:p>
        </p:txBody>
      </p:sp>
      <p:sp>
        <p:nvSpPr>
          <p:cNvPr id="8" name="TextBox 7"/>
          <p:cNvSpPr txBox="1"/>
          <p:nvPr/>
        </p:nvSpPr>
        <p:spPr>
          <a:xfrm>
            <a:off x="0" y="2368153"/>
            <a:ext cx="9144000" cy="1015663"/>
          </a:xfrm>
          <a:prstGeom prst="rect">
            <a:avLst/>
          </a:prstGeom>
          <a:noFill/>
        </p:spPr>
        <p:txBody>
          <a:bodyPr wrap="square" rtlCol="0">
            <a:spAutoFit/>
          </a:bodyPr>
          <a:lstStyle/>
          <a:p>
            <a:pPr lvl="0" algn="ctr">
              <a:defRPr/>
            </a:pPr>
            <a:r>
              <a:rPr lang="en-US" sz="2000" b="0" kern="0" dirty="0">
                <a:solidFill>
                  <a:srgbClr val="0070C0"/>
                </a:solidFill>
                <a:latin typeface="Gill Sans"/>
                <a:cs typeface="Gill Sans"/>
              </a:rPr>
              <a:t>Memory management issues (buffering and object creation)</a:t>
            </a:r>
          </a:p>
          <a:p>
            <a:pPr lvl="0" algn="ctr">
              <a:defRPr/>
            </a:pPr>
            <a:r>
              <a:rPr lang="en-US" sz="2000" b="0" kern="0" dirty="0">
                <a:solidFill>
                  <a:srgbClr val="0070C0"/>
                </a:solidFill>
                <a:latin typeface="Gill Sans"/>
                <a:cs typeface="Gill Sans"/>
              </a:rPr>
              <a:t>Too much intermediate data</a:t>
            </a:r>
          </a:p>
          <a:p>
            <a:pPr lvl="0" algn="ctr">
              <a:defRPr/>
            </a:pPr>
            <a:r>
              <a:rPr lang="en-US" sz="2000" b="0" kern="0" dirty="0">
                <a:solidFill>
                  <a:srgbClr val="0070C0"/>
                </a:solidFill>
                <a:latin typeface="Gill Sans"/>
                <a:cs typeface="Gill Sans"/>
              </a:rPr>
              <a:t>Mangled input records</a:t>
            </a:r>
            <a:endParaRPr lang="en-US" sz="2000" b="0" kern="0" dirty="0" smtClean="0">
              <a:solidFill>
                <a:srgbClr val="0070C0"/>
              </a:solidFill>
              <a:latin typeface="Gill Sans"/>
              <a:cs typeface="Gill Sans"/>
            </a:endParaRPr>
          </a:p>
        </p:txBody>
      </p:sp>
    </p:spTree>
    <p:extLst>
      <p:ext uri="{BB962C8B-B14F-4D97-AF65-F5344CB8AC3E}">
        <p14:creationId xmlns:p14="http://schemas.microsoft.com/office/powerpoint/2010/main" val="377383095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itle 1"/>
          <p:cNvSpPr txBox="1">
            <a:spLocks/>
          </p:cNvSpPr>
          <p:nvPr/>
        </p:nvSpPr>
        <p:spPr>
          <a:xfrm>
            <a:off x="0" y="548640"/>
            <a:ext cx="9144000" cy="685800"/>
          </a:xfrm>
          <a:prstGeom prst="rect">
            <a:avLst/>
          </a:prstGeom>
        </p:spPr>
        <p:txBody>
          <a:bodyPr/>
          <a:lstStyle/>
          <a:p>
            <a:pPr lvl="0" algn="ctr">
              <a:defRPr/>
            </a:pPr>
            <a:r>
              <a:rPr lang="en-US" sz="3600" b="0" kern="0" dirty="0" smtClean="0">
                <a:solidFill>
                  <a:srgbClr val="000000"/>
                </a:solidFill>
                <a:latin typeface="Gill Sans"/>
                <a:cs typeface="Gill Sans"/>
              </a:rPr>
              <a:t>MapReduce</a:t>
            </a:r>
            <a:endParaRPr lang="en-US" sz="3600" b="0" kern="0" dirty="0">
              <a:solidFill>
                <a:srgbClr val="000000"/>
              </a:solidFill>
              <a:latin typeface="Gill Sans"/>
              <a:cs typeface="Gill Sans"/>
            </a:endParaRPr>
          </a:p>
        </p:txBody>
      </p:sp>
      <p:cxnSp>
        <p:nvCxnSpPr>
          <p:cNvPr id="17" name="Straight Arrow Connector 16"/>
          <p:cNvCxnSpPr>
            <a:stCxn id="75" idx="2"/>
            <a:endCxn id="29" idx="0"/>
          </p:cNvCxnSpPr>
          <p:nvPr/>
        </p:nvCxnSpPr>
        <p:spPr bwMode="auto">
          <a:xfrm>
            <a:off x="3009900" y="3429000"/>
            <a:ext cx="0" cy="8382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20" name="Straight Arrow Connector 19"/>
          <p:cNvCxnSpPr>
            <a:stCxn id="75" idx="2"/>
            <a:endCxn id="27" idx="0"/>
          </p:cNvCxnSpPr>
          <p:nvPr/>
        </p:nvCxnSpPr>
        <p:spPr bwMode="auto">
          <a:xfrm>
            <a:off x="3009900" y="3429000"/>
            <a:ext cx="3124200" cy="8382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21" name="Straight Arrow Connector 20"/>
          <p:cNvCxnSpPr>
            <a:stCxn id="74" idx="2"/>
            <a:endCxn id="29" idx="0"/>
          </p:cNvCxnSpPr>
          <p:nvPr/>
        </p:nvCxnSpPr>
        <p:spPr bwMode="auto">
          <a:xfrm flipH="1">
            <a:off x="3009900" y="3429000"/>
            <a:ext cx="1295400" cy="8382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22" name="Straight Arrow Connector 21"/>
          <p:cNvCxnSpPr>
            <a:stCxn id="74" idx="2"/>
            <a:endCxn id="27" idx="0"/>
          </p:cNvCxnSpPr>
          <p:nvPr/>
        </p:nvCxnSpPr>
        <p:spPr bwMode="auto">
          <a:xfrm>
            <a:off x="4305300" y="3429000"/>
            <a:ext cx="1828800" cy="8382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23" name="Straight Arrow Connector 22"/>
          <p:cNvCxnSpPr>
            <a:stCxn id="73" idx="2"/>
            <a:endCxn id="28" idx="0"/>
          </p:cNvCxnSpPr>
          <p:nvPr/>
        </p:nvCxnSpPr>
        <p:spPr bwMode="auto">
          <a:xfrm flipH="1">
            <a:off x="4305300" y="3429000"/>
            <a:ext cx="1828800" cy="8382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sp>
        <p:nvSpPr>
          <p:cNvPr id="27" name="Rectangle 26"/>
          <p:cNvSpPr>
            <a:spLocks noChangeArrowheads="1"/>
          </p:cNvSpPr>
          <p:nvPr/>
        </p:nvSpPr>
        <p:spPr bwMode="auto">
          <a:xfrm>
            <a:off x="5562600" y="4267200"/>
            <a:ext cx="1143000" cy="6096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b="0" dirty="0" smtClean="0">
                <a:solidFill>
                  <a:schemeClr val="bg2"/>
                </a:solidFill>
              </a:rPr>
              <a:t>reduce</a:t>
            </a:r>
            <a:endParaRPr lang="en-US" b="0" dirty="0">
              <a:solidFill>
                <a:schemeClr val="bg2"/>
              </a:solidFill>
            </a:endParaRPr>
          </a:p>
        </p:txBody>
      </p:sp>
      <p:sp>
        <p:nvSpPr>
          <p:cNvPr id="28" name="Rectangle 27"/>
          <p:cNvSpPr>
            <a:spLocks noChangeArrowheads="1"/>
          </p:cNvSpPr>
          <p:nvPr/>
        </p:nvSpPr>
        <p:spPr bwMode="auto">
          <a:xfrm>
            <a:off x="3733800" y="4267200"/>
            <a:ext cx="1143000" cy="6096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b="0" dirty="0" smtClean="0">
                <a:solidFill>
                  <a:schemeClr val="bg2"/>
                </a:solidFill>
              </a:rPr>
              <a:t>reduce</a:t>
            </a:r>
            <a:endParaRPr lang="en-US" b="0" dirty="0">
              <a:solidFill>
                <a:schemeClr val="bg2"/>
              </a:solidFill>
            </a:endParaRPr>
          </a:p>
        </p:txBody>
      </p:sp>
      <p:sp>
        <p:nvSpPr>
          <p:cNvPr id="29" name="Rectangle 28"/>
          <p:cNvSpPr>
            <a:spLocks noChangeArrowheads="1"/>
          </p:cNvSpPr>
          <p:nvPr/>
        </p:nvSpPr>
        <p:spPr bwMode="auto">
          <a:xfrm>
            <a:off x="2438400" y="4267200"/>
            <a:ext cx="1143000" cy="6096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b="0" dirty="0" smtClean="0">
                <a:solidFill>
                  <a:schemeClr val="bg2"/>
                </a:solidFill>
              </a:rPr>
              <a:t>reduce</a:t>
            </a:r>
            <a:endParaRPr lang="en-US" b="0" dirty="0">
              <a:solidFill>
                <a:schemeClr val="bg2"/>
              </a:solidFill>
            </a:endParaRPr>
          </a:p>
        </p:txBody>
      </p:sp>
      <p:sp>
        <p:nvSpPr>
          <p:cNvPr id="30" name="Oval 29"/>
          <p:cNvSpPr/>
          <p:nvPr/>
        </p:nvSpPr>
        <p:spPr bwMode="auto">
          <a:xfrm>
            <a:off x="5562600" y="5334000"/>
            <a:ext cx="533400" cy="533400"/>
          </a:xfrm>
          <a:prstGeom prst="ellipse">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1" u="none" strike="noStrike" cap="none" normalizeH="0" baseline="0" dirty="0" smtClean="0">
                <a:ln>
                  <a:noFill/>
                </a:ln>
                <a:solidFill>
                  <a:schemeClr val="bg1"/>
                </a:solidFill>
                <a:effectLst/>
                <a:latin typeface="Arial" charset="0"/>
              </a:rPr>
              <a:t>r'</a:t>
            </a:r>
            <a:r>
              <a:rPr kumimoji="0" lang="en-US" sz="1600" b="0" i="1" u="none" strike="noStrike" cap="none" normalizeH="0" baseline="-25000" dirty="0" smtClean="0">
                <a:ln>
                  <a:noFill/>
                </a:ln>
                <a:solidFill>
                  <a:schemeClr val="bg1"/>
                </a:solidFill>
                <a:effectLst/>
                <a:latin typeface="Arial" charset="0"/>
              </a:rPr>
              <a:t>n-1</a:t>
            </a:r>
          </a:p>
        </p:txBody>
      </p:sp>
      <p:sp>
        <p:nvSpPr>
          <p:cNvPr id="31" name="Oval 30"/>
          <p:cNvSpPr/>
          <p:nvPr/>
        </p:nvSpPr>
        <p:spPr bwMode="auto">
          <a:xfrm>
            <a:off x="6172200" y="5334000"/>
            <a:ext cx="533400" cy="533400"/>
          </a:xfrm>
          <a:prstGeom prst="ellipse">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1" u="none" strike="noStrike" cap="none" normalizeH="0" baseline="0" dirty="0" err="1" smtClean="0">
                <a:ln>
                  <a:noFill/>
                </a:ln>
                <a:solidFill>
                  <a:schemeClr val="bg1"/>
                </a:solidFill>
                <a:effectLst/>
                <a:latin typeface="Arial" charset="0"/>
              </a:rPr>
              <a:t>r</a:t>
            </a:r>
            <a:r>
              <a:rPr kumimoji="0" lang="en-US" sz="1600" b="0" i="1" u="none" strike="noStrike" cap="none" normalizeH="0" baseline="-25000" dirty="0" err="1" smtClean="0">
                <a:ln>
                  <a:noFill/>
                </a:ln>
                <a:solidFill>
                  <a:schemeClr val="bg1"/>
                </a:solidFill>
                <a:effectLst/>
                <a:latin typeface="Arial" charset="0"/>
              </a:rPr>
              <a:t>n</a:t>
            </a:r>
            <a:endParaRPr kumimoji="0" lang="en-US" sz="1600" b="0" i="1" u="none" strike="noStrike" cap="none" normalizeH="0" baseline="-25000" dirty="0" smtClean="0">
              <a:ln>
                <a:noFill/>
              </a:ln>
              <a:solidFill>
                <a:schemeClr val="bg1"/>
              </a:solidFill>
              <a:effectLst/>
              <a:latin typeface="Arial" charset="0"/>
            </a:endParaRPr>
          </a:p>
        </p:txBody>
      </p:sp>
      <p:sp>
        <p:nvSpPr>
          <p:cNvPr id="32" name="Oval 31"/>
          <p:cNvSpPr/>
          <p:nvPr/>
        </p:nvSpPr>
        <p:spPr bwMode="auto">
          <a:xfrm>
            <a:off x="3733800" y="5334000"/>
            <a:ext cx="533400" cy="533400"/>
          </a:xfrm>
          <a:prstGeom prst="ellipse">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1" u="none" strike="noStrike" cap="none" normalizeH="0" baseline="0" dirty="0" smtClean="0">
                <a:ln>
                  <a:noFill/>
                </a:ln>
                <a:solidFill>
                  <a:schemeClr val="bg1"/>
                </a:solidFill>
                <a:effectLst/>
                <a:latin typeface="Arial" charset="0"/>
              </a:rPr>
              <a:t>r’</a:t>
            </a:r>
            <a:r>
              <a:rPr kumimoji="0" lang="en-US" sz="1600" b="0" i="1" u="none" strike="noStrike" cap="none" normalizeH="0" baseline="-25000" dirty="0" smtClean="0">
                <a:ln>
                  <a:noFill/>
                </a:ln>
                <a:solidFill>
                  <a:schemeClr val="bg1"/>
                </a:solidFill>
                <a:effectLst/>
                <a:latin typeface="Arial" charset="0"/>
              </a:rPr>
              <a:t>3</a:t>
            </a:r>
          </a:p>
        </p:txBody>
      </p:sp>
      <p:sp>
        <p:nvSpPr>
          <p:cNvPr id="33" name="Oval 32"/>
          <p:cNvSpPr/>
          <p:nvPr/>
        </p:nvSpPr>
        <p:spPr bwMode="auto">
          <a:xfrm>
            <a:off x="4343400" y="5334000"/>
            <a:ext cx="533400" cy="533400"/>
          </a:xfrm>
          <a:prstGeom prst="ellipse">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1" u="none" strike="noStrike" cap="none" normalizeH="0" baseline="0" dirty="0" smtClean="0">
                <a:ln>
                  <a:noFill/>
                </a:ln>
                <a:solidFill>
                  <a:schemeClr val="bg1"/>
                </a:solidFill>
                <a:effectLst/>
                <a:latin typeface="Arial" charset="0"/>
              </a:rPr>
              <a:t>r’</a:t>
            </a:r>
            <a:r>
              <a:rPr kumimoji="0" lang="en-US" sz="1600" b="0" i="1" u="none" strike="noStrike" cap="none" normalizeH="0" baseline="-25000" dirty="0" smtClean="0">
                <a:ln>
                  <a:noFill/>
                </a:ln>
                <a:solidFill>
                  <a:schemeClr val="bg1"/>
                </a:solidFill>
                <a:effectLst/>
                <a:latin typeface="Arial" charset="0"/>
              </a:rPr>
              <a:t>4</a:t>
            </a:r>
          </a:p>
        </p:txBody>
      </p:sp>
      <p:sp>
        <p:nvSpPr>
          <p:cNvPr id="34" name="Oval 33"/>
          <p:cNvSpPr/>
          <p:nvPr/>
        </p:nvSpPr>
        <p:spPr bwMode="auto">
          <a:xfrm>
            <a:off x="2438400" y="5334000"/>
            <a:ext cx="533400" cy="533400"/>
          </a:xfrm>
          <a:prstGeom prst="ellipse">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1" u="none" strike="noStrike" cap="none" normalizeH="0" baseline="0" dirty="0" smtClean="0">
                <a:ln>
                  <a:noFill/>
                </a:ln>
                <a:solidFill>
                  <a:schemeClr val="bg1"/>
                </a:solidFill>
                <a:effectLst/>
                <a:latin typeface="Arial" charset="0"/>
              </a:rPr>
              <a:t>r’</a:t>
            </a:r>
            <a:r>
              <a:rPr kumimoji="0" lang="en-US" sz="1600" b="0" i="1" u="none" strike="noStrike" cap="none" normalizeH="0" baseline="-25000" dirty="0" smtClean="0">
                <a:ln>
                  <a:noFill/>
                </a:ln>
                <a:solidFill>
                  <a:schemeClr val="bg1"/>
                </a:solidFill>
                <a:effectLst/>
                <a:latin typeface="Arial" charset="0"/>
              </a:rPr>
              <a:t>1</a:t>
            </a:r>
          </a:p>
        </p:txBody>
      </p:sp>
      <p:sp>
        <p:nvSpPr>
          <p:cNvPr id="35" name="Oval 34"/>
          <p:cNvSpPr/>
          <p:nvPr/>
        </p:nvSpPr>
        <p:spPr bwMode="auto">
          <a:xfrm>
            <a:off x="3048000" y="5334000"/>
            <a:ext cx="533400" cy="533400"/>
          </a:xfrm>
          <a:prstGeom prst="ellipse">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1" u="none" strike="noStrike" cap="none" normalizeH="0" baseline="0" dirty="0" smtClean="0">
                <a:ln>
                  <a:noFill/>
                </a:ln>
                <a:solidFill>
                  <a:schemeClr val="bg1"/>
                </a:solidFill>
                <a:effectLst/>
                <a:latin typeface="Arial" charset="0"/>
              </a:rPr>
              <a:t>r'</a:t>
            </a:r>
            <a:r>
              <a:rPr lang="en-US" b="0" i="1" baseline="-25000" dirty="0" smtClean="0">
                <a:solidFill>
                  <a:schemeClr val="bg1"/>
                </a:solidFill>
                <a:latin typeface="Arial" charset="0"/>
              </a:rPr>
              <a:t>2</a:t>
            </a:r>
            <a:endParaRPr kumimoji="0" lang="en-US" sz="1600" b="0" i="1" u="none" strike="noStrike" cap="none" normalizeH="0" baseline="-25000" dirty="0" smtClean="0">
              <a:ln>
                <a:noFill/>
              </a:ln>
              <a:solidFill>
                <a:schemeClr val="bg1"/>
              </a:solidFill>
              <a:effectLst/>
              <a:latin typeface="Arial" charset="0"/>
            </a:endParaRPr>
          </a:p>
        </p:txBody>
      </p:sp>
      <p:cxnSp>
        <p:nvCxnSpPr>
          <p:cNvPr id="70" name="Straight Arrow Connector 69"/>
          <p:cNvCxnSpPr>
            <a:stCxn id="75" idx="2"/>
            <a:endCxn id="28" idx="0"/>
          </p:cNvCxnSpPr>
          <p:nvPr/>
        </p:nvCxnSpPr>
        <p:spPr bwMode="auto">
          <a:xfrm>
            <a:off x="3009900" y="3429000"/>
            <a:ext cx="1295400" cy="8382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77" name="Straight Arrow Connector 76"/>
          <p:cNvCxnSpPr>
            <a:stCxn id="74" idx="2"/>
            <a:endCxn id="28" idx="0"/>
          </p:cNvCxnSpPr>
          <p:nvPr/>
        </p:nvCxnSpPr>
        <p:spPr bwMode="auto">
          <a:xfrm>
            <a:off x="4305300" y="3429000"/>
            <a:ext cx="0" cy="8382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82" name="Straight Arrow Connector 81"/>
          <p:cNvCxnSpPr>
            <a:stCxn id="73" idx="2"/>
            <a:endCxn id="29" idx="0"/>
          </p:cNvCxnSpPr>
          <p:nvPr/>
        </p:nvCxnSpPr>
        <p:spPr bwMode="auto">
          <a:xfrm flipH="1">
            <a:off x="3009900" y="3429000"/>
            <a:ext cx="3124200" cy="8382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87" name="Straight Arrow Connector 86"/>
          <p:cNvCxnSpPr>
            <a:stCxn id="73" idx="2"/>
            <a:endCxn id="27" idx="0"/>
          </p:cNvCxnSpPr>
          <p:nvPr/>
        </p:nvCxnSpPr>
        <p:spPr bwMode="auto">
          <a:xfrm>
            <a:off x="6134100" y="3429000"/>
            <a:ext cx="0" cy="8382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sp>
        <p:nvSpPr>
          <p:cNvPr id="47" name="Oval 46"/>
          <p:cNvSpPr/>
          <p:nvPr/>
        </p:nvSpPr>
        <p:spPr bwMode="auto">
          <a:xfrm>
            <a:off x="5562600" y="1828800"/>
            <a:ext cx="533400" cy="533400"/>
          </a:xfrm>
          <a:prstGeom prst="ellipse">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1" u="none" strike="noStrike" cap="none" normalizeH="0" baseline="0" dirty="0" smtClean="0">
                <a:ln>
                  <a:noFill/>
                </a:ln>
                <a:solidFill>
                  <a:schemeClr val="bg1"/>
                </a:solidFill>
                <a:effectLst/>
                <a:latin typeface="Arial" charset="0"/>
              </a:rPr>
              <a:t>r</a:t>
            </a:r>
            <a:r>
              <a:rPr kumimoji="0" lang="en-US" sz="1600" b="0" i="1" u="none" strike="noStrike" cap="none" normalizeH="0" baseline="-25000" dirty="0" smtClean="0">
                <a:ln>
                  <a:noFill/>
                </a:ln>
                <a:solidFill>
                  <a:schemeClr val="bg1"/>
                </a:solidFill>
                <a:effectLst/>
                <a:latin typeface="Arial" charset="0"/>
              </a:rPr>
              <a:t>n-1</a:t>
            </a:r>
          </a:p>
        </p:txBody>
      </p:sp>
      <p:sp>
        <p:nvSpPr>
          <p:cNvPr id="49" name="Oval 48"/>
          <p:cNvSpPr/>
          <p:nvPr/>
        </p:nvSpPr>
        <p:spPr bwMode="auto">
          <a:xfrm>
            <a:off x="6172200" y="1828800"/>
            <a:ext cx="533400" cy="533400"/>
          </a:xfrm>
          <a:prstGeom prst="ellipse">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1" u="none" strike="noStrike" cap="none" normalizeH="0" baseline="0" dirty="0" err="1" smtClean="0">
                <a:ln>
                  <a:noFill/>
                </a:ln>
                <a:solidFill>
                  <a:schemeClr val="bg1"/>
                </a:solidFill>
                <a:effectLst/>
                <a:latin typeface="Arial" charset="0"/>
              </a:rPr>
              <a:t>r</a:t>
            </a:r>
            <a:r>
              <a:rPr kumimoji="0" lang="en-US" sz="1600" b="0" i="1" u="none" strike="noStrike" cap="none" normalizeH="0" baseline="-25000" dirty="0" err="1" smtClean="0">
                <a:ln>
                  <a:noFill/>
                </a:ln>
                <a:solidFill>
                  <a:schemeClr val="bg1"/>
                </a:solidFill>
                <a:effectLst/>
                <a:latin typeface="Arial" charset="0"/>
              </a:rPr>
              <a:t>n</a:t>
            </a:r>
            <a:endParaRPr kumimoji="0" lang="en-US" sz="1600" b="0" i="1" u="none" strike="noStrike" cap="none" normalizeH="0" baseline="-25000" dirty="0" smtClean="0">
              <a:ln>
                <a:noFill/>
              </a:ln>
              <a:solidFill>
                <a:schemeClr val="bg1"/>
              </a:solidFill>
              <a:effectLst/>
              <a:latin typeface="Arial" charset="0"/>
            </a:endParaRPr>
          </a:p>
        </p:txBody>
      </p:sp>
      <p:sp>
        <p:nvSpPr>
          <p:cNvPr id="51" name="Oval 50"/>
          <p:cNvSpPr/>
          <p:nvPr/>
        </p:nvSpPr>
        <p:spPr bwMode="auto">
          <a:xfrm>
            <a:off x="3733800" y="1828800"/>
            <a:ext cx="533400" cy="533400"/>
          </a:xfrm>
          <a:prstGeom prst="ellipse">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1" u="none" strike="noStrike" cap="none" normalizeH="0" baseline="0" dirty="0" smtClean="0">
                <a:ln>
                  <a:noFill/>
                </a:ln>
                <a:solidFill>
                  <a:schemeClr val="bg1"/>
                </a:solidFill>
                <a:effectLst/>
                <a:latin typeface="Arial" charset="0"/>
              </a:rPr>
              <a:t>r</a:t>
            </a:r>
            <a:r>
              <a:rPr lang="en-US" b="0" i="1" baseline="-25000" dirty="0">
                <a:solidFill>
                  <a:schemeClr val="bg1"/>
                </a:solidFill>
                <a:latin typeface="Arial" charset="0"/>
              </a:rPr>
              <a:t>3</a:t>
            </a:r>
            <a:endParaRPr kumimoji="0" lang="en-US" sz="1600" b="0" i="1" u="none" strike="noStrike" cap="none" normalizeH="0" baseline="-25000" dirty="0" smtClean="0">
              <a:ln>
                <a:noFill/>
              </a:ln>
              <a:solidFill>
                <a:schemeClr val="bg1"/>
              </a:solidFill>
              <a:effectLst/>
              <a:latin typeface="Arial" charset="0"/>
            </a:endParaRPr>
          </a:p>
        </p:txBody>
      </p:sp>
      <p:sp>
        <p:nvSpPr>
          <p:cNvPr id="53" name="Oval 52"/>
          <p:cNvSpPr/>
          <p:nvPr/>
        </p:nvSpPr>
        <p:spPr bwMode="auto">
          <a:xfrm>
            <a:off x="4343400" y="1828800"/>
            <a:ext cx="533400" cy="533400"/>
          </a:xfrm>
          <a:prstGeom prst="ellipse">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1" u="none" strike="noStrike" cap="none" normalizeH="0" baseline="0" dirty="0" smtClean="0">
                <a:ln>
                  <a:noFill/>
                </a:ln>
                <a:solidFill>
                  <a:schemeClr val="bg1"/>
                </a:solidFill>
                <a:effectLst/>
                <a:latin typeface="Arial" charset="0"/>
              </a:rPr>
              <a:t>r</a:t>
            </a:r>
            <a:r>
              <a:rPr lang="en-US" b="0" i="1" baseline="-25000" dirty="0">
                <a:solidFill>
                  <a:schemeClr val="bg1"/>
                </a:solidFill>
                <a:latin typeface="Arial" charset="0"/>
              </a:rPr>
              <a:t>4</a:t>
            </a:r>
            <a:endParaRPr kumimoji="0" lang="en-US" sz="1600" b="0" i="1" u="none" strike="noStrike" cap="none" normalizeH="0" baseline="-25000" dirty="0" smtClean="0">
              <a:ln>
                <a:noFill/>
              </a:ln>
              <a:solidFill>
                <a:schemeClr val="bg1"/>
              </a:solidFill>
              <a:effectLst/>
              <a:latin typeface="Arial" charset="0"/>
            </a:endParaRPr>
          </a:p>
        </p:txBody>
      </p:sp>
      <p:sp>
        <p:nvSpPr>
          <p:cNvPr id="55" name="Oval 54"/>
          <p:cNvSpPr/>
          <p:nvPr/>
        </p:nvSpPr>
        <p:spPr bwMode="auto">
          <a:xfrm>
            <a:off x="2438400" y="1828800"/>
            <a:ext cx="533400" cy="533400"/>
          </a:xfrm>
          <a:prstGeom prst="ellipse">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1" u="none" strike="noStrike" cap="none" normalizeH="0" baseline="0" dirty="0" smtClean="0">
                <a:ln>
                  <a:noFill/>
                </a:ln>
                <a:solidFill>
                  <a:schemeClr val="bg1"/>
                </a:solidFill>
                <a:effectLst/>
                <a:latin typeface="Arial" charset="0"/>
              </a:rPr>
              <a:t>r</a:t>
            </a:r>
            <a:r>
              <a:rPr kumimoji="0" lang="en-US" sz="1600" b="0" i="1" u="none" strike="noStrike" cap="none" normalizeH="0" baseline="-25000" dirty="0" smtClean="0">
                <a:ln>
                  <a:noFill/>
                </a:ln>
                <a:solidFill>
                  <a:schemeClr val="bg1"/>
                </a:solidFill>
                <a:effectLst/>
                <a:latin typeface="Arial" charset="0"/>
              </a:rPr>
              <a:t>1</a:t>
            </a:r>
          </a:p>
        </p:txBody>
      </p:sp>
      <p:sp>
        <p:nvSpPr>
          <p:cNvPr id="57" name="Oval 56"/>
          <p:cNvSpPr/>
          <p:nvPr/>
        </p:nvSpPr>
        <p:spPr bwMode="auto">
          <a:xfrm>
            <a:off x="3048000" y="1828800"/>
            <a:ext cx="533400" cy="533400"/>
          </a:xfrm>
          <a:prstGeom prst="ellipse">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1" u="none" strike="noStrike" cap="none" normalizeH="0" baseline="0" dirty="0" smtClean="0">
                <a:ln>
                  <a:noFill/>
                </a:ln>
                <a:solidFill>
                  <a:schemeClr val="bg1"/>
                </a:solidFill>
                <a:effectLst/>
                <a:latin typeface="Arial" charset="0"/>
              </a:rPr>
              <a:t>r</a:t>
            </a:r>
            <a:r>
              <a:rPr lang="en-US" b="0" i="1" baseline="-25000" dirty="0">
                <a:solidFill>
                  <a:schemeClr val="bg1"/>
                </a:solidFill>
                <a:latin typeface="Arial" charset="0"/>
              </a:rPr>
              <a:t>2</a:t>
            </a:r>
            <a:endParaRPr kumimoji="0" lang="en-US" sz="1600" b="0" i="1" u="none" strike="noStrike" cap="none" normalizeH="0" baseline="-25000" dirty="0" smtClean="0">
              <a:ln>
                <a:noFill/>
              </a:ln>
              <a:solidFill>
                <a:schemeClr val="bg1"/>
              </a:solidFill>
              <a:effectLst/>
              <a:latin typeface="Arial" charset="0"/>
            </a:endParaRPr>
          </a:p>
        </p:txBody>
      </p:sp>
      <p:grpSp>
        <p:nvGrpSpPr>
          <p:cNvPr id="8" name="Group 7"/>
          <p:cNvGrpSpPr/>
          <p:nvPr/>
        </p:nvGrpSpPr>
        <p:grpSpPr>
          <a:xfrm>
            <a:off x="2705100" y="2362200"/>
            <a:ext cx="3733800" cy="457200"/>
            <a:chOff x="2705100" y="2209800"/>
            <a:chExt cx="3733800" cy="1143000"/>
          </a:xfrm>
        </p:grpSpPr>
        <p:cxnSp>
          <p:nvCxnSpPr>
            <p:cNvPr id="59" name="Straight Arrow Connector 58"/>
            <p:cNvCxnSpPr/>
            <p:nvPr/>
          </p:nvCxnSpPr>
          <p:spPr bwMode="auto">
            <a:xfrm>
              <a:off x="2705100" y="2209800"/>
              <a:ext cx="0" cy="11430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60" name="Straight Arrow Connector 59"/>
            <p:cNvCxnSpPr/>
            <p:nvPr/>
          </p:nvCxnSpPr>
          <p:spPr bwMode="auto">
            <a:xfrm>
              <a:off x="3314700" y="2209800"/>
              <a:ext cx="0" cy="11430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68" name="Straight Arrow Connector 67"/>
            <p:cNvCxnSpPr/>
            <p:nvPr/>
          </p:nvCxnSpPr>
          <p:spPr bwMode="auto">
            <a:xfrm>
              <a:off x="4000500" y="2209800"/>
              <a:ext cx="0" cy="11430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69" name="Straight Arrow Connector 68"/>
            <p:cNvCxnSpPr/>
            <p:nvPr/>
          </p:nvCxnSpPr>
          <p:spPr bwMode="auto">
            <a:xfrm>
              <a:off x="4610100" y="2209800"/>
              <a:ext cx="0" cy="11430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71" name="Straight Arrow Connector 70"/>
            <p:cNvCxnSpPr/>
            <p:nvPr/>
          </p:nvCxnSpPr>
          <p:spPr bwMode="auto">
            <a:xfrm>
              <a:off x="5829300" y="2209800"/>
              <a:ext cx="0" cy="11430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72" name="Straight Arrow Connector 71"/>
            <p:cNvCxnSpPr/>
            <p:nvPr/>
          </p:nvCxnSpPr>
          <p:spPr bwMode="auto">
            <a:xfrm>
              <a:off x="6438900" y="2209800"/>
              <a:ext cx="0" cy="11430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grpSp>
      <p:sp>
        <p:nvSpPr>
          <p:cNvPr id="73" name="Rectangle 72"/>
          <p:cNvSpPr>
            <a:spLocks noChangeArrowheads="1"/>
          </p:cNvSpPr>
          <p:nvPr/>
        </p:nvSpPr>
        <p:spPr bwMode="auto">
          <a:xfrm>
            <a:off x="5562600" y="2819400"/>
            <a:ext cx="1143000" cy="6096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b="0">
                <a:solidFill>
                  <a:schemeClr val="bg2"/>
                </a:solidFill>
              </a:rPr>
              <a:t>map</a:t>
            </a:r>
          </a:p>
        </p:txBody>
      </p:sp>
      <p:sp>
        <p:nvSpPr>
          <p:cNvPr id="74" name="Rectangle 73"/>
          <p:cNvSpPr>
            <a:spLocks noChangeArrowheads="1"/>
          </p:cNvSpPr>
          <p:nvPr/>
        </p:nvSpPr>
        <p:spPr bwMode="auto">
          <a:xfrm>
            <a:off x="3733800" y="2819400"/>
            <a:ext cx="1143000" cy="6096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b="0">
                <a:solidFill>
                  <a:schemeClr val="bg2"/>
                </a:solidFill>
              </a:rPr>
              <a:t>map</a:t>
            </a:r>
          </a:p>
        </p:txBody>
      </p:sp>
      <p:sp>
        <p:nvSpPr>
          <p:cNvPr id="75" name="Rectangle 74"/>
          <p:cNvSpPr>
            <a:spLocks noChangeArrowheads="1"/>
          </p:cNvSpPr>
          <p:nvPr/>
        </p:nvSpPr>
        <p:spPr bwMode="auto">
          <a:xfrm>
            <a:off x="2438400" y="2819400"/>
            <a:ext cx="1143000" cy="6096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b="0">
                <a:solidFill>
                  <a:schemeClr val="bg2"/>
                </a:solidFill>
              </a:rPr>
              <a:t>map</a:t>
            </a:r>
          </a:p>
        </p:txBody>
      </p:sp>
      <p:sp>
        <p:nvSpPr>
          <p:cNvPr id="76" name="TextBox 75"/>
          <p:cNvSpPr txBox="1"/>
          <p:nvPr/>
        </p:nvSpPr>
        <p:spPr>
          <a:xfrm>
            <a:off x="5029200" y="2971800"/>
            <a:ext cx="389850" cy="338554"/>
          </a:xfrm>
          <a:prstGeom prst="rect">
            <a:avLst/>
          </a:prstGeom>
          <a:noFill/>
        </p:spPr>
        <p:txBody>
          <a:bodyPr wrap="none" rtlCol="0">
            <a:spAutoFit/>
          </a:bodyPr>
          <a:lstStyle/>
          <a:p>
            <a:r>
              <a:rPr lang="en-US" dirty="0" smtClean="0">
                <a:solidFill>
                  <a:schemeClr val="bg1"/>
                </a:solidFill>
              </a:rPr>
              <a:t>…</a:t>
            </a:r>
            <a:endParaRPr lang="en-US" dirty="0">
              <a:solidFill>
                <a:schemeClr val="bg1"/>
              </a:solidFill>
            </a:endParaRPr>
          </a:p>
        </p:txBody>
      </p:sp>
      <p:sp>
        <p:nvSpPr>
          <p:cNvPr id="78" name="TextBox 77"/>
          <p:cNvSpPr txBox="1"/>
          <p:nvPr/>
        </p:nvSpPr>
        <p:spPr>
          <a:xfrm>
            <a:off x="5029200" y="1905000"/>
            <a:ext cx="389850" cy="338554"/>
          </a:xfrm>
          <a:prstGeom prst="rect">
            <a:avLst/>
          </a:prstGeom>
          <a:noFill/>
        </p:spPr>
        <p:txBody>
          <a:bodyPr wrap="none" rtlCol="0">
            <a:spAutoFit/>
          </a:bodyPr>
          <a:lstStyle/>
          <a:p>
            <a:r>
              <a:rPr lang="en-US" dirty="0" smtClean="0">
                <a:solidFill>
                  <a:schemeClr val="bg1"/>
                </a:solidFill>
              </a:rPr>
              <a:t>…</a:t>
            </a:r>
            <a:endParaRPr lang="en-US" dirty="0">
              <a:solidFill>
                <a:schemeClr val="bg1"/>
              </a:solidFill>
            </a:endParaRPr>
          </a:p>
        </p:txBody>
      </p:sp>
      <p:sp>
        <p:nvSpPr>
          <p:cNvPr id="80" name="TextBox 79"/>
          <p:cNvSpPr txBox="1"/>
          <p:nvPr/>
        </p:nvSpPr>
        <p:spPr>
          <a:xfrm>
            <a:off x="5029200" y="5224046"/>
            <a:ext cx="389850" cy="338554"/>
          </a:xfrm>
          <a:prstGeom prst="rect">
            <a:avLst/>
          </a:prstGeom>
          <a:noFill/>
        </p:spPr>
        <p:txBody>
          <a:bodyPr wrap="none" rtlCol="0">
            <a:spAutoFit/>
          </a:bodyPr>
          <a:lstStyle/>
          <a:p>
            <a:r>
              <a:rPr lang="en-US" dirty="0" smtClean="0">
                <a:solidFill>
                  <a:schemeClr val="bg1"/>
                </a:solidFill>
              </a:rPr>
              <a:t>…</a:t>
            </a:r>
            <a:endParaRPr lang="en-US" dirty="0">
              <a:solidFill>
                <a:schemeClr val="bg1"/>
              </a:solidFill>
            </a:endParaRPr>
          </a:p>
        </p:txBody>
      </p:sp>
      <p:sp>
        <p:nvSpPr>
          <p:cNvPr id="81" name="TextBox 80"/>
          <p:cNvSpPr txBox="1"/>
          <p:nvPr/>
        </p:nvSpPr>
        <p:spPr>
          <a:xfrm>
            <a:off x="5029200" y="4385846"/>
            <a:ext cx="389850" cy="338554"/>
          </a:xfrm>
          <a:prstGeom prst="rect">
            <a:avLst/>
          </a:prstGeom>
          <a:noFill/>
        </p:spPr>
        <p:txBody>
          <a:bodyPr wrap="none" rtlCol="0">
            <a:spAutoFit/>
          </a:bodyPr>
          <a:lstStyle/>
          <a:p>
            <a:r>
              <a:rPr lang="en-US" dirty="0" smtClean="0">
                <a:solidFill>
                  <a:schemeClr val="bg1"/>
                </a:solidFill>
              </a:rPr>
              <a:t>…</a:t>
            </a:r>
            <a:endParaRPr lang="en-US" dirty="0">
              <a:solidFill>
                <a:schemeClr val="bg1"/>
              </a:solidFill>
            </a:endParaRPr>
          </a:p>
        </p:txBody>
      </p:sp>
      <p:grpSp>
        <p:nvGrpSpPr>
          <p:cNvPr id="91" name="Group 90"/>
          <p:cNvGrpSpPr/>
          <p:nvPr/>
        </p:nvGrpSpPr>
        <p:grpSpPr>
          <a:xfrm>
            <a:off x="2706624" y="4876800"/>
            <a:ext cx="3733800" cy="457200"/>
            <a:chOff x="2705100" y="2209800"/>
            <a:chExt cx="3733800" cy="1143000"/>
          </a:xfrm>
        </p:grpSpPr>
        <p:cxnSp>
          <p:nvCxnSpPr>
            <p:cNvPr id="92" name="Straight Arrow Connector 91"/>
            <p:cNvCxnSpPr/>
            <p:nvPr/>
          </p:nvCxnSpPr>
          <p:spPr bwMode="auto">
            <a:xfrm>
              <a:off x="2705100" y="2209800"/>
              <a:ext cx="0" cy="11430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93" name="Straight Arrow Connector 92"/>
            <p:cNvCxnSpPr/>
            <p:nvPr/>
          </p:nvCxnSpPr>
          <p:spPr bwMode="auto">
            <a:xfrm>
              <a:off x="3314700" y="2209800"/>
              <a:ext cx="0" cy="11430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94" name="Straight Arrow Connector 93"/>
            <p:cNvCxnSpPr/>
            <p:nvPr/>
          </p:nvCxnSpPr>
          <p:spPr bwMode="auto">
            <a:xfrm>
              <a:off x="4000500" y="2209800"/>
              <a:ext cx="0" cy="11430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95" name="Straight Arrow Connector 94"/>
            <p:cNvCxnSpPr/>
            <p:nvPr/>
          </p:nvCxnSpPr>
          <p:spPr bwMode="auto">
            <a:xfrm>
              <a:off x="4610100" y="2209800"/>
              <a:ext cx="0" cy="11430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96" name="Straight Arrow Connector 95"/>
            <p:cNvCxnSpPr/>
            <p:nvPr/>
          </p:nvCxnSpPr>
          <p:spPr bwMode="auto">
            <a:xfrm>
              <a:off x="5829300" y="2209800"/>
              <a:ext cx="0" cy="11430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97" name="Straight Arrow Connector 96"/>
            <p:cNvCxnSpPr/>
            <p:nvPr/>
          </p:nvCxnSpPr>
          <p:spPr bwMode="auto">
            <a:xfrm>
              <a:off x="6438900" y="2209800"/>
              <a:ext cx="0" cy="11430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grpSp>
      <p:sp>
        <p:nvSpPr>
          <p:cNvPr id="50" name="TextBox 49"/>
          <p:cNvSpPr txBox="1"/>
          <p:nvPr/>
        </p:nvSpPr>
        <p:spPr>
          <a:xfrm>
            <a:off x="0" y="6324600"/>
            <a:ext cx="9144000" cy="461665"/>
          </a:xfrm>
          <a:prstGeom prst="rect">
            <a:avLst/>
          </a:prstGeom>
          <a:noFill/>
        </p:spPr>
        <p:txBody>
          <a:bodyPr wrap="square" rtlCol="0">
            <a:spAutoFit/>
          </a:bodyPr>
          <a:lstStyle/>
          <a:p>
            <a:pPr algn="ctr"/>
            <a:r>
              <a:rPr lang="en-US" sz="2400" b="0" dirty="0" smtClean="0">
                <a:solidFill>
                  <a:schemeClr val="bg1"/>
                </a:solidFill>
                <a:latin typeface="Gill Sans"/>
                <a:cs typeface="Gill Sans"/>
              </a:rPr>
              <a:t>MapReduce is the minimally “interesting” dataflow!</a:t>
            </a:r>
            <a:endParaRPr lang="en-US" sz="2400" b="0" dirty="0">
              <a:solidFill>
                <a:schemeClr val="bg1"/>
              </a:solidFill>
              <a:latin typeface="Gill Sans"/>
              <a:cs typeface="Gill Sans"/>
            </a:endParaRPr>
          </a:p>
        </p:txBody>
      </p:sp>
    </p:spTree>
    <p:extLst>
      <p:ext uri="{BB962C8B-B14F-4D97-AF65-F5344CB8AC3E}">
        <p14:creationId xmlns:p14="http://schemas.microsoft.com/office/powerpoint/2010/main" val="126412071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a:spLocks noChangeArrowheads="1"/>
          </p:cNvSpPr>
          <p:nvPr/>
        </p:nvSpPr>
        <p:spPr bwMode="auto">
          <a:xfrm>
            <a:off x="3086100" y="2667000"/>
            <a:ext cx="2971800" cy="9906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sz="1800" dirty="0" smtClean="0">
                <a:solidFill>
                  <a:schemeClr val="bg2"/>
                </a:solidFill>
                <a:latin typeface="Gill Sans"/>
                <a:cs typeface="Gill Sans"/>
              </a:rPr>
              <a:t>map</a:t>
            </a:r>
            <a:r>
              <a:rPr lang="en-US" dirty="0" smtClean="0">
                <a:solidFill>
                  <a:schemeClr val="bg2"/>
                </a:solidFill>
                <a:latin typeface="Gill Sans"/>
                <a:cs typeface="Gill Sans"/>
              </a:rPr>
              <a:t/>
            </a:r>
            <a:br>
              <a:rPr lang="en-US" dirty="0" smtClean="0">
                <a:solidFill>
                  <a:schemeClr val="bg2"/>
                </a:solidFill>
                <a:latin typeface="Gill Sans"/>
                <a:cs typeface="Gill Sans"/>
              </a:rPr>
            </a:br>
            <a:r>
              <a:rPr lang="en-US" b="0" dirty="0">
                <a:solidFill>
                  <a:srgbClr val="000000"/>
                </a:solidFill>
                <a:latin typeface="Andale Mono"/>
                <a:cs typeface="Andale Mono"/>
              </a:rPr>
              <a:t>f: (K1, V1) </a:t>
            </a:r>
            <a:r>
              <a:rPr lang="en-US" b="0" dirty="0" smtClean="0">
                <a:solidFill>
                  <a:srgbClr val="000000"/>
                </a:solidFill>
                <a:latin typeface="Andale Mono"/>
                <a:cs typeface="Andale Mono"/>
              </a:rPr>
              <a:t/>
            </a:r>
            <a:br>
              <a:rPr lang="en-US" b="0" dirty="0" smtClean="0">
                <a:solidFill>
                  <a:srgbClr val="000000"/>
                </a:solidFill>
                <a:latin typeface="Andale Mono"/>
                <a:cs typeface="Andale Mono"/>
              </a:rPr>
            </a:br>
            <a:r>
              <a:rPr lang="en-US" b="0" dirty="0" smtClean="0">
                <a:solidFill>
                  <a:srgbClr val="000000"/>
                </a:solidFill>
                <a:latin typeface="Andale Mono"/>
                <a:cs typeface="Andale Mono"/>
              </a:rPr>
              <a:t>⇒ </a:t>
            </a:r>
            <a:r>
              <a:rPr lang="en-US" b="0" dirty="0">
                <a:solidFill>
                  <a:srgbClr val="000000"/>
                </a:solidFill>
                <a:latin typeface="Andale Mono"/>
                <a:cs typeface="Andale Mono"/>
              </a:rPr>
              <a:t>List[(K2, V2)</a:t>
            </a:r>
            <a:r>
              <a:rPr lang="en-US" b="0" dirty="0" smtClean="0">
                <a:solidFill>
                  <a:srgbClr val="000000"/>
                </a:solidFill>
                <a:latin typeface="Andale Mono"/>
                <a:cs typeface="Andale Mono"/>
              </a:rPr>
              <a:t>]</a:t>
            </a:r>
            <a:endParaRPr lang="en-US" b="0" dirty="0">
              <a:solidFill>
                <a:schemeClr val="bg2"/>
              </a:solidFill>
            </a:endParaRPr>
          </a:p>
        </p:txBody>
      </p:sp>
      <p:sp>
        <p:nvSpPr>
          <p:cNvPr id="8" name="Text Box 4"/>
          <p:cNvSpPr txBox="1">
            <a:spLocks noChangeArrowheads="1"/>
          </p:cNvSpPr>
          <p:nvPr/>
        </p:nvSpPr>
        <p:spPr bwMode="auto">
          <a:xfrm>
            <a:off x="3048000" y="1828800"/>
            <a:ext cx="3048000" cy="353943"/>
          </a:xfrm>
          <a:prstGeom prst="rect">
            <a:avLst/>
          </a:prstGeom>
          <a:noFill/>
          <a:ln w="9525">
            <a:noFill/>
            <a:miter lim="800000"/>
            <a:headEnd/>
            <a:tailEnd/>
          </a:ln>
        </p:spPr>
        <p:txBody>
          <a:bodyPr wrap="square">
            <a:spAutoFit/>
          </a:bodyPr>
          <a:lstStyle/>
          <a:p>
            <a:pPr algn="ctr"/>
            <a:r>
              <a:rPr lang="en-US" sz="1700" b="0" dirty="0" smtClean="0">
                <a:solidFill>
                  <a:srgbClr val="000000"/>
                </a:solidFill>
                <a:latin typeface="Andale Mono"/>
                <a:cs typeface="Andale Mono"/>
              </a:rPr>
              <a:t>List[(K1,V1)]</a:t>
            </a:r>
            <a:endParaRPr lang="en-US" sz="1700" b="0" dirty="0">
              <a:solidFill>
                <a:srgbClr val="000000"/>
              </a:solidFill>
              <a:latin typeface="Andale Mono"/>
              <a:cs typeface="Andale Mono"/>
            </a:endParaRPr>
          </a:p>
        </p:txBody>
      </p:sp>
      <p:sp>
        <p:nvSpPr>
          <p:cNvPr id="10" name="Text Box 4"/>
          <p:cNvSpPr txBox="1">
            <a:spLocks noChangeArrowheads="1"/>
          </p:cNvSpPr>
          <p:nvPr/>
        </p:nvSpPr>
        <p:spPr bwMode="auto">
          <a:xfrm>
            <a:off x="3048000" y="5208657"/>
            <a:ext cx="3048000" cy="353943"/>
          </a:xfrm>
          <a:prstGeom prst="rect">
            <a:avLst/>
          </a:prstGeom>
          <a:noFill/>
          <a:ln w="9525">
            <a:noFill/>
            <a:miter lim="800000"/>
            <a:headEnd/>
            <a:tailEnd/>
          </a:ln>
        </p:spPr>
        <p:txBody>
          <a:bodyPr wrap="square">
            <a:spAutoFit/>
          </a:bodyPr>
          <a:lstStyle/>
          <a:p>
            <a:pPr algn="ctr"/>
            <a:r>
              <a:rPr lang="en-US" sz="1700" b="0" dirty="0" smtClean="0">
                <a:solidFill>
                  <a:srgbClr val="000000"/>
                </a:solidFill>
                <a:latin typeface="Andale Mono"/>
                <a:cs typeface="Andale Mono"/>
              </a:rPr>
              <a:t>List[K3,V3])</a:t>
            </a:r>
            <a:endParaRPr lang="en-US" sz="1700" b="0" dirty="0">
              <a:solidFill>
                <a:srgbClr val="000000"/>
              </a:solidFill>
              <a:latin typeface="Andale Mono"/>
              <a:cs typeface="Andale Mono"/>
            </a:endParaRPr>
          </a:p>
        </p:txBody>
      </p:sp>
      <p:sp>
        <p:nvSpPr>
          <p:cNvPr id="12" name="Rectangle 11"/>
          <p:cNvSpPr>
            <a:spLocks noChangeArrowheads="1"/>
          </p:cNvSpPr>
          <p:nvPr/>
        </p:nvSpPr>
        <p:spPr bwMode="auto">
          <a:xfrm>
            <a:off x="3086100" y="3733800"/>
            <a:ext cx="2971800" cy="9906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sz="1800" dirty="0" smtClean="0">
                <a:solidFill>
                  <a:schemeClr val="bg2"/>
                </a:solidFill>
                <a:latin typeface="Gill Sans"/>
                <a:cs typeface="Gill Sans"/>
              </a:rPr>
              <a:t>reduce</a:t>
            </a:r>
            <a:br>
              <a:rPr lang="en-US" sz="1800" dirty="0" smtClean="0">
                <a:solidFill>
                  <a:schemeClr val="bg2"/>
                </a:solidFill>
                <a:latin typeface="Gill Sans"/>
                <a:cs typeface="Gill Sans"/>
              </a:rPr>
            </a:br>
            <a:r>
              <a:rPr lang="en-US" b="0" dirty="0" smtClean="0">
                <a:solidFill>
                  <a:srgbClr val="000000"/>
                </a:solidFill>
                <a:latin typeface="Andale Mono"/>
                <a:cs typeface="Andale Mono"/>
              </a:rPr>
              <a:t>g: </a:t>
            </a:r>
            <a:r>
              <a:rPr lang="en-US" b="0" dirty="0">
                <a:solidFill>
                  <a:srgbClr val="000000"/>
                </a:solidFill>
                <a:latin typeface="Andale Mono"/>
                <a:cs typeface="Andale Mono"/>
              </a:rPr>
              <a:t>(</a:t>
            </a:r>
            <a:r>
              <a:rPr lang="en-US" b="0" dirty="0" smtClean="0">
                <a:solidFill>
                  <a:srgbClr val="000000"/>
                </a:solidFill>
                <a:latin typeface="Andale Mono"/>
                <a:cs typeface="Andale Mono"/>
              </a:rPr>
              <a:t>K2, </a:t>
            </a:r>
            <a:r>
              <a:rPr lang="en-US" b="0" dirty="0" err="1" smtClean="0">
                <a:solidFill>
                  <a:srgbClr val="000000"/>
                </a:solidFill>
                <a:latin typeface="Andale Mono"/>
                <a:cs typeface="Andale Mono"/>
              </a:rPr>
              <a:t>Iterable</a:t>
            </a:r>
            <a:r>
              <a:rPr lang="en-US" b="0" dirty="0">
                <a:solidFill>
                  <a:srgbClr val="000000"/>
                </a:solidFill>
                <a:latin typeface="Andale Mono"/>
                <a:cs typeface="Andale Mono"/>
              </a:rPr>
              <a:t>[</a:t>
            </a:r>
            <a:r>
              <a:rPr lang="en-US" b="0" dirty="0" smtClean="0">
                <a:solidFill>
                  <a:srgbClr val="000000"/>
                </a:solidFill>
                <a:latin typeface="Andale Mono"/>
                <a:cs typeface="Andale Mono"/>
              </a:rPr>
              <a:t>V2]) </a:t>
            </a:r>
            <a:r>
              <a:rPr lang="en-US" b="0" dirty="0">
                <a:solidFill>
                  <a:srgbClr val="000000"/>
                </a:solidFill>
                <a:latin typeface="Andale Mono"/>
                <a:cs typeface="Andale Mono"/>
              </a:rPr>
              <a:t>⇒ List[(</a:t>
            </a:r>
            <a:r>
              <a:rPr lang="en-US" b="0" dirty="0" smtClean="0">
                <a:solidFill>
                  <a:srgbClr val="000000"/>
                </a:solidFill>
                <a:latin typeface="Andale Mono"/>
                <a:cs typeface="Andale Mono"/>
              </a:rPr>
              <a:t>K3, V3)]</a:t>
            </a:r>
            <a:endParaRPr lang="en-US" b="0" dirty="0">
              <a:solidFill>
                <a:schemeClr val="bg2"/>
              </a:solidFill>
            </a:endParaRPr>
          </a:p>
        </p:txBody>
      </p:sp>
      <p:cxnSp>
        <p:nvCxnSpPr>
          <p:cNvPr id="13" name="Straight Arrow Connector 12"/>
          <p:cNvCxnSpPr>
            <a:stCxn id="8" idx="2"/>
            <a:endCxn id="6" idx="0"/>
          </p:cNvCxnSpPr>
          <p:nvPr/>
        </p:nvCxnSpPr>
        <p:spPr bwMode="auto">
          <a:xfrm>
            <a:off x="4572000" y="2182743"/>
            <a:ext cx="0" cy="484257"/>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15" name="Straight Arrow Connector 14"/>
          <p:cNvCxnSpPr>
            <a:stCxn id="12" idx="2"/>
            <a:endCxn id="10" idx="0"/>
          </p:cNvCxnSpPr>
          <p:nvPr/>
        </p:nvCxnSpPr>
        <p:spPr bwMode="auto">
          <a:xfrm>
            <a:off x="4572000" y="4724400"/>
            <a:ext cx="0" cy="484257"/>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sp>
        <p:nvSpPr>
          <p:cNvPr id="9" name="Title 1"/>
          <p:cNvSpPr txBox="1">
            <a:spLocks/>
          </p:cNvSpPr>
          <p:nvPr/>
        </p:nvSpPr>
        <p:spPr>
          <a:xfrm>
            <a:off x="0" y="548640"/>
            <a:ext cx="9144000" cy="685800"/>
          </a:xfrm>
          <a:prstGeom prst="rect">
            <a:avLst/>
          </a:prstGeom>
        </p:spPr>
        <p:txBody>
          <a:bodyPr/>
          <a:lstStyle/>
          <a:p>
            <a:pPr lvl="0" algn="ctr">
              <a:defRPr/>
            </a:pPr>
            <a:r>
              <a:rPr lang="en-US" sz="3600" b="0" kern="0" dirty="0" smtClean="0">
                <a:solidFill>
                  <a:srgbClr val="000000"/>
                </a:solidFill>
                <a:latin typeface="Gill Sans"/>
                <a:cs typeface="Gill Sans"/>
              </a:rPr>
              <a:t>MapReduce</a:t>
            </a:r>
            <a:endParaRPr lang="en-US" sz="3600" b="0" kern="0" dirty="0">
              <a:solidFill>
                <a:srgbClr val="000000"/>
              </a:solidFill>
              <a:latin typeface="Gill Sans"/>
              <a:cs typeface="Gill Sans"/>
            </a:endParaRPr>
          </a:p>
        </p:txBody>
      </p:sp>
      <p:sp>
        <p:nvSpPr>
          <p:cNvPr id="11" name="TextBox 10"/>
          <p:cNvSpPr txBox="1"/>
          <p:nvPr/>
        </p:nvSpPr>
        <p:spPr>
          <a:xfrm>
            <a:off x="0" y="6324600"/>
            <a:ext cx="9144000" cy="461665"/>
          </a:xfrm>
          <a:prstGeom prst="rect">
            <a:avLst/>
          </a:prstGeom>
          <a:noFill/>
        </p:spPr>
        <p:txBody>
          <a:bodyPr wrap="square" rtlCol="0">
            <a:spAutoFit/>
          </a:bodyPr>
          <a:lstStyle/>
          <a:p>
            <a:pPr algn="ctr"/>
            <a:r>
              <a:rPr lang="en-US" sz="2400" b="0" dirty="0" smtClean="0">
                <a:solidFill>
                  <a:schemeClr val="bg1"/>
                </a:solidFill>
                <a:latin typeface="Gill Sans"/>
                <a:cs typeface="Gill Sans"/>
              </a:rPr>
              <a:t>(note we’re abstracting the “data-parallel” part)</a:t>
            </a:r>
            <a:endParaRPr lang="en-US" sz="2400" b="0" dirty="0">
              <a:solidFill>
                <a:schemeClr val="bg1"/>
              </a:solidFill>
              <a:latin typeface="Gill Sans"/>
              <a:cs typeface="Gill Sans"/>
            </a:endParaRPr>
          </a:p>
        </p:txBody>
      </p:sp>
    </p:spTree>
    <p:extLst>
      <p:ext uri="{BB962C8B-B14F-4D97-AF65-F5344CB8AC3E}">
        <p14:creationId xmlns:p14="http://schemas.microsoft.com/office/powerpoint/2010/main" val="81528582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1219200" y="1676400"/>
            <a:ext cx="1143000" cy="3581400"/>
            <a:chOff x="1219200" y="1676400"/>
            <a:chExt cx="1143000" cy="3581400"/>
          </a:xfrm>
        </p:grpSpPr>
        <p:sp>
          <p:nvSpPr>
            <p:cNvPr id="2" name="Rectangle 1"/>
            <p:cNvSpPr>
              <a:spLocks noChangeArrowheads="1"/>
            </p:cNvSpPr>
            <p:nvPr/>
          </p:nvSpPr>
          <p:spPr bwMode="auto">
            <a:xfrm>
              <a:off x="1219200" y="3505200"/>
              <a:ext cx="1143000" cy="6096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b="0" dirty="0" smtClean="0">
                  <a:solidFill>
                    <a:schemeClr val="bg2"/>
                  </a:solidFill>
                  <a:latin typeface="Gill Sans"/>
                  <a:cs typeface="Gill Sans"/>
                </a:rPr>
                <a:t>reduce</a:t>
              </a:r>
              <a:endParaRPr lang="en-US" b="0" dirty="0">
                <a:solidFill>
                  <a:schemeClr val="bg2"/>
                </a:solidFill>
                <a:latin typeface="Gill Sans"/>
                <a:cs typeface="Gill Sans"/>
              </a:endParaRPr>
            </a:p>
          </p:txBody>
        </p:sp>
        <p:sp>
          <p:nvSpPr>
            <p:cNvPr id="3" name="Rectangle 2"/>
            <p:cNvSpPr>
              <a:spLocks noChangeArrowheads="1"/>
            </p:cNvSpPr>
            <p:nvPr/>
          </p:nvSpPr>
          <p:spPr bwMode="auto">
            <a:xfrm>
              <a:off x="1219200" y="2819400"/>
              <a:ext cx="1143000" cy="6096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b="0">
                  <a:solidFill>
                    <a:schemeClr val="bg2"/>
                  </a:solidFill>
                  <a:latin typeface="Gill Sans"/>
                  <a:cs typeface="Gill Sans"/>
                </a:rPr>
                <a:t>map</a:t>
              </a:r>
            </a:p>
          </p:txBody>
        </p:sp>
        <p:sp>
          <p:nvSpPr>
            <p:cNvPr id="4" name="Can 3"/>
            <p:cNvSpPr/>
            <p:nvPr/>
          </p:nvSpPr>
          <p:spPr bwMode="auto">
            <a:xfrm>
              <a:off x="1219200" y="1676400"/>
              <a:ext cx="1143000" cy="762000"/>
            </a:xfrm>
            <a:prstGeom prst="can">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HDFS</a:t>
              </a:r>
            </a:p>
          </p:txBody>
        </p:sp>
        <p:sp>
          <p:nvSpPr>
            <p:cNvPr id="5" name="Can 4"/>
            <p:cNvSpPr/>
            <p:nvPr/>
          </p:nvSpPr>
          <p:spPr bwMode="auto">
            <a:xfrm>
              <a:off x="1219200" y="4495800"/>
              <a:ext cx="1143000" cy="762000"/>
            </a:xfrm>
            <a:prstGeom prst="can">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HDFS</a:t>
              </a:r>
            </a:p>
          </p:txBody>
        </p:sp>
        <p:cxnSp>
          <p:nvCxnSpPr>
            <p:cNvPr id="6" name="Straight Arrow Connector 5"/>
            <p:cNvCxnSpPr>
              <a:stCxn id="4" idx="3"/>
              <a:endCxn id="3" idx="0"/>
            </p:cNvCxnSpPr>
            <p:nvPr/>
          </p:nvCxnSpPr>
          <p:spPr bwMode="auto">
            <a:xfrm>
              <a:off x="1790700" y="2438400"/>
              <a:ext cx="0" cy="3810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9" name="Straight Arrow Connector 8"/>
            <p:cNvCxnSpPr>
              <a:stCxn id="2" idx="2"/>
              <a:endCxn id="5" idx="1"/>
            </p:cNvCxnSpPr>
            <p:nvPr/>
          </p:nvCxnSpPr>
          <p:spPr bwMode="auto">
            <a:xfrm>
              <a:off x="1790700" y="4114800"/>
              <a:ext cx="0" cy="3810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grpSp>
      <p:grpSp>
        <p:nvGrpSpPr>
          <p:cNvPr id="8" name="Group 7"/>
          <p:cNvGrpSpPr/>
          <p:nvPr/>
        </p:nvGrpSpPr>
        <p:grpSpPr>
          <a:xfrm>
            <a:off x="1790700" y="2819400"/>
            <a:ext cx="2400300" cy="2438400"/>
            <a:chOff x="1790700" y="2819400"/>
            <a:chExt cx="2400300" cy="2438400"/>
          </a:xfrm>
        </p:grpSpPr>
        <p:sp>
          <p:nvSpPr>
            <p:cNvPr id="13" name="Rectangle 12"/>
            <p:cNvSpPr>
              <a:spLocks noChangeArrowheads="1"/>
            </p:cNvSpPr>
            <p:nvPr/>
          </p:nvSpPr>
          <p:spPr bwMode="auto">
            <a:xfrm>
              <a:off x="3048000" y="3505200"/>
              <a:ext cx="1143000" cy="6096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b="0" dirty="0" smtClean="0">
                  <a:solidFill>
                    <a:schemeClr val="bg2"/>
                  </a:solidFill>
                  <a:latin typeface="Gill Sans"/>
                  <a:cs typeface="Gill Sans"/>
                </a:rPr>
                <a:t>reduce</a:t>
              </a:r>
              <a:endParaRPr lang="en-US" b="0" dirty="0">
                <a:solidFill>
                  <a:schemeClr val="bg2"/>
                </a:solidFill>
                <a:latin typeface="Gill Sans"/>
                <a:cs typeface="Gill Sans"/>
              </a:endParaRPr>
            </a:p>
          </p:txBody>
        </p:sp>
        <p:sp>
          <p:nvSpPr>
            <p:cNvPr id="14" name="Rectangle 13"/>
            <p:cNvSpPr>
              <a:spLocks noChangeArrowheads="1"/>
            </p:cNvSpPr>
            <p:nvPr/>
          </p:nvSpPr>
          <p:spPr bwMode="auto">
            <a:xfrm>
              <a:off x="3048000" y="2819400"/>
              <a:ext cx="1143000" cy="6096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b="0">
                  <a:solidFill>
                    <a:schemeClr val="bg2"/>
                  </a:solidFill>
                  <a:latin typeface="Gill Sans"/>
                  <a:cs typeface="Gill Sans"/>
                </a:rPr>
                <a:t>map</a:t>
              </a:r>
            </a:p>
          </p:txBody>
        </p:sp>
        <p:sp>
          <p:nvSpPr>
            <p:cNvPr id="16" name="Can 15"/>
            <p:cNvSpPr/>
            <p:nvPr/>
          </p:nvSpPr>
          <p:spPr bwMode="auto">
            <a:xfrm>
              <a:off x="3048000" y="4495800"/>
              <a:ext cx="1143000" cy="762000"/>
            </a:xfrm>
            <a:prstGeom prst="can">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HDFS</a:t>
              </a:r>
            </a:p>
          </p:txBody>
        </p:sp>
        <p:cxnSp>
          <p:nvCxnSpPr>
            <p:cNvPr id="18" name="Straight Arrow Connector 17"/>
            <p:cNvCxnSpPr>
              <a:stCxn id="13" idx="2"/>
              <a:endCxn id="16" idx="1"/>
            </p:cNvCxnSpPr>
            <p:nvPr/>
          </p:nvCxnSpPr>
          <p:spPr bwMode="auto">
            <a:xfrm>
              <a:off x="3619500" y="4114800"/>
              <a:ext cx="0" cy="3810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20" name="Elbow Connector 19"/>
            <p:cNvCxnSpPr>
              <a:stCxn id="5" idx="3"/>
              <a:endCxn id="14" idx="0"/>
            </p:cNvCxnSpPr>
            <p:nvPr/>
          </p:nvCxnSpPr>
          <p:spPr bwMode="auto">
            <a:xfrm rot="5400000" flipH="1" flipV="1">
              <a:off x="1485900" y="3124200"/>
              <a:ext cx="2438400" cy="1828800"/>
            </a:xfrm>
            <a:prstGeom prst="bentConnector5">
              <a:avLst>
                <a:gd name="adj1" fmla="val -9375"/>
                <a:gd name="adj2" fmla="val 50000"/>
                <a:gd name="adj3" fmla="val 109375"/>
              </a:avLst>
            </a:prstGeom>
            <a:ln>
              <a:headEnd type="none" w="med" len="med"/>
              <a:tailEnd type="arrow"/>
            </a:ln>
          </p:spPr>
          <p:style>
            <a:lnRef idx="2">
              <a:schemeClr val="dk1"/>
            </a:lnRef>
            <a:fillRef idx="0">
              <a:schemeClr val="dk1"/>
            </a:fillRef>
            <a:effectRef idx="1">
              <a:schemeClr val="dk1"/>
            </a:effectRef>
            <a:fontRef idx="minor">
              <a:schemeClr val="tx1"/>
            </a:fontRef>
          </p:style>
        </p:cxnSp>
      </p:grpSp>
      <p:grpSp>
        <p:nvGrpSpPr>
          <p:cNvPr id="10" name="Group 9"/>
          <p:cNvGrpSpPr/>
          <p:nvPr/>
        </p:nvGrpSpPr>
        <p:grpSpPr>
          <a:xfrm>
            <a:off x="3619500" y="2819400"/>
            <a:ext cx="2400300" cy="2438400"/>
            <a:chOff x="3619500" y="2819400"/>
            <a:chExt cx="2400300" cy="2438400"/>
          </a:xfrm>
        </p:grpSpPr>
        <p:sp>
          <p:nvSpPr>
            <p:cNvPr id="22" name="Rectangle 21"/>
            <p:cNvSpPr>
              <a:spLocks noChangeArrowheads="1"/>
            </p:cNvSpPr>
            <p:nvPr/>
          </p:nvSpPr>
          <p:spPr bwMode="auto">
            <a:xfrm>
              <a:off x="4876800" y="3505200"/>
              <a:ext cx="1143000" cy="6096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b="0" dirty="0" smtClean="0">
                  <a:solidFill>
                    <a:schemeClr val="bg2"/>
                  </a:solidFill>
                  <a:latin typeface="Gill Sans"/>
                  <a:cs typeface="Gill Sans"/>
                </a:rPr>
                <a:t>reduce</a:t>
              </a:r>
              <a:endParaRPr lang="en-US" b="0" dirty="0">
                <a:solidFill>
                  <a:schemeClr val="bg2"/>
                </a:solidFill>
                <a:latin typeface="Gill Sans"/>
                <a:cs typeface="Gill Sans"/>
              </a:endParaRPr>
            </a:p>
          </p:txBody>
        </p:sp>
        <p:sp>
          <p:nvSpPr>
            <p:cNvPr id="23" name="Rectangle 22"/>
            <p:cNvSpPr>
              <a:spLocks noChangeArrowheads="1"/>
            </p:cNvSpPr>
            <p:nvPr/>
          </p:nvSpPr>
          <p:spPr bwMode="auto">
            <a:xfrm>
              <a:off x="4876800" y="2819400"/>
              <a:ext cx="1143000" cy="6096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b="0">
                  <a:solidFill>
                    <a:schemeClr val="bg2"/>
                  </a:solidFill>
                  <a:latin typeface="Gill Sans"/>
                  <a:cs typeface="Gill Sans"/>
                </a:rPr>
                <a:t>map</a:t>
              </a:r>
            </a:p>
          </p:txBody>
        </p:sp>
        <p:sp>
          <p:nvSpPr>
            <p:cNvPr id="24" name="Can 23"/>
            <p:cNvSpPr/>
            <p:nvPr/>
          </p:nvSpPr>
          <p:spPr bwMode="auto">
            <a:xfrm>
              <a:off x="4876800" y="4495800"/>
              <a:ext cx="1143000" cy="762000"/>
            </a:xfrm>
            <a:prstGeom prst="can">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HDFS</a:t>
              </a:r>
            </a:p>
          </p:txBody>
        </p:sp>
        <p:cxnSp>
          <p:nvCxnSpPr>
            <p:cNvPr id="25" name="Straight Arrow Connector 24"/>
            <p:cNvCxnSpPr>
              <a:stCxn id="22" idx="2"/>
              <a:endCxn id="24" idx="1"/>
            </p:cNvCxnSpPr>
            <p:nvPr/>
          </p:nvCxnSpPr>
          <p:spPr bwMode="auto">
            <a:xfrm>
              <a:off x="5448300" y="4114800"/>
              <a:ext cx="0" cy="3810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26" name="Elbow Connector 25"/>
            <p:cNvCxnSpPr>
              <a:stCxn id="16" idx="3"/>
              <a:endCxn id="23" idx="0"/>
            </p:cNvCxnSpPr>
            <p:nvPr/>
          </p:nvCxnSpPr>
          <p:spPr bwMode="auto">
            <a:xfrm rot="5400000" flipH="1" flipV="1">
              <a:off x="3314700" y="3124200"/>
              <a:ext cx="2438400" cy="1828800"/>
            </a:xfrm>
            <a:prstGeom prst="bentConnector5">
              <a:avLst>
                <a:gd name="adj1" fmla="val -9375"/>
                <a:gd name="adj2" fmla="val 50000"/>
                <a:gd name="adj3" fmla="val 109375"/>
              </a:avLst>
            </a:prstGeom>
            <a:ln>
              <a:headEnd type="none" w="med" len="med"/>
              <a:tailEnd type="arrow"/>
            </a:ln>
          </p:spPr>
          <p:style>
            <a:lnRef idx="2">
              <a:schemeClr val="dk1"/>
            </a:lnRef>
            <a:fillRef idx="0">
              <a:schemeClr val="dk1"/>
            </a:fillRef>
            <a:effectRef idx="1">
              <a:schemeClr val="dk1"/>
            </a:effectRef>
            <a:fontRef idx="minor">
              <a:schemeClr val="tx1"/>
            </a:fontRef>
          </p:style>
        </p:cxnSp>
      </p:grpSp>
      <p:grpSp>
        <p:nvGrpSpPr>
          <p:cNvPr id="11" name="Group 10"/>
          <p:cNvGrpSpPr/>
          <p:nvPr/>
        </p:nvGrpSpPr>
        <p:grpSpPr>
          <a:xfrm>
            <a:off x="5448300" y="2819400"/>
            <a:ext cx="2400300" cy="2438400"/>
            <a:chOff x="5448300" y="2819400"/>
            <a:chExt cx="2400300" cy="2438400"/>
          </a:xfrm>
        </p:grpSpPr>
        <p:sp>
          <p:nvSpPr>
            <p:cNvPr id="29" name="Rectangle 28"/>
            <p:cNvSpPr>
              <a:spLocks noChangeArrowheads="1"/>
            </p:cNvSpPr>
            <p:nvPr/>
          </p:nvSpPr>
          <p:spPr bwMode="auto">
            <a:xfrm>
              <a:off x="6705600" y="3505200"/>
              <a:ext cx="1143000" cy="6096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b="0" dirty="0" smtClean="0">
                  <a:solidFill>
                    <a:schemeClr val="bg2"/>
                  </a:solidFill>
                  <a:latin typeface="Gill Sans"/>
                  <a:cs typeface="Gill Sans"/>
                </a:rPr>
                <a:t>reduce</a:t>
              </a:r>
              <a:endParaRPr lang="en-US" b="0" dirty="0">
                <a:solidFill>
                  <a:schemeClr val="bg2"/>
                </a:solidFill>
                <a:latin typeface="Gill Sans"/>
                <a:cs typeface="Gill Sans"/>
              </a:endParaRPr>
            </a:p>
          </p:txBody>
        </p:sp>
        <p:sp>
          <p:nvSpPr>
            <p:cNvPr id="30" name="Rectangle 29"/>
            <p:cNvSpPr>
              <a:spLocks noChangeArrowheads="1"/>
            </p:cNvSpPr>
            <p:nvPr/>
          </p:nvSpPr>
          <p:spPr bwMode="auto">
            <a:xfrm>
              <a:off x="6705600" y="2819400"/>
              <a:ext cx="1143000" cy="6096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b="0">
                  <a:solidFill>
                    <a:schemeClr val="bg2"/>
                  </a:solidFill>
                  <a:latin typeface="Gill Sans"/>
                  <a:cs typeface="Gill Sans"/>
                </a:rPr>
                <a:t>map</a:t>
              </a:r>
            </a:p>
          </p:txBody>
        </p:sp>
        <p:sp>
          <p:nvSpPr>
            <p:cNvPr id="31" name="Can 30"/>
            <p:cNvSpPr/>
            <p:nvPr/>
          </p:nvSpPr>
          <p:spPr bwMode="auto">
            <a:xfrm>
              <a:off x="6705600" y="4495800"/>
              <a:ext cx="1143000" cy="762000"/>
            </a:xfrm>
            <a:prstGeom prst="can">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HDFS</a:t>
              </a:r>
            </a:p>
          </p:txBody>
        </p:sp>
        <p:cxnSp>
          <p:nvCxnSpPr>
            <p:cNvPr id="32" name="Straight Arrow Connector 31"/>
            <p:cNvCxnSpPr>
              <a:stCxn id="29" idx="2"/>
              <a:endCxn id="31" idx="1"/>
            </p:cNvCxnSpPr>
            <p:nvPr/>
          </p:nvCxnSpPr>
          <p:spPr bwMode="auto">
            <a:xfrm>
              <a:off x="7277100" y="4114800"/>
              <a:ext cx="0" cy="3810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33" name="Elbow Connector 32"/>
            <p:cNvCxnSpPr>
              <a:stCxn id="24" idx="3"/>
              <a:endCxn id="30" idx="0"/>
            </p:cNvCxnSpPr>
            <p:nvPr/>
          </p:nvCxnSpPr>
          <p:spPr bwMode="auto">
            <a:xfrm rot="5400000" flipH="1" flipV="1">
              <a:off x="5143500" y="3124200"/>
              <a:ext cx="2438400" cy="1828800"/>
            </a:xfrm>
            <a:prstGeom prst="bentConnector5">
              <a:avLst>
                <a:gd name="adj1" fmla="val -9375"/>
                <a:gd name="adj2" fmla="val 50000"/>
                <a:gd name="adj3" fmla="val 109375"/>
              </a:avLst>
            </a:prstGeom>
            <a:ln>
              <a:headEnd type="none" w="med" len="med"/>
              <a:tailEnd type="arrow"/>
            </a:ln>
          </p:spPr>
          <p:style>
            <a:lnRef idx="2">
              <a:schemeClr val="dk1"/>
            </a:lnRef>
            <a:fillRef idx="0">
              <a:schemeClr val="dk1"/>
            </a:fillRef>
            <a:effectRef idx="1">
              <a:schemeClr val="dk1"/>
            </a:effectRef>
            <a:fontRef idx="minor">
              <a:schemeClr val="tx1"/>
            </a:fontRef>
          </p:style>
        </p:cxnSp>
      </p:grpSp>
      <p:sp>
        <p:nvSpPr>
          <p:cNvPr id="27" name="TextBox 26"/>
          <p:cNvSpPr txBox="1"/>
          <p:nvPr/>
        </p:nvSpPr>
        <p:spPr>
          <a:xfrm>
            <a:off x="0" y="5953780"/>
            <a:ext cx="9144000" cy="523220"/>
          </a:xfrm>
          <a:prstGeom prst="rect">
            <a:avLst/>
          </a:prstGeom>
          <a:noFill/>
        </p:spPr>
        <p:txBody>
          <a:bodyPr wrap="square" rtlCol="0">
            <a:spAutoFit/>
          </a:bodyPr>
          <a:lstStyle/>
          <a:p>
            <a:pPr lvl="0" algn="ctr">
              <a:defRPr/>
            </a:pPr>
            <a:r>
              <a:rPr lang="en-US" sz="2800" b="0" kern="0" dirty="0" smtClean="0">
                <a:solidFill>
                  <a:srgbClr val="FF0000"/>
                </a:solidFill>
                <a:latin typeface="Gill Sans"/>
                <a:cs typeface="Gill Sans"/>
              </a:rPr>
              <a:t>What’s wrong?</a:t>
            </a:r>
            <a:endParaRPr lang="en-US" sz="2800" b="0" kern="0" dirty="0">
              <a:solidFill>
                <a:srgbClr val="FF0000"/>
              </a:solidFill>
              <a:latin typeface="Gill Sans"/>
              <a:cs typeface="Gill Sans"/>
            </a:endParaRPr>
          </a:p>
        </p:txBody>
      </p:sp>
      <p:sp>
        <p:nvSpPr>
          <p:cNvPr id="34" name="Title 1"/>
          <p:cNvSpPr txBox="1">
            <a:spLocks/>
          </p:cNvSpPr>
          <p:nvPr/>
        </p:nvSpPr>
        <p:spPr>
          <a:xfrm>
            <a:off x="0" y="548640"/>
            <a:ext cx="9144000" cy="685800"/>
          </a:xfrm>
          <a:prstGeom prst="rect">
            <a:avLst/>
          </a:prstGeom>
        </p:spPr>
        <p:txBody>
          <a:bodyPr/>
          <a:lstStyle/>
          <a:p>
            <a:pPr lvl="0" algn="ctr">
              <a:defRPr/>
            </a:pPr>
            <a:r>
              <a:rPr lang="en-US" sz="3600" b="0" kern="0" dirty="0" smtClean="0">
                <a:solidFill>
                  <a:srgbClr val="000000"/>
                </a:solidFill>
                <a:latin typeface="Gill Sans"/>
                <a:cs typeface="Gill Sans"/>
              </a:rPr>
              <a:t>MapReduce Workflows</a:t>
            </a:r>
            <a:endParaRPr lang="en-US" sz="3600" b="0" kern="0" dirty="0">
              <a:solidFill>
                <a:srgbClr val="000000"/>
              </a:solidFill>
              <a:latin typeface="Gill Sans"/>
              <a:cs typeface="Gill Sans"/>
            </a:endParaRPr>
          </a:p>
        </p:txBody>
      </p:sp>
    </p:spTree>
    <p:extLst>
      <p:ext uri="{BB962C8B-B14F-4D97-AF65-F5344CB8AC3E}">
        <p14:creationId xmlns:p14="http://schemas.microsoft.com/office/powerpoint/2010/main" val="174344785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1219200" y="1676400"/>
            <a:ext cx="2971800" cy="3581400"/>
            <a:chOff x="1219200" y="1676400"/>
            <a:chExt cx="2971800" cy="3581400"/>
          </a:xfrm>
        </p:grpSpPr>
        <p:sp>
          <p:nvSpPr>
            <p:cNvPr id="3" name="Rectangle 2"/>
            <p:cNvSpPr>
              <a:spLocks noChangeArrowheads="1"/>
            </p:cNvSpPr>
            <p:nvPr/>
          </p:nvSpPr>
          <p:spPr bwMode="auto">
            <a:xfrm>
              <a:off x="1219200" y="2819400"/>
              <a:ext cx="1143000" cy="6096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b="0">
                  <a:solidFill>
                    <a:schemeClr val="bg2"/>
                  </a:solidFill>
                  <a:latin typeface="Gill Sans"/>
                  <a:cs typeface="Gill Sans"/>
                </a:rPr>
                <a:t>map</a:t>
              </a:r>
            </a:p>
          </p:txBody>
        </p:sp>
        <p:sp>
          <p:nvSpPr>
            <p:cNvPr id="4" name="Can 3"/>
            <p:cNvSpPr/>
            <p:nvPr/>
          </p:nvSpPr>
          <p:spPr bwMode="auto">
            <a:xfrm>
              <a:off x="1219200" y="1676400"/>
              <a:ext cx="1143000" cy="762000"/>
            </a:xfrm>
            <a:prstGeom prst="can">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HDFS</a:t>
              </a:r>
            </a:p>
          </p:txBody>
        </p:sp>
        <p:sp>
          <p:nvSpPr>
            <p:cNvPr id="5" name="Can 4"/>
            <p:cNvSpPr/>
            <p:nvPr/>
          </p:nvSpPr>
          <p:spPr bwMode="auto">
            <a:xfrm>
              <a:off x="1219200" y="4495800"/>
              <a:ext cx="1143000" cy="762000"/>
            </a:xfrm>
            <a:prstGeom prst="can">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HDFS</a:t>
              </a:r>
            </a:p>
          </p:txBody>
        </p:sp>
        <p:cxnSp>
          <p:nvCxnSpPr>
            <p:cNvPr id="6" name="Straight Arrow Connector 5"/>
            <p:cNvCxnSpPr>
              <a:stCxn id="4" idx="3"/>
              <a:endCxn id="3" idx="0"/>
            </p:cNvCxnSpPr>
            <p:nvPr/>
          </p:nvCxnSpPr>
          <p:spPr bwMode="auto">
            <a:xfrm>
              <a:off x="1790700" y="2438400"/>
              <a:ext cx="0" cy="3810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9" name="Straight Arrow Connector 8"/>
            <p:cNvCxnSpPr>
              <a:stCxn id="3" idx="2"/>
              <a:endCxn id="5" idx="1"/>
            </p:cNvCxnSpPr>
            <p:nvPr/>
          </p:nvCxnSpPr>
          <p:spPr bwMode="auto">
            <a:xfrm>
              <a:off x="1790700" y="3429000"/>
              <a:ext cx="0" cy="10668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sp>
          <p:nvSpPr>
            <p:cNvPr id="14" name="Rectangle 13"/>
            <p:cNvSpPr>
              <a:spLocks noChangeArrowheads="1"/>
            </p:cNvSpPr>
            <p:nvPr/>
          </p:nvSpPr>
          <p:spPr bwMode="auto">
            <a:xfrm>
              <a:off x="3048000" y="2819400"/>
              <a:ext cx="1143000" cy="6096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b="0">
                  <a:solidFill>
                    <a:schemeClr val="bg2"/>
                  </a:solidFill>
                  <a:latin typeface="Gill Sans"/>
                  <a:cs typeface="Gill Sans"/>
                </a:rPr>
                <a:t>map</a:t>
              </a:r>
            </a:p>
          </p:txBody>
        </p:sp>
        <p:sp>
          <p:nvSpPr>
            <p:cNvPr id="16" name="Can 15"/>
            <p:cNvSpPr/>
            <p:nvPr/>
          </p:nvSpPr>
          <p:spPr bwMode="auto">
            <a:xfrm>
              <a:off x="3048000" y="4495800"/>
              <a:ext cx="1143000" cy="762000"/>
            </a:xfrm>
            <a:prstGeom prst="can">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HDFS</a:t>
              </a:r>
            </a:p>
          </p:txBody>
        </p:sp>
        <p:cxnSp>
          <p:nvCxnSpPr>
            <p:cNvPr id="18" name="Straight Arrow Connector 17"/>
            <p:cNvCxnSpPr>
              <a:stCxn id="14" idx="2"/>
              <a:endCxn id="16" idx="1"/>
            </p:cNvCxnSpPr>
            <p:nvPr/>
          </p:nvCxnSpPr>
          <p:spPr bwMode="auto">
            <a:xfrm>
              <a:off x="3619500" y="3429000"/>
              <a:ext cx="0" cy="10668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20" name="Elbow Connector 19"/>
            <p:cNvCxnSpPr>
              <a:stCxn id="5" idx="3"/>
              <a:endCxn id="14" idx="0"/>
            </p:cNvCxnSpPr>
            <p:nvPr/>
          </p:nvCxnSpPr>
          <p:spPr bwMode="auto">
            <a:xfrm rot="5400000" flipH="1" flipV="1">
              <a:off x="1485900" y="3124200"/>
              <a:ext cx="2438400" cy="1828800"/>
            </a:xfrm>
            <a:prstGeom prst="bentConnector5">
              <a:avLst>
                <a:gd name="adj1" fmla="val -9375"/>
                <a:gd name="adj2" fmla="val 50000"/>
                <a:gd name="adj3" fmla="val 109375"/>
              </a:avLst>
            </a:prstGeom>
            <a:ln>
              <a:headEnd type="none" w="med" len="med"/>
              <a:tailEnd type="arrow"/>
            </a:ln>
          </p:spPr>
          <p:style>
            <a:lnRef idx="2">
              <a:schemeClr val="dk1"/>
            </a:lnRef>
            <a:fillRef idx="0">
              <a:schemeClr val="dk1"/>
            </a:fillRef>
            <a:effectRef idx="1">
              <a:schemeClr val="dk1"/>
            </a:effectRef>
            <a:fontRef idx="minor">
              <a:schemeClr val="tx1"/>
            </a:fontRef>
          </p:style>
        </p:cxnSp>
      </p:grpSp>
      <p:grpSp>
        <p:nvGrpSpPr>
          <p:cNvPr id="11" name="Group 10"/>
          <p:cNvGrpSpPr/>
          <p:nvPr/>
        </p:nvGrpSpPr>
        <p:grpSpPr>
          <a:xfrm>
            <a:off x="6096000" y="1676400"/>
            <a:ext cx="1143000" cy="3581400"/>
            <a:chOff x="6096000" y="1676400"/>
            <a:chExt cx="1143000" cy="3581400"/>
          </a:xfrm>
        </p:grpSpPr>
        <p:sp>
          <p:nvSpPr>
            <p:cNvPr id="23" name="Rectangle 22"/>
            <p:cNvSpPr>
              <a:spLocks noChangeArrowheads="1"/>
            </p:cNvSpPr>
            <p:nvPr/>
          </p:nvSpPr>
          <p:spPr bwMode="auto">
            <a:xfrm>
              <a:off x="6096000" y="2819400"/>
              <a:ext cx="1143000" cy="6096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b="0">
                  <a:solidFill>
                    <a:schemeClr val="bg2"/>
                  </a:solidFill>
                  <a:latin typeface="Gill Sans"/>
                  <a:cs typeface="Gill Sans"/>
                </a:rPr>
                <a:t>map</a:t>
              </a:r>
            </a:p>
          </p:txBody>
        </p:sp>
        <p:sp>
          <p:nvSpPr>
            <p:cNvPr id="24" name="Can 23"/>
            <p:cNvSpPr/>
            <p:nvPr/>
          </p:nvSpPr>
          <p:spPr bwMode="auto">
            <a:xfrm>
              <a:off x="6096000" y="4495800"/>
              <a:ext cx="1143000" cy="762000"/>
            </a:xfrm>
            <a:prstGeom prst="can">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HDFS</a:t>
              </a:r>
            </a:p>
          </p:txBody>
        </p:sp>
        <p:cxnSp>
          <p:nvCxnSpPr>
            <p:cNvPr id="25" name="Straight Arrow Connector 24"/>
            <p:cNvCxnSpPr>
              <a:endCxn id="24" idx="1"/>
            </p:cNvCxnSpPr>
            <p:nvPr/>
          </p:nvCxnSpPr>
          <p:spPr bwMode="auto">
            <a:xfrm>
              <a:off x="6667500" y="4114800"/>
              <a:ext cx="0" cy="3810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sp>
          <p:nvSpPr>
            <p:cNvPr id="30" name="Rectangle 29"/>
            <p:cNvSpPr>
              <a:spLocks noChangeArrowheads="1"/>
            </p:cNvSpPr>
            <p:nvPr/>
          </p:nvSpPr>
          <p:spPr bwMode="auto">
            <a:xfrm>
              <a:off x="6096000" y="3581400"/>
              <a:ext cx="1143000" cy="6096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b="0">
                  <a:solidFill>
                    <a:schemeClr val="bg2"/>
                  </a:solidFill>
                  <a:latin typeface="Gill Sans"/>
                  <a:cs typeface="Gill Sans"/>
                </a:rPr>
                <a:t>map</a:t>
              </a:r>
            </a:p>
          </p:txBody>
        </p:sp>
        <p:sp>
          <p:nvSpPr>
            <p:cNvPr id="22" name="Can 21"/>
            <p:cNvSpPr/>
            <p:nvPr/>
          </p:nvSpPr>
          <p:spPr bwMode="auto">
            <a:xfrm>
              <a:off x="6096000" y="1676400"/>
              <a:ext cx="1143000" cy="762000"/>
            </a:xfrm>
            <a:prstGeom prst="can">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HDFS</a:t>
              </a:r>
            </a:p>
          </p:txBody>
        </p:sp>
        <p:cxnSp>
          <p:nvCxnSpPr>
            <p:cNvPr id="28" name="Straight Arrow Connector 27"/>
            <p:cNvCxnSpPr>
              <a:stCxn id="22" idx="3"/>
            </p:cNvCxnSpPr>
            <p:nvPr/>
          </p:nvCxnSpPr>
          <p:spPr bwMode="auto">
            <a:xfrm>
              <a:off x="6667500" y="2438400"/>
              <a:ext cx="0" cy="3810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grpSp>
      <p:sp>
        <p:nvSpPr>
          <p:cNvPr id="34" name="TextBox 33"/>
          <p:cNvSpPr txBox="1"/>
          <p:nvPr/>
        </p:nvSpPr>
        <p:spPr>
          <a:xfrm>
            <a:off x="2133600" y="4983540"/>
            <a:ext cx="1226417" cy="1569660"/>
          </a:xfrm>
          <a:prstGeom prst="rect">
            <a:avLst/>
          </a:prstGeom>
          <a:noFill/>
        </p:spPr>
        <p:txBody>
          <a:bodyPr wrap="none" rtlCol="0">
            <a:spAutoFit/>
          </a:bodyPr>
          <a:lstStyle/>
          <a:p>
            <a:r>
              <a:rPr lang="en-US" sz="9600" dirty="0" smtClean="0">
                <a:solidFill>
                  <a:srgbClr val="008000"/>
                </a:solidFill>
                <a:latin typeface="Zapf Dingbats"/>
                <a:ea typeface="Zapf Dingbats"/>
                <a:cs typeface="Zapf Dingbats"/>
                <a:sym typeface="Zapf Dingbats"/>
              </a:rPr>
              <a:t>✔</a:t>
            </a:r>
            <a:endParaRPr lang="en-US" sz="9600" dirty="0">
              <a:solidFill>
                <a:srgbClr val="008000"/>
              </a:solidFill>
              <a:latin typeface="Gill Sans"/>
              <a:cs typeface="Gill Sans"/>
            </a:endParaRPr>
          </a:p>
        </p:txBody>
      </p:sp>
      <p:sp>
        <p:nvSpPr>
          <p:cNvPr id="35" name="TextBox 34"/>
          <p:cNvSpPr txBox="1"/>
          <p:nvPr/>
        </p:nvSpPr>
        <p:spPr>
          <a:xfrm>
            <a:off x="6248400" y="4953000"/>
            <a:ext cx="902811" cy="1569660"/>
          </a:xfrm>
          <a:prstGeom prst="rect">
            <a:avLst/>
          </a:prstGeom>
          <a:noFill/>
        </p:spPr>
        <p:txBody>
          <a:bodyPr wrap="none" rtlCol="0">
            <a:spAutoFit/>
          </a:bodyPr>
          <a:lstStyle/>
          <a:p>
            <a:r>
              <a:rPr lang="en-US" sz="9600" dirty="0" smtClean="0">
                <a:solidFill>
                  <a:srgbClr val="FF0000"/>
                </a:solidFill>
                <a:latin typeface="Zapf Dingbats"/>
                <a:ea typeface="Zapf Dingbats"/>
                <a:cs typeface="Zapf Dingbats"/>
                <a:sym typeface="Zapf Dingbats"/>
              </a:rPr>
              <a:t>✗</a:t>
            </a:r>
            <a:endParaRPr lang="en-US" sz="9600" dirty="0">
              <a:solidFill>
                <a:srgbClr val="FF0000"/>
              </a:solidFill>
              <a:latin typeface="Gill Sans"/>
              <a:cs typeface="Gill Sans"/>
            </a:endParaRPr>
          </a:p>
        </p:txBody>
      </p:sp>
      <p:sp>
        <p:nvSpPr>
          <p:cNvPr id="26" name="Title 1"/>
          <p:cNvSpPr txBox="1">
            <a:spLocks/>
          </p:cNvSpPr>
          <p:nvPr/>
        </p:nvSpPr>
        <p:spPr>
          <a:xfrm>
            <a:off x="0" y="548640"/>
            <a:ext cx="9144000" cy="685800"/>
          </a:xfrm>
          <a:prstGeom prst="rect">
            <a:avLst/>
          </a:prstGeom>
        </p:spPr>
        <p:txBody>
          <a:bodyPr/>
          <a:lstStyle/>
          <a:p>
            <a:pPr lvl="0" algn="ctr">
              <a:defRPr/>
            </a:pPr>
            <a:r>
              <a:rPr lang="en-US" sz="3600" b="0" kern="0" dirty="0" smtClean="0">
                <a:solidFill>
                  <a:srgbClr val="000000"/>
                </a:solidFill>
                <a:latin typeface="Gill Sans"/>
                <a:cs typeface="Gill Sans"/>
              </a:rPr>
              <a:t>Want MM?</a:t>
            </a:r>
            <a:endParaRPr lang="en-US" sz="3600" b="0" kern="0" dirty="0">
              <a:solidFill>
                <a:srgbClr val="000000"/>
              </a:solidFill>
              <a:latin typeface="Gill Sans"/>
              <a:cs typeface="Gill Sans"/>
            </a:endParaRPr>
          </a:p>
        </p:txBody>
      </p:sp>
    </p:spTree>
    <p:extLst>
      <p:ext uri="{BB962C8B-B14F-4D97-AF65-F5344CB8AC3E}">
        <p14:creationId xmlns:p14="http://schemas.microsoft.com/office/powerpoint/2010/main" val="264137819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5"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1219200" y="1676400"/>
            <a:ext cx="2971800" cy="3581400"/>
            <a:chOff x="1219200" y="1676400"/>
            <a:chExt cx="2971800" cy="3581400"/>
          </a:xfrm>
        </p:grpSpPr>
        <p:sp>
          <p:nvSpPr>
            <p:cNvPr id="2" name="Rectangle 1"/>
            <p:cNvSpPr>
              <a:spLocks noChangeArrowheads="1"/>
            </p:cNvSpPr>
            <p:nvPr/>
          </p:nvSpPr>
          <p:spPr bwMode="auto">
            <a:xfrm>
              <a:off x="1219200" y="3505200"/>
              <a:ext cx="1143000" cy="6096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b="0" dirty="0" smtClean="0">
                  <a:solidFill>
                    <a:schemeClr val="bg2"/>
                  </a:solidFill>
                  <a:latin typeface="Gill Sans"/>
                  <a:cs typeface="Gill Sans"/>
                </a:rPr>
                <a:t>reduce</a:t>
              </a:r>
              <a:endParaRPr lang="en-US" b="0" dirty="0">
                <a:solidFill>
                  <a:schemeClr val="bg2"/>
                </a:solidFill>
                <a:latin typeface="Gill Sans"/>
                <a:cs typeface="Gill Sans"/>
              </a:endParaRPr>
            </a:p>
          </p:txBody>
        </p:sp>
        <p:sp>
          <p:nvSpPr>
            <p:cNvPr id="3" name="Rectangle 2"/>
            <p:cNvSpPr>
              <a:spLocks noChangeArrowheads="1"/>
            </p:cNvSpPr>
            <p:nvPr/>
          </p:nvSpPr>
          <p:spPr bwMode="auto">
            <a:xfrm>
              <a:off x="1219200" y="2819400"/>
              <a:ext cx="1143000" cy="6096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b="0">
                  <a:solidFill>
                    <a:schemeClr val="bg2"/>
                  </a:solidFill>
                  <a:latin typeface="Gill Sans"/>
                  <a:cs typeface="Gill Sans"/>
                </a:rPr>
                <a:t>map</a:t>
              </a:r>
            </a:p>
          </p:txBody>
        </p:sp>
        <p:sp>
          <p:nvSpPr>
            <p:cNvPr id="4" name="Can 3"/>
            <p:cNvSpPr/>
            <p:nvPr/>
          </p:nvSpPr>
          <p:spPr bwMode="auto">
            <a:xfrm>
              <a:off x="1219200" y="1676400"/>
              <a:ext cx="1143000" cy="762000"/>
            </a:xfrm>
            <a:prstGeom prst="can">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HDFS</a:t>
              </a:r>
            </a:p>
          </p:txBody>
        </p:sp>
        <p:sp>
          <p:nvSpPr>
            <p:cNvPr id="5" name="Can 4"/>
            <p:cNvSpPr/>
            <p:nvPr/>
          </p:nvSpPr>
          <p:spPr bwMode="auto">
            <a:xfrm>
              <a:off x="1219200" y="4495800"/>
              <a:ext cx="1143000" cy="762000"/>
            </a:xfrm>
            <a:prstGeom prst="can">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HDFS</a:t>
              </a:r>
            </a:p>
          </p:txBody>
        </p:sp>
        <p:cxnSp>
          <p:nvCxnSpPr>
            <p:cNvPr id="6" name="Straight Arrow Connector 5"/>
            <p:cNvCxnSpPr>
              <a:stCxn id="4" idx="3"/>
              <a:endCxn id="3" idx="0"/>
            </p:cNvCxnSpPr>
            <p:nvPr/>
          </p:nvCxnSpPr>
          <p:spPr bwMode="auto">
            <a:xfrm>
              <a:off x="1790700" y="2438400"/>
              <a:ext cx="0" cy="3810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9" name="Straight Arrow Connector 8"/>
            <p:cNvCxnSpPr>
              <a:stCxn id="2" idx="2"/>
              <a:endCxn id="5" idx="1"/>
            </p:cNvCxnSpPr>
            <p:nvPr/>
          </p:nvCxnSpPr>
          <p:spPr bwMode="auto">
            <a:xfrm>
              <a:off x="1790700" y="4114800"/>
              <a:ext cx="0" cy="3810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sp>
          <p:nvSpPr>
            <p:cNvPr id="13" name="Rectangle 12"/>
            <p:cNvSpPr>
              <a:spLocks noChangeArrowheads="1"/>
            </p:cNvSpPr>
            <p:nvPr/>
          </p:nvSpPr>
          <p:spPr bwMode="auto">
            <a:xfrm>
              <a:off x="3048000" y="3505200"/>
              <a:ext cx="1143000" cy="6096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b="0" dirty="0" smtClean="0">
                  <a:solidFill>
                    <a:schemeClr val="bg2"/>
                  </a:solidFill>
                  <a:latin typeface="Gill Sans"/>
                  <a:cs typeface="Gill Sans"/>
                </a:rPr>
                <a:t>reduce</a:t>
              </a:r>
              <a:endParaRPr lang="en-US" b="0" dirty="0">
                <a:solidFill>
                  <a:schemeClr val="bg2"/>
                </a:solidFill>
                <a:latin typeface="Gill Sans"/>
                <a:cs typeface="Gill Sans"/>
              </a:endParaRPr>
            </a:p>
          </p:txBody>
        </p:sp>
        <p:sp>
          <p:nvSpPr>
            <p:cNvPr id="14" name="Rectangle 13"/>
            <p:cNvSpPr>
              <a:spLocks noChangeArrowheads="1"/>
            </p:cNvSpPr>
            <p:nvPr/>
          </p:nvSpPr>
          <p:spPr bwMode="auto">
            <a:xfrm>
              <a:off x="3048000" y="2819400"/>
              <a:ext cx="1143000" cy="6096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b="0">
                  <a:solidFill>
                    <a:schemeClr val="bg2"/>
                  </a:solidFill>
                  <a:latin typeface="Gill Sans"/>
                  <a:cs typeface="Gill Sans"/>
                </a:rPr>
                <a:t>map</a:t>
              </a:r>
            </a:p>
          </p:txBody>
        </p:sp>
        <p:sp>
          <p:nvSpPr>
            <p:cNvPr id="16" name="Can 15"/>
            <p:cNvSpPr/>
            <p:nvPr/>
          </p:nvSpPr>
          <p:spPr bwMode="auto">
            <a:xfrm>
              <a:off x="3048000" y="4495800"/>
              <a:ext cx="1143000" cy="762000"/>
            </a:xfrm>
            <a:prstGeom prst="can">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HDFS</a:t>
              </a:r>
            </a:p>
          </p:txBody>
        </p:sp>
        <p:cxnSp>
          <p:nvCxnSpPr>
            <p:cNvPr id="18" name="Straight Arrow Connector 17"/>
            <p:cNvCxnSpPr>
              <a:stCxn id="13" idx="2"/>
              <a:endCxn id="16" idx="1"/>
            </p:cNvCxnSpPr>
            <p:nvPr/>
          </p:nvCxnSpPr>
          <p:spPr bwMode="auto">
            <a:xfrm>
              <a:off x="3619500" y="4114800"/>
              <a:ext cx="0" cy="3810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20" name="Elbow Connector 19"/>
            <p:cNvCxnSpPr>
              <a:stCxn id="5" idx="3"/>
              <a:endCxn id="14" idx="0"/>
            </p:cNvCxnSpPr>
            <p:nvPr/>
          </p:nvCxnSpPr>
          <p:spPr bwMode="auto">
            <a:xfrm rot="5400000" flipH="1" flipV="1">
              <a:off x="1485900" y="3124200"/>
              <a:ext cx="2438400" cy="1828800"/>
            </a:xfrm>
            <a:prstGeom prst="bentConnector5">
              <a:avLst>
                <a:gd name="adj1" fmla="val -9375"/>
                <a:gd name="adj2" fmla="val 50000"/>
                <a:gd name="adj3" fmla="val 109375"/>
              </a:avLst>
            </a:prstGeom>
            <a:ln>
              <a:headEnd type="none" w="med" len="med"/>
              <a:tailEnd type="arrow"/>
            </a:ln>
          </p:spPr>
          <p:style>
            <a:lnRef idx="2">
              <a:schemeClr val="dk1"/>
            </a:lnRef>
            <a:fillRef idx="0">
              <a:schemeClr val="dk1"/>
            </a:fillRef>
            <a:effectRef idx="1">
              <a:schemeClr val="dk1"/>
            </a:effectRef>
            <a:fontRef idx="minor">
              <a:schemeClr val="tx1"/>
            </a:fontRef>
          </p:style>
        </p:cxnSp>
      </p:grpSp>
      <p:grpSp>
        <p:nvGrpSpPr>
          <p:cNvPr id="11" name="Group 10"/>
          <p:cNvGrpSpPr/>
          <p:nvPr/>
        </p:nvGrpSpPr>
        <p:grpSpPr>
          <a:xfrm>
            <a:off x="4876800" y="1676400"/>
            <a:ext cx="2971800" cy="3581400"/>
            <a:chOff x="4876800" y="1676400"/>
            <a:chExt cx="2971800" cy="3581400"/>
          </a:xfrm>
        </p:grpSpPr>
        <p:sp>
          <p:nvSpPr>
            <p:cNvPr id="15" name="Rectangle 14"/>
            <p:cNvSpPr>
              <a:spLocks noChangeArrowheads="1"/>
            </p:cNvSpPr>
            <p:nvPr/>
          </p:nvSpPr>
          <p:spPr bwMode="auto">
            <a:xfrm>
              <a:off x="4876800" y="3505200"/>
              <a:ext cx="1143000" cy="6096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b="0" dirty="0" smtClean="0">
                  <a:solidFill>
                    <a:schemeClr val="bg2"/>
                  </a:solidFill>
                  <a:latin typeface="Gill Sans"/>
                  <a:cs typeface="Gill Sans"/>
                </a:rPr>
                <a:t>reduce</a:t>
              </a:r>
              <a:endParaRPr lang="en-US" b="0" dirty="0">
                <a:solidFill>
                  <a:schemeClr val="bg2"/>
                </a:solidFill>
                <a:latin typeface="Gill Sans"/>
                <a:cs typeface="Gill Sans"/>
              </a:endParaRPr>
            </a:p>
          </p:txBody>
        </p:sp>
        <p:sp>
          <p:nvSpPr>
            <p:cNvPr id="17" name="Rectangle 16"/>
            <p:cNvSpPr>
              <a:spLocks noChangeArrowheads="1"/>
            </p:cNvSpPr>
            <p:nvPr/>
          </p:nvSpPr>
          <p:spPr bwMode="auto">
            <a:xfrm>
              <a:off x="4876800" y="2819400"/>
              <a:ext cx="1143000" cy="6096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b="0">
                  <a:solidFill>
                    <a:schemeClr val="bg2"/>
                  </a:solidFill>
                  <a:latin typeface="Gill Sans"/>
                  <a:cs typeface="Gill Sans"/>
                </a:rPr>
                <a:t>map</a:t>
              </a:r>
            </a:p>
          </p:txBody>
        </p:sp>
        <p:sp>
          <p:nvSpPr>
            <p:cNvPr id="22" name="Rectangle 21"/>
            <p:cNvSpPr>
              <a:spLocks noChangeArrowheads="1"/>
            </p:cNvSpPr>
            <p:nvPr/>
          </p:nvSpPr>
          <p:spPr bwMode="auto">
            <a:xfrm>
              <a:off x="6705600" y="3505200"/>
              <a:ext cx="1143000" cy="6096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b="0" dirty="0" smtClean="0">
                  <a:solidFill>
                    <a:schemeClr val="bg2"/>
                  </a:solidFill>
                  <a:latin typeface="Gill Sans"/>
                  <a:cs typeface="Gill Sans"/>
                </a:rPr>
                <a:t>reduce</a:t>
              </a:r>
              <a:endParaRPr lang="en-US" b="0" dirty="0">
                <a:solidFill>
                  <a:schemeClr val="bg2"/>
                </a:solidFill>
                <a:latin typeface="Gill Sans"/>
                <a:cs typeface="Gill Sans"/>
              </a:endParaRPr>
            </a:p>
          </p:txBody>
        </p:sp>
        <p:sp>
          <p:nvSpPr>
            <p:cNvPr id="24" name="Can 23"/>
            <p:cNvSpPr/>
            <p:nvPr/>
          </p:nvSpPr>
          <p:spPr bwMode="auto">
            <a:xfrm>
              <a:off x="6705600" y="4495800"/>
              <a:ext cx="1143000" cy="762000"/>
            </a:xfrm>
            <a:prstGeom prst="can">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HDFS</a:t>
              </a:r>
            </a:p>
          </p:txBody>
        </p:sp>
        <p:cxnSp>
          <p:nvCxnSpPr>
            <p:cNvPr id="25" name="Straight Arrow Connector 24"/>
            <p:cNvCxnSpPr>
              <a:stCxn id="22" idx="2"/>
              <a:endCxn id="24" idx="1"/>
            </p:cNvCxnSpPr>
            <p:nvPr/>
          </p:nvCxnSpPr>
          <p:spPr bwMode="auto">
            <a:xfrm>
              <a:off x="7277100" y="4114800"/>
              <a:ext cx="0" cy="3810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26" name="Elbow Connector 25"/>
            <p:cNvCxnSpPr>
              <a:stCxn id="15" idx="2"/>
              <a:endCxn id="22" idx="0"/>
            </p:cNvCxnSpPr>
            <p:nvPr/>
          </p:nvCxnSpPr>
          <p:spPr bwMode="auto">
            <a:xfrm rot="5400000" flipH="1" flipV="1">
              <a:off x="6057900" y="2895600"/>
              <a:ext cx="609600" cy="1828800"/>
            </a:xfrm>
            <a:prstGeom prst="bentConnector5">
              <a:avLst>
                <a:gd name="adj1" fmla="val -37500"/>
                <a:gd name="adj2" fmla="val 50000"/>
                <a:gd name="adj3" fmla="val 137500"/>
              </a:avLst>
            </a:prstGeom>
            <a:ln>
              <a:headEnd type="none" w="med" len="med"/>
              <a:tailEnd type="arrow"/>
            </a:ln>
          </p:spPr>
          <p:style>
            <a:lnRef idx="2">
              <a:schemeClr val="dk1"/>
            </a:lnRef>
            <a:fillRef idx="0">
              <a:schemeClr val="dk1"/>
            </a:fillRef>
            <a:effectRef idx="1">
              <a:schemeClr val="dk1"/>
            </a:effectRef>
            <a:fontRef idx="minor">
              <a:schemeClr val="tx1"/>
            </a:fontRef>
          </p:style>
        </p:cxnSp>
        <p:sp>
          <p:nvSpPr>
            <p:cNvPr id="27" name="Can 26"/>
            <p:cNvSpPr/>
            <p:nvPr/>
          </p:nvSpPr>
          <p:spPr bwMode="auto">
            <a:xfrm>
              <a:off x="4876800" y="1676400"/>
              <a:ext cx="1143000" cy="762000"/>
            </a:xfrm>
            <a:prstGeom prst="can">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HDFS</a:t>
              </a:r>
            </a:p>
          </p:txBody>
        </p:sp>
        <p:cxnSp>
          <p:nvCxnSpPr>
            <p:cNvPr id="28" name="Straight Arrow Connector 27"/>
            <p:cNvCxnSpPr>
              <a:stCxn id="27" idx="3"/>
            </p:cNvCxnSpPr>
            <p:nvPr/>
          </p:nvCxnSpPr>
          <p:spPr bwMode="auto">
            <a:xfrm>
              <a:off x="5448300" y="2438400"/>
              <a:ext cx="0" cy="3810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grpSp>
      <p:sp>
        <p:nvSpPr>
          <p:cNvPr id="29" name="TextBox 28"/>
          <p:cNvSpPr txBox="1"/>
          <p:nvPr/>
        </p:nvSpPr>
        <p:spPr>
          <a:xfrm>
            <a:off x="2133600" y="4983540"/>
            <a:ext cx="1226417" cy="1569660"/>
          </a:xfrm>
          <a:prstGeom prst="rect">
            <a:avLst/>
          </a:prstGeom>
          <a:noFill/>
        </p:spPr>
        <p:txBody>
          <a:bodyPr wrap="none" rtlCol="0">
            <a:spAutoFit/>
          </a:bodyPr>
          <a:lstStyle/>
          <a:p>
            <a:r>
              <a:rPr lang="en-US" sz="9600" dirty="0" smtClean="0">
                <a:solidFill>
                  <a:srgbClr val="008000"/>
                </a:solidFill>
                <a:latin typeface="Zapf Dingbats"/>
                <a:ea typeface="Zapf Dingbats"/>
                <a:cs typeface="Zapf Dingbats"/>
                <a:sym typeface="Zapf Dingbats"/>
              </a:rPr>
              <a:t>✔</a:t>
            </a:r>
            <a:endParaRPr lang="en-US" sz="9600" dirty="0">
              <a:solidFill>
                <a:srgbClr val="008000"/>
              </a:solidFill>
              <a:latin typeface="Gill Sans"/>
              <a:cs typeface="Gill Sans"/>
            </a:endParaRPr>
          </a:p>
        </p:txBody>
      </p:sp>
      <p:sp>
        <p:nvSpPr>
          <p:cNvPr id="30" name="TextBox 29"/>
          <p:cNvSpPr txBox="1"/>
          <p:nvPr/>
        </p:nvSpPr>
        <p:spPr>
          <a:xfrm>
            <a:off x="6248400" y="4953000"/>
            <a:ext cx="902811" cy="1569660"/>
          </a:xfrm>
          <a:prstGeom prst="rect">
            <a:avLst/>
          </a:prstGeom>
          <a:noFill/>
        </p:spPr>
        <p:txBody>
          <a:bodyPr wrap="none" rtlCol="0">
            <a:spAutoFit/>
          </a:bodyPr>
          <a:lstStyle/>
          <a:p>
            <a:r>
              <a:rPr lang="en-US" sz="9600" dirty="0" smtClean="0">
                <a:solidFill>
                  <a:srgbClr val="FF0000"/>
                </a:solidFill>
                <a:latin typeface="Zapf Dingbats"/>
                <a:ea typeface="Zapf Dingbats"/>
                <a:cs typeface="Zapf Dingbats"/>
                <a:sym typeface="Zapf Dingbats"/>
              </a:rPr>
              <a:t>✗</a:t>
            </a:r>
            <a:endParaRPr lang="en-US" sz="9600" dirty="0">
              <a:solidFill>
                <a:srgbClr val="FF0000"/>
              </a:solidFill>
              <a:latin typeface="Gill Sans"/>
              <a:cs typeface="Gill Sans"/>
            </a:endParaRPr>
          </a:p>
        </p:txBody>
      </p:sp>
      <p:sp>
        <p:nvSpPr>
          <p:cNvPr id="31" name="Title 1"/>
          <p:cNvSpPr txBox="1">
            <a:spLocks/>
          </p:cNvSpPr>
          <p:nvPr/>
        </p:nvSpPr>
        <p:spPr>
          <a:xfrm>
            <a:off x="0" y="548640"/>
            <a:ext cx="9144000" cy="685800"/>
          </a:xfrm>
          <a:prstGeom prst="rect">
            <a:avLst/>
          </a:prstGeom>
        </p:spPr>
        <p:txBody>
          <a:bodyPr/>
          <a:lstStyle/>
          <a:p>
            <a:pPr lvl="0" algn="ctr">
              <a:defRPr/>
            </a:pPr>
            <a:r>
              <a:rPr lang="en-US" sz="3600" b="0" kern="0" dirty="0" smtClean="0">
                <a:solidFill>
                  <a:srgbClr val="000000"/>
                </a:solidFill>
                <a:latin typeface="Gill Sans"/>
                <a:cs typeface="Gill Sans"/>
              </a:rPr>
              <a:t>Want MRR?</a:t>
            </a:r>
            <a:endParaRPr lang="en-US" sz="3600" b="0" kern="0" dirty="0">
              <a:solidFill>
                <a:srgbClr val="000000"/>
              </a:solidFill>
              <a:latin typeface="Gill Sans"/>
              <a:cs typeface="Gill Sans"/>
            </a:endParaRPr>
          </a:p>
        </p:txBody>
      </p:sp>
    </p:spTree>
    <p:extLst>
      <p:ext uri="{BB962C8B-B14F-4D97-AF65-F5344CB8AC3E}">
        <p14:creationId xmlns:p14="http://schemas.microsoft.com/office/powerpoint/2010/main" val="312769769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0"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PRY_01.jpe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5572" y="0"/>
            <a:ext cx="10289572" cy="6858000"/>
          </a:xfrm>
          <a:prstGeom prst="rect">
            <a:avLst/>
          </a:prstGeom>
        </p:spPr>
      </p:pic>
      <p:sp>
        <p:nvSpPr>
          <p:cNvPr id="3" name="TextBox 4"/>
          <p:cNvSpPr txBox="1">
            <a:spLocks noChangeArrowheads="1"/>
          </p:cNvSpPr>
          <p:nvPr/>
        </p:nvSpPr>
        <p:spPr bwMode="auto">
          <a:xfrm>
            <a:off x="0" y="6611938"/>
            <a:ext cx="1075773" cy="246221"/>
          </a:xfrm>
          <a:prstGeom prst="rect">
            <a:avLst/>
          </a:prstGeom>
          <a:noFill/>
          <a:ln w="9525">
            <a:noFill/>
            <a:miter lim="800000"/>
            <a:headEnd/>
            <a:tailEnd/>
          </a:ln>
        </p:spPr>
        <p:txBody>
          <a:bodyPr wrap="none">
            <a:spAutoFit/>
          </a:bodyPr>
          <a:lstStyle/>
          <a:p>
            <a:r>
              <a:rPr lang="en-US" sz="1000" b="0" dirty="0"/>
              <a:t>Source: </a:t>
            </a:r>
            <a:r>
              <a:rPr lang="en-US" sz="1000" b="0" dirty="0" smtClean="0"/>
              <a:t>Google</a:t>
            </a:r>
            <a:endParaRPr lang="en-US" sz="1000" b="0" dirty="0"/>
          </a:p>
        </p:txBody>
      </p:sp>
      <p:sp>
        <p:nvSpPr>
          <p:cNvPr id="4" name="Text Box 4"/>
          <p:cNvSpPr txBox="1">
            <a:spLocks noChangeArrowheads="1"/>
          </p:cNvSpPr>
          <p:nvPr/>
        </p:nvSpPr>
        <p:spPr bwMode="auto">
          <a:xfrm>
            <a:off x="0" y="1625024"/>
            <a:ext cx="9144000" cy="584776"/>
          </a:xfrm>
          <a:prstGeom prst="rect">
            <a:avLst/>
          </a:prstGeom>
          <a:noFill/>
          <a:ln w="9525">
            <a:noFill/>
            <a:miter lim="800000"/>
            <a:headEnd/>
            <a:tailEnd/>
          </a:ln>
        </p:spPr>
        <p:txBody>
          <a:bodyPr wrap="square">
            <a:spAutoFit/>
          </a:bodyPr>
          <a:lstStyle/>
          <a:p>
            <a:pPr algn="ctr"/>
            <a:r>
              <a:rPr lang="en-US" sz="3200" b="0" dirty="0" smtClean="0">
                <a:solidFill>
                  <a:srgbClr val="FFFFFF"/>
                </a:solidFill>
                <a:latin typeface="Gill Sans"/>
                <a:cs typeface="Gill Sans"/>
              </a:rPr>
              <a:t>The datacenter </a:t>
            </a:r>
            <a:r>
              <a:rPr lang="en-US" sz="3200" b="0" i="1" dirty="0" smtClean="0">
                <a:solidFill>
                  <a:srgbClr val="FFFFFF"/>
                </a:solidFill>
                <a:latin typeface="Gill Sans"/>
                <a:cs typeface="Gill Sans"/>
              </a:rPr>
              <a:t>is</a:t>
            </a:r>
            <a:r>
              <a:rPr lang="en-US" sz="3200" b="0" dirty="0" smtClean="0">
                <a:solidFill>
                  <a:srgbClr val="FFFFFF"/>
                </a:solidFill>
                <a:latin typeface="Gill Sans"/>
                <a:cs typeface="Gill Sans"/>
              </a:rPr>
              <a:t> the computer!</a:t>
            </a:r>
            <a:endParaRPr lang="en-US" sz="3200" b="0" dirty="0">
              <a:solidFill>
                <a:srgbClr val="FFFFFF"/>
              </a:solidFill>
              <a:latin typeface="Gill Sans"/>
              <a:cs typeface="Gill Sans"/>
            </a:endParaRPr>
          </a:p>
        </p:txBody>
      </p:sp>
      <p:sp>
        <p:nvSpPr>
          <p:cNvPr id="7" name="Text Box 4"/>
          <p:cNvSpPr txBox="1">
            <a:spLocks noChangeArrowheads="1"/>
          </p:cNvSpPr>
          <p:nvPr/>
        </p:nvSpPr>
        <p:spPr bwMode="auto">
          <a:xfrm>
            <a:off x="1752600" y="2209800"/>
            <a:ext cx="5562600" cy="584776"/>
          </a:xfrm>
          <a:prstGeom prst="rect">
            <a:avLst/>
          </a:prstGeom>
          <a:noFill/>
          <a:ln w="9525">
            <a:noFill/>
            <a:miter lim="800000"/>
            <a:headEnd/>
            <a:tailEnd/>
          </a:ln>
        </p:spPr>
        <p:txBody>
          <a:bodyPr wrap="square">
            <a:spAutoFit/>
          </a:bodyPr>
          <a:lstStyle/>
          <a:p>
            <a:pPr algn="ctr"/>
            <a:r>
              <a:rPr lang="en-US" sz="3200" b="0" dirty="0" smtClean="0">
                <a:solidFill>
                  <a:srgbClr val="FFFFFF"/>
                </a:solidFill>
                <a:latin typeface="Gill Sans"/>
                <a:cs typeface="Gill Sans"/>
              </a:rPr>
              <a:t>Let’s enrich the instruction set!</a:t>
            </a:r>
            <a:endParaRPr lang="en-US" sz="3200" b="0" dirty="0">
              <a:solidFill>
                <a:srgbClr val="FFFFFF"/>
              </a:solidFill>
              <a:latin typeface="Gill Sans"/>
              <a:cs typeface="Gill Sans"/>
            </a:endParaRPr>
          </a:p>
        </p:txBody>
      </p:sp>
    </p:spTree>
    <p:extLst>
      <p:ext uri="{BB962C8B-B14F-4D97-AF65-F5344CB8AC3E}">
        <p14:creationId xmlns:p14="http://schemas.microsoft.com/office/powerpoint/2010/main" val="289844786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ryad-configs.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4394" y="1600200"/>
            <a:ext cx="8671006" cy="4648200"/>
          </a:xfrm>
          <a:prstGeom prst="rect">
            <a:avLst/>
          </a:prstGeom>
        </p:spPr>
      </p:pic>
      <p:sp>
        <p:nvSpPr>
          <p:cNvPr id="5" name="TextBox 4"/>
          <p:cNvSpPr txBox="1">
            <a:spLocks noChangeArrowheads="1"/>
          </p:cNvSpPr>
          <p:nvPr/>
        </p:nvSpPr>
        <p:spPr bwMode="auto">
          <a:xfrm>
            <a:off x="0" y="6611938"/>
            <a:ext cx="8458200" cy="246221"/>
          </a:xfrm>
          <a:prstGeom prst="rect">
            <a:avLst/>
          </a:prstGeom>
          <a:noFill/>
          <a:ln w="9525">
            <a:noFill/>
            <a:miter lim="800000"/>
            <a:headEnd/>
            <a:tailEnd/>
          </a:ln>
        </p:spPr>
        <p:txBody>
          <a:bodyPr wrap="square">
            <a:spAutoFit/>
          </a:bodyPr>
          <a:lstStyle/>
          <a:p>
            <a:r>
              <a:rPr lang="en-US" sz="1000" b="0" dirty="0">
                <a:solidFill>
                  <a:schemeClr val="bg1"/>
                </a:solidFill>
              </a:rPr>
              <a:t>Source: </a:t>
            </a:r>
            <a:r>
              <a:rPr lang="en-US" sz="1000" b="0" dirty="0" err="1">
                <a:solidFill>
                  <a:schemeClr val="bg1"/>
                </a:solidFill>
              </a:rPr>
              <a:t>Isard</a:t>
            </a:r>
            <a:r>
              <a:rPr lang="en-US" sz="1000" b="0" dirty="0">
                <a:solidFill>
                  <a:schemeClr val="bg1"/>
                </a:solidFill>
              </a:rPr>
              <a:t> et al. (2007) Dryad: Distributed Data-Parallel Programs from Sequential Building Blocks. </a:t>
            </a:r>
            <a:r>
              <a:rPr lang="en-US" sz="1000" b="0" dirty="0" err="1">
                <a:solidFill>
                  <a:schemeClr val="bg1"/>
                </a:solidFill>
              </a:rPr>
              <a:t>EuroSys</a:t>
            </a:r>
            <a:r>
              <a:rPr lang="en-US" sz="1000" b="0" dirty="0">
                <a:solidFill>
                  <a:schemeClr val="bg1"/>
                </a:solidFill>
              </a:rPr>
              <a:t>.</a:t>
            </a:r>
          </a:p>
        </p:txBody>
      </p:sp>
      <p:sp>
        <p:nvSpPr>
          <p:cNvPr id="6"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Dryad: Graph Operators</a:t>
            </a:r>
          </a:p>
        </p:txBody>
      </p:sp>
    </p:spTree>
    <p:extLst>
      <p:ext uri="{BB962C8B-B14F-4D97-AF65-F5344CB8AC3E}">
        <p14:creationId xmlns:p14="http://schemas.microsoft.com/office/powerpoint/2010/main" val="4210380660"/>
      </p:ext>
    </p:extLst>
  </p:cSld>
  <p:clrMapOvr>
    <a:masterClrMapping/>
  </p:clrMapOv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ryad-arch.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 y="1335489"/>
            <a:ext cx="7162800" cy="3998511"/>
          </a:xfrm>
          <a:prstGeom prst="rect">
            <a:avLst/>
          </a:prstGeom>
        </p:spPr>
      </p:pic>
      <p:sp>
        <p:nvSpPr>
          <p:cNvPr id="6" name="TextBox 5"/>
          <p:cNvSpPr txBox="1">
            <a:spLocks noChangeArrowheads="1"/>
          </p:cNvSpPr>
          <p:nvPr/>
        </p:nvSpPr>
        <p:spPr bwMode="auto">
          <a:xfrm>
            <a:off x="0" y="6611938"/>
            <a:ext cx="8458200" cy="246221"/>
          </a:xfrm>
          <a:prstGeom prst="rect">
            <a:avLst/>
          </a:prstGeom>
          <a:noFill/>
          <a:ln w="9525">
            <a:noFill/>
            <a:miter lim="800000"/>
            <a:headEnd/>
            <a:tailEnd/>
          </a:ln>
        </p:spPr>
        <p:txBody>
          <a:bodyPr wrap="square">
            <a:spAutoFit/>
          </a:bodyPr>
          <a:lstStyle/>
          <a:p>
            <a:r>
              <a:rPr lang="en-US" sz="1000" b="0" dirty="0">
                <a:solidFill>
                  <a:schemeClr val="bg1"/>
                </a:solidFill>
              </a:rPr>
              <a:t>Source: </a:t>
            </a:r>
            <a:r>
              <a:rPr lang="en-US" sz="1000" b="0" dirty="0" err="1">
                <a:solidFill>
                  <a:schemeClr val="bg1"/>
                </a:solidFill>
              </a:rPr>
              <a:t>Isard</a:t>
            </a:r>
            <a:r>
              <a:rPr lang="en-US" sz="1000" b="0" dirty="0">
                <a:solidFill>
                  <a:schemeClr val="bg1"/>
                </a:solidFill>
              </a:rPr>
              <a:t> et al. (2007) Dryad: Distributed Data-Parallel Programs from Sequential Building Blocks. </a:t>
            </a:r>
            <a:r>
              <a:rPr lang="en-US" sz="1000" b="0" dirty="0" err="1">
                <a:solidFill>
                  <a:schemeClr val="bg1"/>
                </a:solidFill>
              </a:rPr>
              <a:t>EuroSys</a:t>
            </a:r>
            <a:r>
              <a:rPr lang="en-US" sz="1000" b="0" dirty="0">
                <a:solidFill>
                  <a:schemeClr val="bg1"/>
                </a:solidFill>
              </a:rPr>
              <a:t>.</a:t>
            </a:r>
          </a:p>
        </p:txBody>
      </p:sp>
      <p:sp>
        <p:nvSpPr>
          <p:cNvPr id="5" name="TextBox 4"/>
          <p:cNvSpPr txBox="1"/>
          <p:nvPr/>
        </p:nvSpPr>
        <p:spPr>
          <a:xfrm>
            <a:off x="304800" y="5410200"/>
            <a:ext cx="8534400" cy="954107"/>
          </a:xfrm>
          <a:prstGeom prst="rect">
            <a:avLst/>
          </a:prstGeom>
          <a:noFill/>
        </p:spPr>
        <p:txBody>
          <a:bodyPr wrap="square" rtlCol="0">
            <a:spAutoFit/>
          </a:bodyPr>
          <a:lstStyle/>
          <a:p>
            <a:r>
              <a:rPr lang="en-US" sz="1400" b="0" dirty="0" smtClean="0">
                <a:solidFill>
                  <a:srgbClr val="000000"/>
                </a:solidFill>
                <a:latin typeface="Gill Sans"/>
                <a:cs typeface="Gill Sans"/>
              </a:rPr>
              <a:t>The </a:t>
            </a:r>
            <a:r>
              <a:rPr lang="en-US" sz="1400" b="0" dirty="0">
                <a:solidFill>
                  <a:srgbClr val="000000"/>
                </a:solidFill>
                <a:latin typeface="Gill Sans"/>
                <a:cs typeface="Gill Sans"/>
              </a:rPr>
              <a:t>Dryad system organization. The job manager (JM</a:t>
            </a:r>
            <a:r>
              <a:rPr lang="en-US" sz="1400" b="0" dirty="0" smtClean="0">
                <a:solidFill>
                  <a:srgbClr val="000000"/>
                </a:solidFill>
                <a:latin typeface="Gill Sans"/>
                <a:cs typeface="Gill Sans"/>
              </a:rPr>
              <a:t>) consults </a:t>
            </a:r>
            <a:r>
              <a:rPr lang="en-US" sz="1400" b="0" dirty="0">
                <a:solidFill>
                  <a:srgbClr val="000000"/>
                </a:solidFill>
                <a:latin typeface="Gill Sans"/>
                <a:cs typeface="Gill Sans"/>
              </a:rPr>
              <a:t>the name server (NS) to discover the list of available </a:t>
            </a:r>
            <a:r>
              <a:rPr lang="en-US" sz="1400" b="0" dirty="0" smtClean="0">
                <a:solidFill>
                  <a:srgbClr val="000000"/>
                </a:solidFill>
                <a:latin typeface="Gill Sans"/>
                <a:cs typeface="Gill Sans"/>
              </a:rPr>
              <a:t>computers. It </a:t>
            </a:r>
            <a:r>
              <a:rPr lang="en-US" sz="1400" b="0" dirty="0">
                <a:solidFill>
                  <a:srgbClr val="000000"/>
                </a:solidFill>
                <a:latin typeface="Gill Sans"/>
                <a:cs typeface="Gill Sans"/>
              </a:rPr>
              <a:t>maintains the job graph and schedules running vertices (V</a:t>
            </a:r>
            <a:r>
              <a:rPr lang="en-US" sz="1400" b="0" dirty="0" smtClean="0">
                <a:solidFill>
                  <a:srgbClr val="000000"/>
                </a:solidFill>
                <a:latin typeface="Gill Sans"/>
                <a:cs typeface="Gill Sans"/>
              </a:rPr>
              <a:t>) as </a:t>
            </a:r>
            <a:r>
              <a:rPr lang="en-US" sz="1400" b="0" dirty="0">
                <a:solidFill>
                  <a:srgbClr val="000000"/>
                </a:solidFill>
                <a:latin typeface="Gill Sans"/>
                <a:cs typeface="Gill Sans"/>
              </a:rPr>
              <a:t>computers become available using the daemon (D) as a </a:t>
            </a:r>
            <a:r>
              <a:rPr lang="en-US" sz="1400" b="0" dirty="0" smtClean="0">
                <a:solidFill>
                  <a:srgbClr val="000000"/>
                </a:solidFill>
                <a:latin typeface="Gill Sans"/>
                <a:cs typeface="Gill Sans"/>
              </a:rPr>
              <a:t>proxy. Vertices </a:t>
            </a:r>
            <a:r>
              <a:rPr lang="en-US" sz="1400" b="0" dirty="0">
                <a:solidFill>
                  <a:srgbClr val="000000"/>
                </a:solidFill>
                <a:latin typeface="Gill Sans"/>
                <a:cs typeface="Gill Sans"/>
              </a:rPr>
              <a:t>exchange data through files, TCP pipes, or shared-</a:t>
            </a:r>
            <a:r>
              <a:rPr lang="en-US" sz="1400" b="0" dirty="0" smtClean="0">
                <a:solidFill>
                  <a:srgbClr val="000000"/>
                </a:solidFill>
                <a:latin typeface="Gill Sans"/>
                <a:cs typeface="Gill Sans"/>
              </a:rPr>
              <a:t>memory channels</a:t>
            </a:r>
            <a:r>
              <a:rPr lang="en-US" sz="1400" b="0" dirty="0">
                <a:solidFill>
                  <a:srgbClr val="000000"/>
                </a:solidFill>
                <a:latin typeface="Gill Sans"/>
                <a:cs typeface="Gill Sans"/>
              </a:rPr>
              <a:t>. The shaded bar indicates the vertices in the job that </a:t>
            </a:r>
            <a:r>
              <a:rPr lang="en-US" sz="1400" b="0" dirty="0" smtClean="0">
                <a:solidFill>
                  <a:srgbClr val="000000"/>
                </a:solidFill>
                <a:latin typeface="Gill Sans"/>
                <a:cs typeface="Gill Sans"/>
              </a:rPr>
              <a:t>are currently </a:t>
            </a:r>
            <a:r>
              <a:rPr lang="en-US" sz="1400" b="0" dirty="0">
                <a:solidFill>
                  <a:srgbClr val="000000"/>
                </a:solidFill>
                <a:latin typeface="Gill Sans"/>
                <a:cs typeface="Gill Sans"/>
              </a:rPr>
              <a:t>running.</a:t>
            </a:r>
          </a:p>
        </p:txBody>
      </p:sp>
      <p:sp>
        <p:nvSpPr>
          <p:cNvPr id="7"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Dryad: Architecture</a:t>
            </a:r>
          </a:p>
        </p:txBody>
      </p:sp>
    </p:spTree>
    <p:extLst>
      <p:ext uri="{BB962C8B-B14F-4D97-AF65-F5344CB8AC3E}">
        <p14:creationId xmlns:p14="http://schemas.microsoft.com/office/powerpoint/2010/main" val="2485180882"/>
      </p:ext>
    </p:extLst>
  </p:cSld>
  <p:clrMapOvr>
    <a:masterClrMapping/>
  </p:clrMapOv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a:spLocks noChangeArrowheads="1"/>
          </p:cNvSpPr>
          <p:nvPr/>
        </p:nvSpPr>
        <p:spPr bwMode="auto">
          <a:xfrm>
            <a:off x="0" y="6611938"/>
            <a:ext cx="8458200" cy="246221"/>
          </a:xfrm>
          <a:prstGeom prst="rect">
            <a:avLst/>
          </a:prstGeom>
          <a:noFill/>
          <a:ln w="9525">
            <a:noFill/>
            <a:miter lim="800000"/>
            <a:headEnd/>
            <a:tailEnd/>
          </a:ln>
        </p:spPr>
        <p:txBody>
          <a:bodyPr wrap="square">
            <a:spAutoFit/>
          </a:bodyPr>
          <a:lstStyle/>
          <a:p>
            <a:r>
              <a:rPr lang="en-US" sz="1000" b="0" dirty="0">
                <a:solidFill>
                  <a:schemeClr val="bg1"/>
                </a:solidFill>
              </a:rPr>
              <a:t>Source: </a:t>
            </a:r>
            <a:r>
              <a:rPr lang="en-US" sz="1000" b="0" dirty="0" err="1">
                <a:solidFill>
                  <a:schemeClr val="bg1"/>
                </a:solidFill>
              </a:rPr>
              <a:t>Isard</a:t>
            </a:r>
            <a:r>
              <a:rPr lang="en-US" sz="1000" b="0" dirty="0">
                <a:solidFill>
                  <a:schemeClr val="bg1"/>
                </a:solidFill>
              </a:rPr>
              <a:t> et al. (2007) Dryad: Distributed Data-Parallel Programs from Sequential Building Blocks. </a:t>
            </a:r>
            <a:r>
              <a:rPr lang="en-US" sz="1000" b="0" dirty="0" err="1">
                <a:solidFill>
                  <a:schemeClr val="bg1"/>
                </a:solidFill>
              </a:rPr>
              <a:t>EuroSys</a:t>
            </a:r>
            <a:r>
              <a:rPr lang="en-US" sz="1000" b="0" dirty="0">
                <a:solidFill>
                  <a:schemeClr val="bg1"/>
                </a:solidFill>
              </a:rPr>
              <a:t>.</a:t>
            </a:r>
          </a:p>
        </p:txBody>
      </p:sp>
      <p:sp>
        <p:nvSpPr>
          <p:cNvPr id="5"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Dryad: Cool Tricks</a:t>
            </a:r>
          </a:p>
        </p:txBody>
      </p:sp>
      <p:sp>
        <p:nvSpPr>
          <p:cNvPr id="6" name="TextBox 5"/>
          <p:cNvSpPr txBox="1"/>
          <p:nvPr/>
        </p:nvSpPr>
        <p:spPr>
          <a:xfrm>
            <a:off x="0" y="1905000"/>
            <a:ext cx="9144000" cy="461665"/>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Channel: abstraction for vertex-to-vertex communication</a:t>
            </a:r>
          </a:p>
        </p:txBody>
      </p:sp>
      <p:sp>
        <p:nvSpPr>
          <p:cNvPr id="7" name="TextBox 6"/>
          <p:cNvSpPr txBox="1"/>
          <p:nvPr/>
        </p:nvSpPr>
        <p:spPr>
          <a:xfrm>
            <a:off x="0" y="2286000"/>
            <a:ext cx="9144000" cy="1015663"/>
          </a:xfrm>
          <a:prstGeom prst="rect">
            <a:avLst/>
          </a:prstGeom>
          <a:noFill/>
        </p:spPr>
        <p:txBody>
          <a:bodyPr wrap="square" rtlCol="0">
            <a:spAutoFit/>
          </a:bodyPr>
          <a:lstStyle/>
          <a:p>
            <a:pPr lvl="0" algn="ctr">
              <a:defRPr/>
            </a:pPr>
            <a:r>
              <a:rPr lang="en-US" sz="2000" b="0" kern="0" dirty="0">
                <a:solidFill>
                  <a:srgbClr val="0070C0"/>
                </a:solidFill>
                <a:latin typeface="Gill Sans"/>
                <a:cs typeface="Gill Sans"/>
              </a:rPr>
              <a:t>File</a:t>
            </a:r>
          </a:p>
          <a:p>
            <a:pPr lvl="0" algn="ctr">
              <a:defRPr/>
            </a:pPr>
            <a:r>
              <a:rPr lang="en-US" sz="2000" b="0" kern="0" dirty="0">
                <a:solidFill>
                  <a:srgbClr val="0070C0"/>
                </a:solidFill>
                <a:latin typeface="Gill Sans"/>
                <a:cs typeface="Gill Sans"/>
              </a:rPr>
              <a:t>TCP pipe</a:t>
            </a:r>
          </a:p>
          <a:p>
            <a:pPr lvl="0" algn="ctr">
              <a:defRPr/>
            </a:pPr>
            <a:r>
              <a:rPr lang="en-US" sz="2000" b="0" kern="0" dirty="0">
                <a:solidFill>
                  <a:srgbClr val="0070C0"/>
                </a:solidFill>
                <a:latin typeface="Gill Sans"/>
                <a:cs typeface="Gill Sans"/>
              </a:rPr>
              <a:t>Shared memory</a:t>
            </a:r>
          </a:p>
        </p:txBody>
      </p:sp>
      <p:sp>
        <p:nvSpPr>
          <p:cNvPr id="10" name="TextBox 9"/>
          <p:cNvSpPr txBox="1"/>
          <p:nvPr/>
        </p:nvSpPr>
        <p:spPr>
          <a:xfrm>
            <a:off x="0" y="3657600"/>
            <a:ext cx="9144000" cy="461665"/>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Runtime graph refinement</a:t>
            </a:r>
          </a:p>
        </p:txBody>
      </p:sp>
      <p:sp>
        <p:nvSpPr>
          <p:cNvPr id="11" name="TextBox 10"/>
          <p:cNvSpPr txBox="1"/>
          <p:nvPr/>
        </p:nvSpPr>
        <p:spPr>
          <a:xfrm>
            <a:off x="0" y="4038600"/>
            <a:ext cx="9144000" cy="707886"/>
          </a:xfrm>
          <a:prstGeom prst="rect">
            <a:avLst/>
          </a:prstGeom>
          <a:noFill/>
        </p:spPr>
        <p:txBody>
          <a:bodyPr wrap="square" rtlCol="0">
            <a:spAutoFit/>
          </a:bodyPr>
          <a:lstStyle/>
          <a:p>
            <a:pPr lvl="0" algn="ctr">
              <a:defRPr/>
            </a:pPr>
            <a:r>
              <a:rPr lang="en-US" sz="2000" b="0" kern="0" dirty="0">
                <a:solidFill>
                  <a:srgbClr val="0070C0"/>
                </a:solidFill>
                <a:latin typeface="Gill Sans"/>
                <a:cs typeface="Gill Sans"/>
              </a:rPr>
              <a:t>Size of input is not known until runtime</a:t>
            </a:r>
          </a:p>
          <a:p>
            <a:pPr lvl="0" algn="ctr">
              <a:defRPr/>
            </a:pPr>
            <a:r>
              <a:rPr lang="en-US" sz="2000" b="0" kern="0" dirty="0">
                <a:solidFill>
                  <a:srgbClr val="0070C0"/>
                </a:solidFill>
                <a:latin typeface="Gill Sans"/>
                <a:cs typeface="Gill Sans"/>
              </a:rPr>
              <a:t>Automatically rewrite graph based on invariant properties</a:t>
            </a:r>
          </a:p>
        </p:txBody>
      </p:sp>
    </p:spTree>
    <p:extLst>
      <p:ext uri="{BB962C8B-B14F-4D97-AF65-F5344CB8AC3E}">
        <p14:creationId xmlns:p14="http://schemas.microsoft.com/office/powerpoint/2010/main" val="3737621205"/>
      </p:ext>
    </p:extLst>
  </p:cSld>
  <p:clrMapOvr>
    <a:masterClrMapping/>
  </p:clrMapOv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ryad-graph.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1371599"/>
            <a:ext cx="2212340" cy="5105401"/>
          </a:xfrm>
          <a:prstGeom prst="rect">
            <a:avLst/>
          </a:prstGeom>
        </p:spPr>
      </p:pic>
      <p:pic>
        <p:nvPicPr>
          <p:cNvPr id="6" name="Picture 5" descr="Dryad-program.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95600" y="2133600"/>
            <a:ext cx="5943600" cy="3284621"/>
          </a:xfrm>
          <a:prstGeom prst="rect">
            <a:avLst/>
          </a:prstGeom>
        </p:spPr>
      </p:pic>
      <p:sp>
        <p:nvSpPr>
          <p:cNvPr id="7" name="TextBox 6"/>
          <p:cNvSpPr txBox="1">
            <a:spLocks noChangeArrowheads="1"/>
          </p:cNvSpPr>
          <p:nvPr/>
        </p:nvSpPr>
        <p:spPr bwMode="auto">
          <a:xfrm>
            <a:off x="0" y="6611938"/>
            <a:ext cx="8458200" cy="246221"/>
          </a:xfrm>
          <a:prstGeom prst="rect">
            <a:avLst/>
          </a:prstGeom>
          <a:noFill/>
          <a:ln w="9525">
            <a:noFill/>
            <a:miter lim="800000"/>
            <a:headEnd/>
            <a:tailEnd/>
          </a:ln>
        </p:spPr>
        <p:txBody>
          <a:bodyPr wrap="square">
            <a:spAutoFit/>
          </a:bodyPr>
          <a:lstStyle/>
          <a:p>
            <a:r>
              <a:rPr lang="en-US" sz="1000" b="0" dirty="0">
                <a:solidFill>
                  <a:schemeClr val="bg1"/>
                </a:solidFill>
              </a:rPr>
              <a:t>Source: </a:t>
            </a:r>
            <a:r>
              <a:rPr lang="en-US" sz="1000" b="0" dirty="0" err="1">
                <a:solidFill>
                  <a:schemeClr val="bg1"/>
                </a:solidFill>
              </a:rPr>
              <a:t>Isard</a:t>
            </a:r>
            <a:r>
              <a:rPr lang="en-US" sz="1000" b="0" dirty="0">
                <a:solidFill>
                  <a:schemeClr val="bg1"/>
                </a:solidFill>
              </a:rPr>
              <a:t> et al. (2007) Dryad: Distributed Data-Parallel Programs from Sequential Building Blocks. </a:t>
            </a:r>
            <a:r>
              <a:rPr lang="en-US" sz="1000" b="0" dirty="0" err="1">
                <a:solidFill>
                  <a:schemeClr val="bg1"/>
                </a:solidFill>
              </a:rPr>
              <a:t>EuroSys</a:t>
            </a:r>
            <a:r>
              <a:rPr lang="en-US" sz="1000" b="0" dirty="0">
                <a:solidFill>
                  <a:schemeClr val="bg1"/>
                </a:solidFill>
              </a:rPr>
              <a:t>.</a:t>
            </a:r>
          </a:p>
        </p:txBody>
      </p:sp>
      <p:sp>
        <p:nvSpPr>
          <p:cNvPr id="8"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Dryad: Sample Program</a:t>
            </a:r>
          </a:p>
        </p:txBody>
      </p:sp>
    </p:spTree>
    <p:extLst>
      <p:ext uri="{BB962C8B-B14F-4D97-AF65-F5344CB8AC3E}">
        <p14:creationId xmlns:p14="http://schemas.microsoft.com/office/powerpoint/2010/main" val="2798414134"/>
      </p:ext>
    </p:extLst>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PRY_01.jpe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5572" y="0"/>
            <a:ext cx="10289572" cy="6858000"/>
          </a:xfrm>
          <a:prstGeom prst="rect">
            <a:avLst/>
          </a:prstGeom>
        </p:spPr>
      </p:pic>
      <p:sp>
        <p:nvSpPr>
          <p:cNvPr id="3" name="TextBox 4"/>
          <p:cNvSpPr txBox="1">
            <a:spLocks noChangeArrowheads="1"/>
          </p:cNvSpPr>
          <p:nvPr/>
        </p:nvSpPr>
        <p:spPr bwMode="auto">
          <a:xfrm>
            <a:off x="0" y="6611938"/>
            <a:ext cx="1075773" cy="246221"/>
          </a:xfrm>
          <a:prstGeom prst="rect">
            <a:avLst/>
          </a:prstGeom>
          <a:noFill/>
          <a:ln w="9525">
            <a:noFill/>
            <a:miter lim="800000"/>
            <a:headEnd/>
            <a:tailEnd/>
          </a:ln>
        </p:spPr>
        <p:txBody>
          <a:bodyPr wrap="none">
            <a:spAutoFit/>
          </a:bodyPr>
          <a:lstStyle/>
          <a:p>
            <a:r>
              <a:rPr lang="en-US" sz="1000" b="0" dirty="0"/>
              <a:t>Source: </a:t>
            </a:r>
            <a:r>
              <a:rPr lang="en-US" sz="1000" b="0" dirty="0" smtClean="0"/>
              <a:t>Google</a:t>
            </a:r>
            <a:endParaRPr lang="en-US" sz="1000" b="0" dirty="0"/>
          </a:p>
        </p:txBody>
      </p:sp>
      <p:sp>
        <p:nvSpPr>
          <p:cNvPr id="5" name="Title 1"/>
          <p:cNvSpPr txBox="1">
            <a:spLocks/>
          </p:cNvSpPr>
          <p:nvPr/>
        </p:nvSpPr>
        <p:spPr>
          <a:xfrm>
            <a:off x="0" y="2209800"/>
            <a:ext cx="9144000" cy="685800"/>
          </a:xfrm>
          <a:prstGeom prst="rect">
            <a:avLst/>
          </a:prstGeom>
        </p:spPr>
        <p:txBody>
          <a:bodyPr/>
          <a:lstStyle/>
          <a:p>
            <a:pPr lvl="0" algn="ctr">
              <a:defRPr/>
            </a:pPr>
            <a:r>
              <a:rPr lang="en-US" sz="3600" b="0" kern="0" dirty="0" smtClean="0">
                <a:latin typeface="Gill Sans"/>
                <a:cs typeface="Gill Sans"/>
              </a:rPr>
              <a:t>The datacenter </a:t>
            </a:r>
            <a:r>
              <a:rPr lang="en-US" sz="3600" b="0" i="1" kern="0" dirty="0" smtClean="0">
                <a:latin typeface="Gill Sans"/>
                <a:cs typeface="Gill Sans"/>
              </a:rPr>
              <a:t>is </a:t>
            </a:r>
            <a:r>
              <a:rPr lang="en-US" sz="3600" b="0" kern="0" dirty="0" smtClean="0">
                <a:latin typeface="Gill Sans"/>
                <a:cs typeface="Gill Sans"/>
              </a:rPr>
              <a:t>the computer!</a:t>
            </a:r>
            <a:endParaRPr lang="en-US" sz="3600" b="0" kern="0" dirty="0">
              <a:latin typeface="Gill Sans"/>
              <a:cs typeface="Gill Sans"/>
            </a:endParaRPr>
          </a:p>
        </p:txBody>
      </p:sp>
      <p:sp>
        <p:nvSpPr>
          <p:cNvPr id="7" name="Text Box 4"/>
          <p:cNvSpPr txBox="1">
            <a:spLocks noChangeArrowheads="1"/>
          </p:cNvSpPr>
          <p:nvPr/>
        </p:nvSpPr>
        <p:spPr bwMode="auto">
          <a:xfrm>
            <a:off x="2057400" y="2691824"/>
            <a:ext cx="5029200" cy="584776"/>
          </a:xfrm>
          <a:prstGeom prst="rect">
            <a:avLst/>
          </a:prstGeom>
          <a:noFill/>
          <a:ln w="9525">
            <a:noFill/>
            <a:miter lim="800000"/>
            <a:headEnd/>
            <a:tailEnd/>
          </a:ln>
        </p:spPr>
        <p:txBody>
          <a:bodyPr wrap="square">
            <a:spAutoFit/>
          </a:bodyPr>
          <a:lstStyle/>
          <a:p>
            <a:pPr algn="ctr"/>
            <a:r>
              <a:rPr lang="en-US" sz="3200" b="0" dirty="0" smtClean="0">
                <a:solidFill>
                  <a:srgbClr val="FFFFFF"/>
                </a:solidFill>
                <a:latin typeface="Gill Sans"/>
                <a:cs typeface="Gill Sans"/>
              </a:rPr>
              <a:t>What’s the instruction set?</a:t>
            </a:r>
            <a:endParaRPr lang="en-US" sz="3200" b="0" dirty="0">
              <a:solidFill>
                <a:srgbClr val="FFFFFF"/>
              </a:solidFill>
              <a:latin typeface="Gill Sans"/>
              <a:cs typeface="Gill Sans"/>
            </a:endParaRPr>
          </a:p>
        </p:txBody>
      </p:sp>
    </p:spTree>
    <p:extLst>
      <p:ext uri="{BB962C8B-B14F-4D97-AF65-F5344CB8AC3E}">
        <p14:creationId xmlns:p14="http://schemas.microsoft.com/office/powerpoint/2010/main" val="203275110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5791200"/>
            <a:ext cx="9144000" cy="461665"/>
          </a:xfrm>
          <a:prstGeom prst="rect">
            <a:avLst/>
          </a:prstGeom>
          <a:noFill/>
        </p:spPr>
        <p:txBody>
          <a:bodyPr wrap="square" rtlCol="0">
            <a:spAutoFit/>
          </a:bodyPr>
          <a:lstStyle/>
          <a:p>
            <a:pPr algn="ctr"/>
            <a:r>
              <a:rPr lang="en-US" sz="2400" b="0" dirty="0" smtClean="0">
                <a:solidFill>
                  <a:srgbClr val="FF0000"/>
                </a:solidFill>
                <a:latin typeface="Gill Sans"/>
                <a:cs typeface="Gill Sans"/>
              </a:rPr>
              <a:t>Sound familiar?</a:t>
            </a:r>
            <a:endParaRPr lang="en-US" sz="2400" b="0" dirty="0">
              <a:solidFill>
                <a:srgbClr val="FF0000"/>
              </a:solidFill>
              <a:latin typeface="Gill Sans"/>
              <a:cs typeface="Gill Sans"/>
            </a:endParaRPr>
          </a:p>
        </p:txBody>
      </p:sp>
      <p:sp>
        <p:nvSpPr>
          <p:cNvPr id="5" name="TextBox 4"/>
          <p:cNvSpPr txBox="1">
            <a:spLocks noChangeArrowheads="1"/>
          </p:cNvSpPr>
          <p:nvPr/>
        </p:nvSpPr>
        <p:spPr bwMode="auto">
          <a:xfrm>
            <a:off x="0" y="6611938"/>
            <a:ext cx="8458200" cy="246221"/>
          </a:xfrm>
          <a:prstGeom prst="rect">
            <a:avLst/>
          </a:prstGeom>
          <a:noFill/>
          <a:ln w="9525">
            <a:noFill/>
            <a:miter lim="800000"/>
            <a:headEnd/>
            <a:tailEnd/>
          </a:ln>
        </p:spPr>
        <p:txBody>
          <a:bodyPr wrap="square">
            <a:spAutoFit/>
          </a:bodyPr>
          <a:lstStyle/>
          <a:p>
            <a:r>
              <a:rPr lang="en-US" sz="1000" b="0" dirty="0">
                <a:solidFill>
                  <a:schemeClr val="bg1"/>
                </a:solidFill>
              </a:rPr>
              <a:t>Source: Yu et al. (2008) </a:t>
            </a:r>
            <a:r>
              <a:rPr lang="en-US" sz="1000" b="0" dirty="0" err="1">
                <a:solidFill>
                  <a:schemeClr val="bg1"/>
                </a:solidFill>
              </a:rPr>
              <a:t>DryadLINQ</a:t>
            </a:r>
            <a:r>
              <a:rPr lang="en-US" sz="1000" b="0" dirty="0">
                <a:solidFill>
                  <a:schemeClr val="bg1"/>
                </a:solidFill>
              </a:rPr>
              <a:t>: A System for General-Purpose Distributed Data-Parallel Computing Using a High-Level Language. OSDI.</a:t>
            </a:r>
          </a:p>
        </p:txBody>
      </p:sp>
      <p:sp>
        <p:nvSpPr>
          <p:cNvPr id="6" name="Title 1"/>
          <p:cNvSpPr txBox="1">
            <a:spLocks/>
          </p:cNvSpPr>
          <p:nvPr/>
        </p:nvSpPr>
        <p:spPr>
          <a:xfrm>
            <a:off x="0" y="548640"/>
            <a:ext cx="9144000" cy="685800"/>
          </a:xfrm>
          <a:prstGeom prst="rect">
            <a:avLst/>
          </a:prstGeom>
        </p:spPr>
        <p:txBody>
          <a:bodyPr/>
          <a:lstStyle/>
          <a:p>
            <a:pPr lvl="0" algn="ctr">
              <a:defRPr/>
            </a:pPr>
            <a:r>
              <a:rPr lang="en-US" sz="3600" b="0" kern="0" dirty="0" err="1">
                <a:solidFill>
                  <a:srgbClr val="000000"/>
                </a:solidFill>
                <a:latin typeface="Gill Sans"/>
                <a:cs typeface="Gill Sans"/>
              </a:rPr>
              <a:t>DryadLINQ</a:t>
            </a:r>
            <a:endParaRPr lang="en-US" sz="3600" b="0" kern="0" dirty="0">
              <a:solidFill>
                <a:srgbClr val="000000"/>
              </a:solidFill>
              <a:latin typeface="Gill Sans"/>
              <a:cs typeface="Gill Sans"/>
            </a:endParaRPr>
          </a:p>
        </p:txBody>
      </p:sp>
      <p:sp>
        <p:nvSpPr>
          <p:cNvPr id="7" name="TextBox 6"/>
          <p:cNvSpPr txBox="1"/>
          <p:nvPr/>
        </p:nvSpPr>
        <p:spPr>
          <a:xfrm>
            <a:off x="0" y="2209800"/>
            <a:ext cx="9144000" cy="461665"/>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LINQ = Language </a:t>
            </a:r>
            <a:r>
              <a:rPr lang="en-US" sz="2400" b="0" kern="0" dirty="0" err="1">
                <a:solidFill>
                  <a:srgbClr val="000000"/>
                </a:solidFill>
                <a:latin typeface="Gill Sans"/>
                <a:cs typeface="Gill Sans"/>
              </a:rPr>
              <a:t>INtegrated</a:t>
            </a:r>
            <a:r>
              <a:rPr lang="en-US" sz="2400" b="0" kern="0" dirty="0">
                <a:solidFill>
                  <a:srgbClr val="000000"/>
                </a:solidFill>
                <a:latin typeface="Gill Sans"/>
                <a:cs typeface="Gill Sans"/>
              </a:rPr>
              <a:t> Query</a:t>
            </a:r>
          </a:p>
        </p:txBody>
      </p:sp>
      <p:sp>
        <p:nvSpPr>
          <p:cNvPr id="8" name="TextBox 7"/>
          <p:cNvSpPr txBox="1"/>
          <p:nvPr/>
        </p:nvSpPr>
        <p:spPr>
          <a:xfrm>
            <a:off x="0" y="2590800"/>
            <a:ext cx="9144000" cy="400110"/>
          </a:xfrm>
          <a:prstGeom prst="rect">
            <a:avLst/>
          </a:prstGeom>
          <a:noFill/>
        </p:spPr>
        <p:txBody>
          <a:bodyPr wrap="square" rtlCol="0">
            <a:spAutoFit/>
          </a:bodyPr>
          <a:lstStyle/>
          <a:p>
            <a:pPr lvl="0" algn="ctr">
              <a:defRPr/>
            </a:pPr>
            <a:r>
              <a:rPr lang="en-US" sz="2000" b="0" kern="0" dirty="0">
                <a:solidFill>
                  <a:srgbClr val="0070C0"/>
                </a:solidFill>
                <a:latin typeface="Gill Sans"/>
                <a:cs typeface="Gill Sans"/>
              </a:rPr>
              <a:t>.NET constructs for combining imperative and declarative programming</a:t>
            </a:r>
          </a:p>
        </p:txBody>
      </p:sp>
      <p:sp>
        <p:nvSpPr>
          <p:cNvPr id="9" name="TextBox 8"/>
          <p:cNvSpPr txBox="1"/>
          <p:nvPr/>
        </p:nvSpPr>
        <p:spPr>
          <a:xfrm>
            <a:off x="0" y="3124200"/>
            <a:ext cx="9144000" cy="461665"/>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Developers write in </a:t>
            </a:r>
            <a:r>
              <a:rPr lang="en-US" sz="2400" b="0" kern="0" dirty="0" err="1">
                <a:solidFill>
                  <a:srgbClr val="000000"/>
                </a:solidFill>
                <a:latin typeface="Gill Sans"/>
                <a:cs typeface="Gill Sans"/>
              </a:rPr>
              <a:t>DryadLINQ</a:t>
            </a:r>
            <a:endParaRPr lang="en-US" sz="2400" b="0" kern="0" dirty="0">
              <a:solidFill>
                <a:srgbClr val="000000"/>
              </a:solidFill>
              <a:latin typeface="Gill Sans"/>
              <a:cs typeface="Gill Sans"/>
            </a:endParaRPr>
          </a:p>
        </p:txBody>
      </p:sp>
      <p:sp>
        <p:nvSpPr>
          <p:cNvPr id="10" name="TextBox 9"/>
          <p:cNvSpPr txBox="1"/>
          <p:nvPr/>
        </p:nvSpPr>
        <p:spPr>
          <a:xfrm>
            <a:off x="0" y="3505200"/>
            <a:ext cx="9144000" cy="400110"/>
          </a:xfrm>
          <a:prstGeom prst="rect">
            <a:avLst/>
          </a:prstGeom>
          <a:noFill/>
        </p:spPr>
        <p:txBody>
          <a:bodyPr wrap="square" rtlCol="0">
            <a:spAutoFit/>
          </a:bodyPr>
          <a:lstStyle/>
          <a:p>
            <a:pPr lvl="0" algn="ctr">
              <a:defRPr/>
            </a:pPr>
            <a:r>
              <a:rPr lang="en-US" sz="2000" b="0" kern="0" dirty="0">
                <a:solidFill>
                  <a:srgbClr val="0070C0"/>
                </a:solidFill>
                <a:latin typeface="Gill Sans"/>
                <a:cs typeface="Gill Sans"/>
              </a:rPr>
              <a:t>Program compiled into computations that run on Dryad</a:t>
            </a:r>
          </a:p>
        </p:txBody>
      </p:sp>
    </p:spTree>
    <p:extLst>
      <p:ext uri="{BB962C8B-B14F-4D97-AF65-F5344CB8AC3E}">
        <p14:creationId xmlns:p14="http://schemas.microsoft.com/office/powerpoint/2010/main" val="224739976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2891135"/>
            <a:ext cx="9144000" cy="461665"/>
          </a:xfrm>
          <a:prstGeom prst="rect">
            <a:avLst/>
          </a:prstGeom>
          <a:noFill/>
        </p:spPr>
        <p:txBody>
          <a:bodyPr wrap="square" rtlCol="0">
            <a:spAutoFit/>
          </a:bodyPr>
          <a:lstStyle/>
          <a:p>
            <a:pPr algn="ctr"/>
            <a:r>
              <a:rPr lang="en-US" sz="2400" b="0" dirty="0" smtClean="0">
                <a:solidFill>
                  <a:schemeClr val="bg1"/>
                </a:solidFill>
                <a:latin typeface="Gill Sans"/>
                <a:cs typeface="Gill Sans"/>
              </a:rPr>
              <a:t>Design a higher-level language</a:t>
            </a:r>
          </a:p>
        </p:txBody>
      </p:sp>
      <p:sp>
        <p:nvSpPr>
          <p:cNvPr id="6" name="TextBox 5"/>
          <p:cNvSpPr txBox="1"/>
          <p:nvPr/>
        </p:nvSpPr>
        <p:spPr>
          <a:xfrm>
            <a:off x="0" y="3352800"/>
            <a:ext cx="9144000" cy="461665"/>
          </a:xfrm>
          <a:prstGeom prst="rect">
            <a:avLst/>
          </a:prstGeom>
          <a:noFill/>
        </p:spPr>
        <p:txBody>
          <a:bodyPr wrap="square" rtlCol="0">
            <a:spAutoFit/>
          </a:bodyPr>
          <a:lstStyle/>
          <a:p>
            <a:pPr algn="ctr"/>
            <a:r>
              <a:rPr lang="en-US" sz="2400" b="0" dirty="0" smtClean="0">
                <a:solidFill>
                  <a:schemeClr val="bg1"/>
                </a:solidFill>
                <a:latin typeface="Gill Sans"/>
                <a:cs typeface="Gill Sans"/>
              </a:rPr>
              <a:t>Write a compiler</a:t>
            </a:r>
          </a:p>
        </p:txBody>
      </p:sp>
      <p:sp>
        <p:nvSpPr>
          <p:cNvPr id="8" name="Title 1"/>
          <p:cNvSpPr txBox="1">
            <a:spLocks/>
          </p:cNvSpPr>
          <p:nvPr/>
        </p:nvSpPr>
        <p:spPr>
          <a:xfrm>
            <a:off x="0" y="548640"/>
            <a:ext cx="9144000" cy="685800"/>
          </a:xfrm>
          <a:prstGeom prst="rect">
            <a:avLst/>
          </a:prstGeom>
        </p:spPr>
        <p:txBody>
          <a:bodyPr/>
          <a:lstStyle/>
          <a:p>
            <a:pPr lvl="0" algn="ctr">
              <a:defRPr/>
            </a:pPr>
            <a:r>
              <a:rPr lang="en-US" sz="3600" b="0" kern="0" dirty="0" smtClean="0">
                <a:solidFill>
                  <a:srgbClr val="000000"/>
                </a:solidFill>
                <a:latin typeface="Gill Sans"/>
                <a:cs typeface="Gill Sans"/>
              </a:rPr>
              <a:t>What’s the solution?</a:t>
            </a:r>
            <a:endParaRPr lang="en-US" sz="3600" b="0" kern="0" dirty="0">
              <a:solidFill>
                <a:srgbClr val="000000"/>
              </a:solidFill>
              <a:latin typeface="Gill Sans"/>
              <a:cs typeface="Gill Sans"/>
            </a:endParaRPr>
          </a:p>
        </p:txBody>
      </p:sp>
    </p:spTree>
    <p:extLst>
      <p:ext uri="{BB962C8B-B14F-4D97-AF65-F5344CB8AC3E}">
        <p14:creationId xmlns:p14="http://schemas.microsoft.com/office/powerpoint/2010/main" val="79850011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33400" y="1752600"/>
            <a:ext cx="8305800" cy="1815882"/>
          </a:xfrm>
          <a:prstGeom prst="rect">
            <a:avLst/>
          </a:prstGeom>
          <a:noFill/>
          <a:ln>
            <a:noFill/>
          </a:ln>
        </p:spPr>
        <p:txBody>
          <a:bodyPr wrap="square" rtlCol="0">
            <a:spAutoFit/>
          </a:bodyPr>
          <a:lstStyle/>
          <a:p>
            <a:r>
              <a:rPr lang="en-US" sz="1400" b="0" dirty="0" err="1" smtClean="0">
                <a:solidFill>
                  <a:srgbClr val="000000"/>
                </a:solidFill>
                <a:latin typeface="Andale Mono"/>
                <a:cs typeface="Andale Mono"/>
              </a:rPr>
              <a:t>PartitionedTable</a:t>
            </a:r>
            <a:r>
              <a:rPr lang="en-US" sz="1400" b="0" dirty="0">
                <a:solidFill>
                  <a:srgbClr val="000000"/>
                </a:solidFill>
                <a:latin typeface="Andale Mono"/>
                <a:cs typeface="Andale Mono"/>
              </a:rPr>
              <a:t>&lt;</a:t>
            </a:r>
            <a:r>
              <a:rPr lang="en-US" sz="1400" b="0" dirty="0" err="1">
                <a:solidFill>
                  <a:srgbClr val="000000"/>
                </a:solidFill>
                <a:latin typeface="Andale Mono"/>
                <a:cs typeface="Andale Mono"/>
              </a:rPr>
              <a:t>LineRecord</a:t>
            </a:r>
            <a:r>
              <a:rPr lang="en-US" sz="1400" b="0" dirty="0">
                <a:solidFill>
                  <a:srgbClr val="000000"/>
                </a:solidFill>
                <a:latin typeface="Andale Mono"/>
                <a:cs typeface="Andale Mono"/>
              </a:rPr>
              <a:t>&gt; </a:t>
            </a:r>
            <a:r>
              <a:rPr lang="en-US" sz="1400" b="0" dirty="0" err="1">
                <a:solidFill>
                  <a:srgbClr val="000000"/>
                </a:solidFill>
                <a:latin typeface="Andale Mono"/>
                <a:cs typeface="Andale Mono"/>
              </a:rPr>
              <a:t>inputTable</a:t>
            </a:r>
            <a:r>
              <a:rPr lang="en-US" sz="1400" b="0" dirty="0">
                <a:solidFill>
                  <a:srgbClr val="000000"/>
                </a:solidFill>
                <a:latin typeface="Andale Mono"/>
                <a:cs typeface="Andale Mono"/>
              </a:rPr>
              <a:t> </a:t>
            </a:r>
            <a:r>
              <a:rPr lang="en-US" sz="1400" b="0" dirty="0" smtClean="0">
                <a:solidFill>
                  <a:srgbClr val="000000"/>
                </a:solidFill>
                <a:latin typeface="Andale Mono"/>
                <a:cs typeface="Andale Mono"/>
              </a:rPr>
              <a:t>=</a:t>
            </a:r>
          </a:p>
          <a:p>
            <a:r>
              <a:rPr lang="en-US" sz="1400" b="0" dirty="0">
                <a:solidFill>
                  <a:srgbClr val="000000"/>
                </a:solidFill>
                <a:latin typeface="Andale Mono"/>
                <a:cs typeface="Andale Mono"/>
              </a:rPr>
              <a:t> </a:t>
            </a:r>
            <a:r>
              <a:rPr lang="en-US" sz="1400" b="0" dirty="0" smtClean="0">
                <a:solidFill>
                  <a:srgbClr val="000000"/>
                </a:solidFill>
                <a:latin typeface="Andale Mono"/>
                <a:cs typeface="Andale Mono"/>
              </a:rPr>
              <a:t> </a:t>
            </a:r>
            <a:r>
              <a:rPr lang="en-US" sz="1400" b="0" dirty="0" err="1" smtClean="0">
                <a:solidFill>
                  <a:srgbClr val="000000"/>
                </a:solidFill>
                <a:latin typeface="Andale Mono"/>
                <a:cs typeface="Andale Mono"/>
              </a:rPr>
              <a:t>PartitionedTable.Get</a:t>
            </a:r>
            <a:r>
              <a:rPr lang="en-US" sz="1400" b="0" dirty="0">
                <a:solidFill>
                  <a:srgbClr val="000000"/>
                </a:solidFill>
                <a:latin typeface="Andale Mono"/>
                <a:cs typeface="Andale Mono"/>
              </a:rPr>
              <a:t>&lt;</a:t>
            </a:r>
            <a:r>
              <a:rPr lang="en-US" sz="1400" b="0" dirty="0" err="1">
                <a:solidFill>
                  <a:srgbClr val="000000"/>
                </a:solidFill>
                <a:latin typeface="Andale Mono"/>
                <a:cs typeface="Andale Mono"/>
              </a:rPr>
              <a:t>LineRecord</a:t>
            </a:r>
            <a:r>
              <a:rPr lang="en-US" sz="1400" b="0" dirty="0">
                <a:solidFill>
                  <a:srgbClr val="000000"/>
                </a:solidFill>
                <a:latin typeface="Andale Mono"/>
                <a:cs typeface="Andale Mono"/>
              </a:rPr>
              <a:t>&gt;(</a:t>
            </a:r>
            <a:r>
              <a:rPr lang="en-US" sz="1400" b="0" dirty="0" err="1">
                <a:solidFill>
                  <a:srgbClr val="000000"/>
                </a:solidFill>
                <a:latin typeface="Andale Mono"/>
                <a:cs typeface="Andale Mono"/>
              </a:rPr>
              <a:t>uri</a:t>
            </a:r>
            <a:r>
              <a:rPr lang="en-US" sz="1400" b="0" dirty="0">
                <a:solidFill>
                  <a:srgbClr val="000000"/>
                </a:solidFill>
                <a:latin typeface="Andale Mono"/>
                <a:cs typeface="Andale Mono"/>
              </a:rPr>
              <a:t>)</a:t>
            </a:r>
            <a:r>
              <a:rPr lang="en-US" sz="1400" b="0" dirty="0" smtClean="0">
                <a:solidFill>
                  <a:srgbClr val="000000"/>
                </a:solidFill>
                <a:latin typeface="Andale Mono"/>
                <a:cs typeface="Andale Mono"/>
              </a:rPr>
              <a:t>;</a:t>
            </a:r>
          </a:p>
          <a:p>
            <a:endParaRPr lang="en-US" sz="1400" b="0" dirty="0">
              <a:solidFill>
                <a:srgbClr val="000000"/>
              </a:solidFill>
              <a:latin typeface="Andale Mono"/>
              <a:cs typeface="Andale Mono"/>
            </a:endParaRPr>
          </a:p>
          <a:p>
            <a:r>
              <a:rPr lang="en-US" sz="1400" b="0" dirty="0" err="1" smtClean="0">
                <a:solidFill>
                  <a:srgbClr val="000000"/>
                </a:solidFill>
                <a:latin typeface="Andale Mono"/>
                <a:cs typeface="Andale Mono"/>
              </a:rPr>
              <a:t>IQueryable</a:t>
            </a:r>
            <a:r>
              <a:rPr lang="en-US" sz="1400" b="0" dirty="0">
                <a:solidFill>
                  <a:srgbClr val="000000"/>
                </a:solidFill>
                <a:latin typeface="Andale Mono"/>
                <a:cs typeface="Andale Mono"/>
              </a:rPr>
              <a:t>&lt;string&gt; words </a:t>
            </a:r>
            <a:r>
              <a:rPr lang="en-US" sz="1400" b="0" dirty="0" smtClean="0">
                <a:solidFill>
                  <a:srgbClr val="000000"/>
                </a:solidFill>
                <a:latin typeface="Andale Mono"/>
                <a:cs typeface="Andale Mono"/>
              </a:rPr>
              <a:t>= </a:t>
            </a:r>
            <a:r>
              <a:rPr lang="en-US" sz="1400" b="0" dirty="0" err="1" smtClean="0">
                <a:solidFill>
                  <a:srgbClr val="000000"/>
                </a:solidFill>
                <a:latin typeface="Andale Mono"/>
                <a:cs typeface="Andale Mono"/>
              </a:rPr>
              <a:t>inputTable.SelectMany</a:t>
            </a:r>
            <a:r>
              <a:rPr lang="en-US" sz="1400" b="0" dirty="0">
                <a:solidFill>
                  <a:srgbClr val="000000"/>
                </a:solidFill>
                <a:latin typeface="Andale Mono"/>
                <a:cs typeface="Andale Mono"/>
              </a:rPr>
              <a:t>(x =&gt; </a:t>
            </a:r>
            <a:r>
              <a:rPr lang="en-US" sz="1400" b="0" dirty="0" err="1">
                <a:solidFill>
                  <a:srgbClr val="000000"/>
                </a:solidFill>
                <a:latin typeface="Andale Mono"/>
                <a:cs typeface="Andale Mono"/>
              </a:rPr>
              <a:t>x.line.Split</a:t>
            </a:r>
            <a:r>
              <a:rPr lang="en-US" sz="1400" b="0" dirty="0">
                <a:solidFill>
                  <a:srgbClr val="000000"/>
                </a:solidFill>
                <a:latin typeface="Andale Mono"/>
                <a:cs typeface="Andale Mono"/>
              </a:rPr>
              <a:t>(' '))</a:t>
            </a:r>
            <a:r>
              <a:rPr lang="en-US" sz="1400" b="0" dirty="0" smtClean="0">
                <a:solidFill>
                  <a:srgbClr val="000000"/>
                </a:solidFill>
                <a:latin typeface="Andale Mono"/>
                <a:cs typeface="Andale Mono"/>
              </a:rPr>
              <a:t>;</a:t>
            </a:r>
          </a:p>
          <a:p>
            <a:r>
              <a:rPr lang="en-US" sz="1400" b="0" dirty="0" err="1" smtClean="0">
                <a:solidFill>
                  <a:srgbClr val="000000"/>
                </a:solidFill>
                <a:latin typeface="Andale Mono"/>
                <a:cs typeface="Andale Mono"/>
              </a:rPr>
              <a:t>IQueryable</a:t>
            </a:r>
            <a:r>
              <a:rPr lang="en-US" sz="1400" b="0" dirty="0">
                <a:solidFill>
                  <a:srgbClr val="000000"/>
                </a:solidFill>
                <a:latin typeface="Andale Mono"/>
                <a:cs typeface="Andale Mono"/>
              </a:rPr>
              <a:t>&lt;</a:t>
            </a:r>
            <a:r>
              <a:rPr lang="en-US" sz="1400" b="0" dirty="0" err="1">
                <a:solidFill>
                  <a:srgbClr val="000000"/>
                </a:solidFill>
                <a:latin typeface="Andale Mono"/>
                <a:cs typeface="Andale Mono"/>
              </a:rPr>
              <a:t>IGrouping</a:t>
            </a:r>
            <a:r>
              <a:rPr lang="en-US" sz="1400" b="0" dirty="0">
                <a:solidFill>
                  <a:srgbClr val="000000"/>
                </a:solidFill>
                <a:latin typeface="Andale Mono"/>
                <a:cs typeface="Andale Mono"/>
              </a:rPr>
              <a:t>&lt;string, string&gt;&gt; groups </a:t>
            </a:r>
            <a:r>
              <a:rPr lang="en-US" sz="1400" b="0" dirty="0" smtClean="0">
                <a:solidFill>
                  <a:srgbClr val="000000"/>
                </a:solidFill>
                <a:latin typeface="Andale Mono"/>
                <a:cs typeface="Andale Mono"/>
              </a:rPr>
              <a:t>= </a:t>
            </a:r>
            <a:r>
              <a:rPr lang="en-US" sz="1400" b="0" dirty="0" err="1" smtClean="0">
                <a:solidFill>
                  <a:srgbClr val="000000"/>
                </a:solidFill>
                <a:latin typeface="Andale Mono"/>
                <a:cs typeface="Andale Mono"/>
              </a:rPr>
              <a:t>words.GroupBy</a:t>
            </a:r>
            <a:r>
              <a:rPr lang="en-US" sz="1400" b="0" dirty="0">
                <a:solidFill>
                  <a:srgbClr val="000000"/>
                </a:solidFill>
                <a:latin typeface="Andale Mono"/>
                <a:cs typeface="Andale Mono"/>
              </a:rPr>
              <a:t>(x =&gt; x)</a:t>
            </a:r>
            <a:r>
              <a:rPr lang="en-US" sz="1400" b="0" dirty="0" smtClean="0">
                <a:solidFill>
                  <a:srgbClr val="000000"/>
                </a:solidFill>
                <a:latin typeface="Andale Mono"/>
                <a:cs typeface="Andale Mono"/>
              </a:rPr>
              <a:t>;</a:t>
            </a:r>
          </a:p>
          <a:p>
            <a:r>
              <a:rPr lang="en-US" sz="1400" b="0" dirty="0" err="1" smtClean="0">
                <a:solidFill>
                  <a:srgbClr val="000000"/>
                </a:solidFill>
                <a:latin typeface="Andale Mono"/>
                <a:cs typeface="Andale Mono"/>
              </a:rPr>
              <a:t>IQueryable</a:t>
            </a:r>
            <a:r>
              <a:rPr lang="en-US" sz="1400" b="0" dirty="0">
                <a:solidFill>
                  <a:srgbClr val="000000"/>
                </a:solidFill>
                <a:latin typeface="Andale Mono"/>
                <a:cs typeface="Andale Mono"/>
              </a:rPr>
              <a:t>&lt;Pair&gt; counts </a:t>
            </a:r>
            <a:r>
              <a:rPr lang="en-US" sz="1400" b="0" dirty="0" smtClean="0">
                <a:solidFill>
                  <a:srgbClr val="000000"/>
                </a:solidFill>
                <a:latin typeface="Andale Mono"/>
                <a:cs typeface="Andale Mono"/>
              </a:rPr>
              <a:t>= </a:t>
            </a:r>
            <a:r>
              <a:rPr lang="en-US" sz="1400" b="0" dirty="0" err="1" smtClean="0">
                <a:solidFill>
                  <a:srgbClr val="000000"/>
                </a:solidFill>
                <a:latin typeface="Andale Mono"/>
                <a:cs typeface="Andale Mono"/>
              </a:rPr>
              <a:t>groups.Select</a:t>
            </a:r>
            <a:r>
              <a:rPr lang="en-US" sz="1400" b="0" dirty="0">
                <a:solidFill>
                  <a:srgbClr val="000000"/>
                </a:solidFill>
                <a:latin typeface="Andale Mono"/>
                <a:cs typeface="Andale Mono"/>
              </a:rPr>
              <a:t>(x =&gt; new Pair(</a:t>
            </a:r>
            <a:r>
              <a:rPr lang="en-US" sz="1400" b="0" dirty="0" err="1">
                <a:solidFill>
                  <a:srgbClr val="000000"/>
                </a:solidFill>
                <a:latin typeface="Andale Mono"/>
                <a:cs typeface="Andale Mono"/>
              </a:rPr>
              <a:t>x.Key</a:t>
            </a:r>
            <a:r>
              <a:rPr lang="en-US" sz="1400" b="0" dirty="0">
                <a:solidFill>
                  <a:srgbClr val="000000"/>
                </a:solidFill>
                <a:latin typeface="Andale Mono"/>
                <a:cs typeface="Andale Mono"/>
              </a:rPr>
              <a:t>, </a:t>
            </a:r>
            <a:r>
              <a:rPr lang="en-US" sz="1400" b="0" dirty="0" err="1">
                <a:solidFill>
                  <a:srgbClr val="000000"/>
                </a:solidFill>
                <a:latin typeface="Andale Mono"/>
                <a:cs typeface="Andale Mono"/>
              </a:rPr>
              <a:t>x.Count</a:t>
            </a:r>
            <a:r>
              <a:rPr lang="en-US" sz="1400" b="0" dirty="0">
                <a:solidFill>
                  <a:srgbClr val="000000"/>
                </a:solidFill>
                <a:latin typeface="Andale Mono"/>
                <a:cs typeface="Andale Mono"/>
              </a:rPr>
              <a:t>()))</a:t>
            </a:r>
            <a:r>
              <a:rPr lang="en-US" sz="1400" b="0" dirty="0" smtClean="0">
                <a:solidFill>
                  <a:srgbClr val="000000"/>
                </a:solidFill>
                <a:latin typeface="Andale Mono"/>
                <a:cs typeface="Andale Mono"/>
              </a:rPr>
              <a:t>;</a:t>
            </a:r>
          </a:p>
          <a:p>
            <a:r>
              <a:rPr lang="en-US" sz="1400" b="0" dirty="0" err="1" smtClean="0">
                <a:solidFill>
                  <a:srgbClr val="000000"/>
                </a:solidFill>
                <a:latin typeface="Andale Mono"/>
                <a:cs typeface="Andale Mono"/>
              </a:rPr>
              <a:t>IQueryable</a:t>
            </a:r>
            <a:r>
              <a:rPr lang="en-US" sz="1400" b="0" dirty="0">
                <a:solidFill>
                  <a:srgbClr val="000000"/>
                </a:solidFill>
                <a:latin typeface="Andale Mono"/>
                <a:cs typeface="Andale Mono"/>
              </a:rPr>
              <a:t>&lt;Pair&gt; ordered </a:t>
            </a:r>
            <a:r>
              <a:rPr lang="en-US" sz="1400" b="0" dirty="0" smtClean="0">
                <a:solidFill>
                  <a:srgbClr val="000000"/>
                </a:solidFill>
                <a:latin typeface="Andale Mono"/>
                <a:cs typeface="Andale Mono"/>
              </a:rPr>
              <a:t>= </a:t>
            </a:r>
            <a:r>
              <a:rPr lang="en-US" sz="1400" b="0" dirty="0" err="1" smtClean="0">
                <a:solidFill>
                  <a:srgbClr val="000000"/>
                </a:solidFill>
                <a:latin typeface="Andale Mono"/>
                <a:cs typeface="Andale Mono"/>
              </a:rPr>
              <a:t>counts.OrderByDescending</a:t>
            </a:r>
            <a:r>
              <a:rPr lang="en-US" sz="1400" b="0" dirty="0">
                <a:solidFill>
                  <a:srgbClr val="000000"/>
                </a:solidFill>
                <a:latin typeface="Andale Mono"/>
                <a:cs typeface="Andale Mono"/>
              </a:rPr>
              <a:t>(x =&gt; </a:t>
            </a:r>
            <a:r>
              <a:rPr lang="en-US" sz="1400" b="0" dirty="0" err="1">
                <a:solidFill>
                  <a:srgbClr val="000000"/>
                </a:solidFill>
                <a:latin typeface="Andale Mono"/>
                <a:cs typeface="Andale Mono"/>
              </a:rPr>
              <a:t>x.Count</a:t>
            </a:r>
            <a:r>
              <a:rPr lang="en-US" sz="1400" b="0" dirty="0">
                <a:solidFill>
                  <a:srgbClr val="000000"/>
                </a:solidFill>
                <a:latin typeface="Andale Mono"/>
                <a:cs typeface="Andale Mono"/>
              </a:rPr>
              <a:t>)</a:t>
            </a:r>
            <a:r>
              <a:rPr lang="en-US" sz="1400" b="0" dirty="0" smtClean="0">
                <a:solidFill>
                  <a:srgbClr val="000000"/>
                </a:solidFill>
                <a:latin typeface="Andale Mono"/>
                <a:cs typeface="Andale Mono"/>
              </a:rPr>
              <a:t>;</a:t>
            </a:r>
          </a:p>
          <a:p>
            <a:r>
              <a:rPr lang="en-US" sz="1400" b="0" dirty="0" err="1" smtClean="0">
                <a:solidFill>
                  <a:srgbClr val="000000"/>
                </a:solidFill>
                <a:latin typeface="Andale Mono"/>
                <a:cs typeface="Andale Mono"/>
              </a:rPr>
              <a:t>IQueryable</a:t>
            </a:r>
            <a:r>
              <a:rPr lang="en-US" sz="1400" b="0" dirty="0">
                <a:solidFill>
                  <a:srgbClr val="000000"/>
                </a:solidFill>
                <a:latin typeface="Andale Mono"/>
                <a:cs typeface="Andale Mono"/>
              </a:rPr>
              <a:t>&lt;Pair&gt; top = </a:t>
            </a:r>
            <a:r>
              <a:rPr lang="en-US" sz="1400" b="0" dirty="0" err="1">
                <a:solidFill>
                  <a:srgbClr val="000000"/>
                </a:solidFill>
                <a:latin typeface="Andale Mono"/>
                <a:cs typeface="Andale Mono"/>
              </a:rPr>
              <a:t>ordered.Take</a:t>
            </a:r>
            <a:r>
              <a:rPr lang="en-US" sz="1400" b="0" dirty="0">
                <a:solidFill>
                  <a:srgbClr val="000000"/>
                </a:solidFill>
                <a:latin typeface="Andale Mono"/>
                <a:cs typeface="Andale Mono"/>
              </a:rPr>
              <a:t>(k);</a:t>
            </a:r>
          </a:p>
        </p:txBody>
      </p:sp>
      <p:sp>
        <p:nvSpPr>
          <p:cNvPr id="5" name="TextBox 4"/>
          <p:cNvSpPr txBox="1"/>
          <p:nvPr/>
        </p:nvSpPr>
        <p:spPr>
          <a:xfrm>
            <a:off x="533400" y="4291013"/>
            <a:ext cx="7010400" cy="1384995"/>
          </a:xfrm>
          <a:prstGeom prst="rect">
            <a:avLst/>
          </a:prstGeom>
          <a:noFill/>
          <a:ln>
            <a:noFill/>
          </a:ln>
        </p:spPr>
        <p:txBody>
          <a:bodyPr wrap="square" rtlCol="0">
            <a:spAutoFit/>
          </a:bodyPr>
          <a:lstStyle/>
          <a:p>
            <a:r>
              <a:rPr lang="en-US" sz="1400" b="0" dirty="0">
                <a:solidFill>
                  <a:srgbClr val="000000"/>
                </a:solidFill>
                <a:latin typeface="Andale Mono"/>
                <a:cs typeface="Andale Mono"/>
              </a:rPr>
              <a:t>a = load </a:t>
            </a:r>
            <a:r>
              <a:rPr lang="en-US" sz="1400" b="0" dirty="0" smtClean="0">
                <a:solidFill>
                  <a:srgbClr val="000000"/>
                </a:solidFill>
                <a:latin typeface="Andale Mono"/>
                <a:cs typeface="Andale Mono"/>
              </a:rPr>
              <a:t>’</a:t>
            </a:r>
            <a:r>
              <a:rPr lang="en-US" sz="1400" b="0" dirty="0" err="1" smtClean="0">
                <a:solidFill>
                  <a:srgbClr val="000000"/>
                </a:solidFill>
                <a:latin typeface="Andale Mono"/>
                <a:cs typeface="Andale Mono"/>
              </a:rPr>
              <a:t>file.txt</a:t>
            </a:r>
            <a:r>
              <a:rPr lang="en-US" sz="1400" b="0" dirty="0">
                <a:solidFill>
                  <a:srgbClr val="000000"/>
                </a:solidFill>
                <a:latin typeface="Andale Mono"/>
                <a:cs typeface="Andale Mono"/>
              </a:rPr>
              <a:t>' as (text: </a:t>
            </a:r>
            <a:r>
              <a:rPr lang="en-US" sz="1400" b="0" dirty="0" err="1">
                <a:solidFill>
                  <a:srgbClr val="000000"/>
                </a:solidFill>
                <a:latin typeface="Andale Mono"/>
                <a:cs typeface="Andale Mono"/>
              </a:rPr>
              <a:t>chararray</a:t>
            </a:r>
            <a:r>
              <a:rPr lang="en-US" sz="1400" b="0" dirty="0">
                <a:solidFill>
                  <a:srgbClr val="000000"/>
                </a:solidFill>
                <a:latin typeface="Andale Mono"/>
                <a:cs typeface="Andale Mono"/>
              </a:rPr>
              <a:t>);</a:t>
            </a:r>
          </a:p>
          <a:p>
            <a:r>
              <a:rPr lang="en-US" sz="1400" b="0" dirty="0">
                <a:solidFill>
                  <a:srgbClr val="000000"/>
                </a:solidFill>
                <a:latin typeface="Andale Mono"/>
                <a:cs typeface="Andale Mono"/>
              </a:rPr>
              <a:t>b = </a:t>
            </a:r>
            <a:r>
              <a:rPr lang="en-US" sz="1400" b="0" dirty="0" err="1">
                <a:solidFill>
                  <a:srgbClr val="000000"/>
                </a:solidFill>
                <a:latin typeface="Andale Mono"/>
                <a:cs typeface="Andale Mono"/>
              </a:rPr>
              <a:t>foreach</a:t>
            </a:r>
            <a:r>
              <a:rPr lang="en-US" sz="1400" b="0" dirty="0">
                <a:solidFill>
                  <a:srgbClr val="000000"/>
                </a:solidFill>
                <a:latin typeface="Andale Mono"/>
                <a:cs typeface="Andale Mono"/>
              </a:rPr>
              <a:t> a generate flatten(TOKENIZE(text)) as term;</a:t>
            </a:r>
          </a:p>
          <a:p>
            <a:r>
              <a:rPr lang="en-US" sz="1400" b="0" dirty="0">
                <a:solidFill>
                  <a:srgbClr val="000000"/>
                </a:solidFill>
                <a:latin typeface="Andale Mono"/>
                <a:cs typeface="Andale Mono"/>
              </a:rPr>
              <a:t>c = group b by term;</a:t>
            </a:r>
          </a:p>
          <a:p>
            <a:r>
              <a:rPr lang="en-US" sz="1400" b="0" dirty="0">
                <a:solidFill>
                  <a:srgbClr val="000000"/>
                </a:solidFill>
                <a:latin typeface="Andale Mono"/>
                <a:cs typeface="Andale Mono"/>
              </a:rPr>
              <a:t>d = </a:t>
            </a:r>
            <a:r>
              <a:rPr lang="en-US" sz="1400" b="0" dirty="0" err="1">
                <a:solidFill>
                  <a:srgbClr val="000000"/>
                </a:solidFill>
                <a:latin typeface="Andale Mono"/>
                <a:cs typeface="Andale Mono"/>
              </a:rPr>
              <a:t>foreach</a:t>
            </a:r>
            <a:r>
              <a:rPr lang="en-US" sz="1400" b="0" dirty="0">
                <a:solidFill>
                  <a:srgbClr val="000000"/>
                </a:solidFill>
                <a:latin typeface="Andale Mono"/>
                <a:cs typeface="Andale Mono"/>
              </a:rPr>
              <a:t> c generate group as term, COUNT(b) as count;</a:t>
            </a:r>
          </a:p>
          <a:p>
            <a:endParaRPr lang="en-US" sz="1400" b="0" dirty="0">
              <a:solidFill>
                <a:srgbClr val="000000"/>
              </a:solidFill>
              <a:latin typeface="Andale Mono"/>
              <a:cs typeface="Andale Mono"/>
            </a:endParaRPr>
          </a:p>
          <a:p>
            <a:r>
              <a:rPr lang="en-US" sz="1400" b="0" dirty="0">
                <a:solidFill>
                  <a:srgbClr val="000000"/>
                </a:solidFill>
                <a:latin typeface="Andale Mono"/>
                <a:cs typeface="Andale Mono"/>
              </a:rPr>
              <a:t>store d into '</a:t>
            </a:r>
            <a:r>
              <a:rPr lang="en-US" sz="1400" b="0" dirty="0" err="1" smtClean="0">
                <a:solidFill>
                  <a:srgbClr val="000000"/>
                </a:solidFill>
                <a:latin typeface="Andale Mono"/>
                <a:cs typeface="Andale Mono"/>
              </a:rPr>
              <a:t>cnt</a:t>
            </a:r>
            <a:r>
              <a:rPr lang="en-US" sz="1400" b="0" dirty="0" smtClean="0">
                <a:solidFill>
                  <a:srgbClr val="000000"/>
                </a:solidFill>
                <a:latin typeface="Andale Mono"/>
                <a:cs typeface="Andale Mono"/>
              </a:rPr>
              <a:t>'</a:t>
            </a:r>
            <a:r>
              <a:rPr lang="en-US" sz="1400" b="0" dirty="0">
                <a:solidFill>
                  <a:srgbClr val="000000"/>
                </a:solidFill>
                <a:latin typeface="Andale Mono"/>
                <a:cs typeface="Andale Mono"/>
              </a:rPr>
              <a:t>;</a:t>
            </a:r>
            <a:endParaRPr lang="en-US" sz="1400" b="0" dirty="0" smtClean="0">
              <a:solidFill>
                <a:srgbClr val="000000"/>
              </a:solidFill>
              <a:latin typeface="Andale Mono"/>
              <a:cs typeface="Andale Mono"/>
            </a:endParaRPr>
          </a:p>
        </p:txBody>
      </p:sp>
      <p:sp>
        <p:nvSpPr>
          <p:cNvPr id="6" name="TextBox 5"/>
          <p:cNvSpPr txBox="1"/>
          <p:nvPr/>
        </p:nvSpPr>
        <p:spPr>
          <a:xfrm>
            <a:off x="304800" y="3771008"/>
            <a:ext cx="1425541" cy="461665"/>
          </a:xfrm>
          <a:prstGeom prst="rect">
            <a:avLst/>
          </a:prstGeom>
          <a:noFill/>
        </p:spPr>
        <p:txBody>
          <a:bodyPr wrap="none" rtlCol="0">
            <a:spAutoFit/>
          </a:bodyPr>
          <a:lstStyle/>
          <a:p>
            <a:r>
              <a:rPr lang="en-US" sz="2400" b="0" dirty="0" smtClean="0">
                <a:solidFill>
                  <a:srgbClr val="000000"/>
                </a:solidFill>
                <a:latin typeface="Gill Sans"/>
                <a:cs typeface="Gill Sans"/>
              </a:rPr>
              <a:t>Compare:</a:t>
            </a:r>
            <a:endParaRPr lang="en-US" sz="2400" b="0" dirty="0">
              <a:solidFill>
                <a:srgbClr val="000000"/>
              </a:solidFill>
              <a:latin typeface="Gill Sans"/>
              <a:cs typeface="Gill Sans"/>
            </a:endParaRPr>
          </a:p>
        </p:txBody>
      </p:sp>
      <p:sp>
        <p:nvSpPr>
          <p:cNvPr id="7" name="TextBox 6"/>
          <p:cNvSpPr txBox="1"/>
          <p:nvPr/>
        </p:nvSpPr>
        <p:spPr>
          <a:xfrm>
            <a:off x="0" y="5939135"/>
            <a:ext cx="9143999" cy="461665"/>
          </a:xfrm>
          <a:prstGeom prst="rect">
            <a:avLst/>
          </a:prstGeom>
          <a:noFill/>
        </p:spPr>
        <p:txBody>
          <a:bodyPr wrap="square" rtlCol="0">
            <a:spAutoFit/>
          </a:bodyPr>
          <a:lstStyle/>
          <a:p>
            <a:pPr algn="ctr"/>
            <a:r>
              <a:rPr lang="en-US" sz="2400" b="0" dirty="0" smtClean="0">
                <a:solidFill>
                  <a:srgbClr val="FF0000"/>
                </a:solidFill>
                <a:latin typeface="Gill Sans"/>
                <a:cs typeface="Gill Sans"/>
              </a:rPr>
              <a:t>Compare and contrast…</a:t>
            </a:r>
            <a:endParaRPr lang="en-US" sz="2400" b="0" dirty="0">
              <a:solidFill>
                <a:srgbClr val="FF0000"/>
              </a:solidFill>
              <a:latin typeface="Gill Sans"/>
              <a:cs typeface="Gill Sans"/>
            </a:endParaRPr>
          </a:p>
        </p:txBody>
      </p:sp>
      <p:sp>
        <p:nvSpPr>
          <p:cNvPr id="8" name="Title 1"/>
          <p:cNvSpPr txBox="1">
            <a:spLocks/>
          </p:cNvSpPr>
          <p:nvPr/>
        </p:nvSpPr>
        <p:spPr>
          <a:xfrm>
            <a:off x="0" y="548640"/>
            <a:ext cx="9144000" cy="685800"/>
          </a:xfrm>
          <a:prstGeom prst="rect">
            <a:avLst/>
          </a:prstGeom>
        </p:spPr>
        <p:txBody>
          <a:bodyPr/>
          <a:lstStyle/>
          <a:p>
            <a:pPr lvl="0" algn="ctr">
              <a:defRPr/>
            </a:pPr>
            <a:r>
              <a:rPr lang="en-US" sz="3600" b="0" kern="0" dirty="0" err="1">
                <a:solidFill>
                  <a:srgbClr val="000000"/>
                </a:solidFill>
                <a:latin typeface="Gill Sans"/>
                <a:cs typeface="Gill Sans"/>
              </a:rPr>
              <a:t>DryadLINQ</a:t>
            </a:r>
            <a:r>
              <a:rPr lang="en-US" sz="3600" b="0" kern="0" dirty="0">
                <a:solidFill>
                  <a:srgbClr val="000000"/>
                </a:solidFill>
                <a:latin typeface="Gill Sans"/>
                <a:cs typeface="Gill Sans"/>
              </a:rPr>
              <a:t>: Word Count</a:t>
            </a:r>
          </a:p>
        </p:txBody>
      </p:sp>
    </p:spTree>
    <p:extLst>
      <p:ext uri="{BB962C8B-B14F-4D97-AF65-F5344CB8AC3E}">
        <p14:creationId xmlns:p14="http://schemas.microsoft.com/office/powerpoint/2010/main" val="293427317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a:spLocks noChangeArrowheads="1"/>
          </p:cNvSpPr>
          <p:nvPr/>
        </p:nvSpPr>
        <p:spPr bwMode="auto">
          <a:xfrm>
            <a:off x="0" y="6611938"/>
            <a:ext cx="8458200" cy="246221"/>
          </a:xfrm>
          <a:prstGeom prst="rect">
            <a:avLst/>
          </a:prstGeom>
          <a:noFill/>
          <a:ln w="9525">
            <a:noFill/>
            <a:miter lim="800000"/>
            <a:headEnd/>
            <a:tailEnd/>
          </a:ln>
        </p:spPr>
        <p:txBody>
          <a:bodyPr wrap="square">
            <a:spAutoFit/>
          </a:bodyPr>
          <a:lstStyle/>
          <a:p>
            <a:r>
              <a:rPr lang="en-US" sz="1000" b="0" dirty="0">
                <a:solidFill>
                  <a:schemeClr val="bg1"/>
                </a:solidFill>
              </a:rPr>
              <a:t>Source: </a:t>
            </a:r>
            <a:r>
              <a:rPr lang="en-US" sz="1000" b="0" dirty="0" err="1">
                <a:solidFill>
                  <a:schemeClr val="bg1"/>
                </a:solidFill>
              </a:rPr>
              <a:t>Isard</a:t>
            </a:r>
            <a:r>
              <a:rPr lang="en-US" sz="1000" b="0" dirty="0">
                <a:solidFill>
                  <a:schemeClr val="bg1"/>
                </a:solidFill>
              </a:rPr>
              <a:t> et al. (2007) Dryad: Distributed Data-Parallel Programs from Sequential Building Blocks. </a:t>
            </a:r>
            <a:r>
              <a:rPr lang="en-US" sz="1000" b="0" dirty="0" err="1">
                <a:solidFill>
                  <a:schemeClr val="bg1"/>
                </a:solidFill>
              </a:rPr>
              <a:t>EuroSys</a:t>
            </a:r>
            <a:r>
              <a:rPr lang="en-US" sz="1000" b="0" dirty="0">
                <a:solidFill>
                  <a:schemeClr val="bg1"/>
                </a:solidFill>
              </a:rPr>
              <a:t>.</a:t>
            </a:r>
          </a:p>
        </p:txBody>
      </p:sp>
      <p:sp>
        <p:nvSpPr>
          <p:cNvPr id="8"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What happened to Dryad?</a:t>
            </a:r>
          </a:p>
        </p:txBody>
      </p:sp>
      <p:pic>
        <p:nvPicPr>
          <p:cNvPr id="9" name="Picture 8" descr="Dryad-arch.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 y="1335489"/>
            <a:ext cx="7162800" cy="3998511"/>
          </a:xfrm>
          <a:prstGeom prst="rect">
            <a:avLst/>
          </a:prstGeom>
        </p:spPr>
      </p:pic>
      <p:sp>
        <p:nvSpPr>
          <p:cNvPr id="10" name="TextBox 9"/>
          <p:cNvSpPr txBox="1"/>
          <p:nvPr/>
        </p:nvSpPr>
        <p:spPr>
          <a:xfrm>
            <a:off x="304800" y="5410200"/>
            <a:ext cx="8534400" cy="954107"/>
          </a:xfrm>
          <a:prstGeom prst="rect">
            <a:avLst/>
          </a:prstGeom>
          <a:noFill/>
        </p:spPr>
        <p:txBody>
          <a:bodyPr wrap="square" rtlCol="0">
            <a:spAutoFit/>
          </a:bodyPr>
          <a:lstStyle/>
          <a:p>
            <a:r>
              <a:rPr lang="en-US" sz="1400" b="0" dirty="0" smtClean="0">
                <a:solidFill>
                  <a:srgbClr val="000000"/>
                </a:solidFill>
                <a:latin typeface="Gill Sans"/>
                <a:cs typeface="Gill Sans"/>
              </a:rPr>
              <a:t>The </a:t>
            </a:r>
            <a:r>
              <a:rPr lang="en-US" sz="1400" b="0" dirty="0">
                <a:solidFill>
                  <a:srgbClr val="000000"/>
                </a:solidFill>
                <a:latin typeface="Gill Sans"/>
                <a:cs typeface="Gill Sans"/>
              </a:rPr>
              <a:t>Dryad system organization. The job manager (JM</a:t>
            </a:r>
            <a:r>
              <a:rPr lang="en-US" sz="1400" b="0" dirty="0" smtClean="0">
                <a:solidFill>
                  <a:srgbClr val="000000"/>
                </a:solidFill>
                <a:latin typeface="Gill Sans"/>
                <a:cs typeface="Gill Sans"/>
              </a:rPr>
              <a:t>) consults </a:t>
            </a:r>
            <a:r>
              <a:rPr lang="en-US" sz="1400" b="0" dirty="0">
                <a:solidFill>
                  <a:srgbClr val="000000"/>
                </a:solidFill>
                <a:latin typeface="Gill Sans"/>
                <a:cs typeface="Gill Sans"/>
              </a:rPr>
              <a:t>the name server (NS) to discover the list of available </a:t>
            </a:r>
            <a:r>
              <a:rPr lang="en-US" sz="1400" b="0" dirty="0" smtClean="0">
                <a:solidFill>
                  <a:srgbClr val="000000"/>
                </a:solidFill>
                <a:latin typeface="Gill Sans"/>
                <a:cs typeface="Gill Sans"/>
              </a:rPr>
              <a:t>computers. It </a:t>
            </a:r>
            <a:r>
              <a:rPr lang="en-US" sz="1400" b="0" dirty="0">
                <a:solidFill>
                  <a:srgbClr val="000000"/>
                </a:solidFill>
                <a:latin typeface="Gill Sans"/>
                <a:cs typeface="Gill Sans"/>
              </a:rPr>
              <a:t>maintains the job graph and schedules running vertices (V</a:t>
            </a:r>
            <a:r>
              <a:rPr lang="en-US" sz="1400" b="0" dirty="0" smtClean="0">
                <a:solidFill>
                  <a:srgbClr val="000000"/>
                </a:solidFill>
                <a:latin typeface="Gill Sans"/>
                <a:cs typeface="Gill Sans"/>
              </a:rPr>
              <a:t>) as </a:t>
            </a:r>
            <a:r>
              <a:rPr lang="en-US" sz="1400" b="0" dirty="0">
                <a:solidFill>
                  <a:srgbClr val="000000"/>
                </a:solidFill>
                <a:latin typeface="Gill Sans"/>
                <a:cs typeface="Gill Sans"/>
              </a:rPr>
              <a:t>computers become available using the daemon (D) as a </a:t>
            </a:r>
            <a:r>
              <a:rPr lang="en-US" sz="1400" b="0" dirty="0" smtClean="0">
                <a:solidFill>
                  <a:srgbClr val="000000"/>
                </a:solidFill>
                <a:latin typeface="Gill Sans"/>
                <a:cs typeface="Gill Sans"/>
              </a:rPr>
              <a:t>proxy. Vertices </a:t>
            </a:r>
            <a:r>
              <a:rPr lang="en-US" sz="1400" b="0" dirty="0">
                <a:solidFill>
                  <a:srgbClr val="000000"/>
                </a:solidFill>
                <a:latin typeface="Gill Sans"/>
                <a:cs typeface="Gill Sans"/>
              </a:rPr>
              <a:t>exchange data through files, TCP pipes, or shared-</a:t>
            </a:r>
            <a:r>
              <a:rPr lang="en-US" sz="1400" b="0" dirty="0" smtClean="0">
                <a:solidFill>
                  <a:srgbClr val="000000"/>
                </a:solidFill>
                <a:latin typeface="Gill Sans"/>
                <a:cs typeface="Gill Sans"/>
              </a:rPr>
              <a:t>memory channels</a:t>
            </a:r>
            <a:r>
              <a:rPr lang="en-US" sz="1400" b="0" dirty="0">
                <a:solidFill>
                  <a:srgbClr val="000000"/>
                </a:solidFill>
                <a:latin typeface="Gill Sans"/>
                <a:cs typeface="Gill Sans"/>
              </a:rPr>
              <a:t>. The shaded bar indicates the vertices in the job that </a:t>
            </a:r>
            <a:r>
              <a:rPr lang="en-US" sz="1400" b="0" dirty="0" smtClean="0">
                <a:solidFill>
                  <a:srgbClr val="000000"/>
                </a:solidFill>
                <a:latin typeface="Gill Sans"/>
                <a:cs typeface="Gill Sans"/>
              </a:rPr>
              <a:t>are currently </a:t>
            </a:r>
            <a:r>
              <a:rPr lang="en-US" sz="1400" b="0" dirty="0">
                <a:solidFill>
                  <a:srgbClr val="000000"/>
                </a:solidFill>
                <a:latin typeface="Gill Sans"/>
                <a:cs typeface="Gill Sans"/>
              </a:rPr>
              <a:t>running.</a:t>
            </a:r>
          </a:p>
        </p:txBody>
      </p:sp>
    </p:spTree>
    <p:extLst>
      <p:ext uri="{BB962C8B-B14F-4D97-AF65-F5344CB8AC3E}">
        <p14:creationId xmlns:p14="http://schemas.microsoft.com/office/powerpoint/2010/main" val="498272101"/>
      </p:ext>
    </p:extLst>
  </p:cSld>
  <p:clrMapOvr>
    <a:masterClrMapping/>
  </p:clrMapOv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2425005"/>
            <a:ext cx="9144000" cy="1200329"/>
          </a:xfrm>
          <a:prstGeom prst="rect">
            <a:avLst/>
          </a:prstGeom>
          <a:noFill/>
        </p:spPr>
        <p:txBody>
          <a:bodyPr wrap="square" rtlCol="0">
            <a:spAutoFit/>
          </a:bodyPr>
          <a:lstStyle/>
          <a:p>
            <a:pPr algn="ctr"/>
            <a:r>
              <a:rPr lang="en-US" sz="2400" b="0" dirty="0" smtClean="0">
                <a:solidFill>
                  <a:schemeClr val="bg1"/>
                </a:solidFill>
                <a:latin typeface="Gill Sans"/>
                <a:cs typeface="Gill Sans"/>
              </a:rPr>
              <a:t>We have a collection of </a:t>
            </a:r>
            <a:r>
              <a:rPr lang="en-US" sz="2400" b="0" dirty="0" smtClean="0">
                <a:solidFill>
                  <a:srgbClr val="000090"/>
                </a:solidFill>
                <a:latin typeface="Gill Sans"/>
                <a:cs typeface="Gill Sans"/>
              </a:rPr>
              <a:t>records</a:t>
            </a:r>
            <a:r>
              <a:rPr lang="en-US" sz="2400" b="0" dirty="0" smtClean="0">
                <a:solidFill>
                  <a:schemeClr val="bg1"/>
                </a:solidFill>
                <a:latin typeface="Gill Sans"/>
                <a:cs typeface="Gill Sans"/>
              </a:rPr>
              <a:t>,</a:t>
            </a:r>
          </a:p>
          <a:p>
            <a:pPr algn="ctr"/>
            <a:r>
              <a:rPr lang="en-US" sz="2400" b="0" dirty="0" smtClean="0">
                <a:solidFill>
                  <a:schemeClr val="bg1"/>
                </a:solidFill>
                <a:latin typeface="Gill Sans"/>
                <a:cs typeface="Gill Sans"/>
              </a:rPr>
              <a:t>want to apply a bunch of operations </a:t>
            </a:r>
            <a:br>
              <a:rPr lang="en-US" sz="2400" b="0" dirty="0" smtClean="0">
                <a:solidFill>
                  <a:schemeClr val="bg1"/>
                </a:solidFill>
                <a:latin typeface="Gill Sans"/>
                <a:cs typeface="Gill Sans"/>
              </a:rPr>
            </a:br>
            <a:r>
              <a:rPr lang="en-US" sz="2400" b="0" dirty="0" smtClean="0">
                <a:solidFill>
                  <a:schemeClr val="bg1"/>
                </a:solidFill>
                <a:latin typeface="Gill Sans"/>
                <a:cs typeface="Gill Sans"/>
              </a:rPr>
              <a:t>to compute some result</a:t>
            </a:r>
            <a:endParaRPr lang="en-US" sz="2400" b="0" dirty="0">
              <a:solidFill>
                <a:schemeClr val="bg1"/>
              </a:solidFill>
              <a:latin typeface="Gill Sans"/>
              <a:cs typeface="Gill Sans"/>
            </a:endParaRPr>
          </a:p>
        </p:txBody>
      </p:sp>
      <p:sp>
        <p:nvSpPr>
          <p:cNvPr id="3" name="TextBox 2"/>
          <p:cNvSpPr txBox="1"/>
          <p:nvPr/>
        </p:nvSpPr>
        <p:spPr>
          <a:xfrm>
            <a:off x="0" y="4579203"/>
            <a:ext cx="9144000" cy="461665"/>
          </a:xfrm>
          <a:prstGeom prst="rect">
            <a:avLst/>
          </a:prstGeom>
          <a:noFill/>
        </p:spPr>
        <p:txBody>
          <a:bodyPr wrap="square" rtlCol="0">
            <a:spAutoFit/>
          </a:bodyPr>
          <a:lstStyle/>
          <a:p>
            <a:pPr algn="ctr"/>
            <a:r>
              <a:rPr lang="en-US" sz="2400" b="0" dirty="0" smtClean="0">
                <a:solidFill>
                  <a:schemeClr val="bg1"/>
                </a:solidFill>
                <a:latin typeface="Gill Sans"/>
                <a:cs typeface="Gill Sans"/>
              </a:rPr>
              <a:t>What are the dataflow operators?</a:t>
            </a:r>
            <a:endParaRPr lang="en-US" sz="2400" b="0" dirty="0">
              <a:solidFill>
                <a:schemeClr val="bg1"/>
              </a:solidFill>
              <a:latin typeface="Gill Sans"/>
              <a:cs typeface="Gill Sans"/>
            </a:endParaRPr>
          </a:p>
        </p:txBody>
      </p:sp>
      <p:sp>
        <p:nvSpPr>
          <p:cNvPr id="6"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Data-Parallel Dataflow Languages</a:t>
            </a:r>
          </a:p>
        </p:txBody>
      </p:sp>
    </p:spTree>
    <p:extLst>
      <p:ext uri="{BB962C8B-B14F-4D97-AF65-F5344CB8AC3E}">
        <p14:creationId xmlns:p14="http://schemas.microsoft.com/office/powerpoint/2010/main" val="4148254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548640"/>
            <a:ext cx="9144000" cy="685800"/>
          </a:xfrm>
          <a:prstGeom prst="rect">
            <a:avLst/>
          </a:prstGeom>
        </p:spPr>
        <p:txBody>
          <a:bodyPr/>
          <a:lstStyle/>
          <a:p>
            <a:pPr lvl="0" algn="ctr">
              <a:defRPr/>
            </a:pPr>
            <a:r>
              <a:rPr lang="en-US" sz="3600" b="0" kern="0" dirty="0" smtClean="0">
                <a:solidFill>
                  <a:srgbClr val="000000"/>
                </a:solidFill>
                <a:latin typeface="Gill Sans"/>
                <a:cs typeface="Gill Sans"/>
              </a:rPr>
              <a:t>Spark</a:t>
            </a:r>
            <a:endParaRPr lang="en-US" sz="3600" b="0" kern="0" dirty="0">
              <a:solidFill>
                <a:srgbClr val="000000"/>
              </a:solidFill>
              <a:latin typeface="Gill Sans"/>
              <a:cs typeface="Gill Sans"/>
            </a:endParaRPr>
          </a:p>
        </p:txBody>
      </p:sp>
      <p:sp>
        <p:nvSpPr>
          <p:cNvPr id="5" name="TextBox 4"/>
          <p:cNvSpPr txBox="1"/>
          <p:nvPr/>
        </p:nvSpPr>
        <p:spPr>
          <a:xfrm>
            <a:off x="0" y="1143000"/>
            <a:ext cx="9144000" cy="461665"/>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Answer to “What’s beyond MapReduce?”</a:t>
            </a:r>
          </a:p>
        </p:txBody>
      </p:sp>
      <p:sp>
        <p:nvSpPr>
          <p:cNvPr id="6" name="TextBox 5"/>
          <p:cNvSpPr txBox="1"/>
          <p:nvPr/>
        </p:nvSpPr>
        <p:spPr>
          <a:xfrm>
            <a:off x="0" y="2971800"/>
            <a:ext cx="9144000" cy="461665"/>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Brief history:</a:t>
            </a:r>
          </a:p>
        </p:txBody>
      </p:sp>
      <p:sp>
        <p:nvSpPr>
          <p:cNvPr id="7" name="TextBox 6"/>
          <p:cNvSpPr txBox="1"/>
          <p:nvPr/>
        </p:nvSpPr>
        <p:spPr>
          <a:xfrm>
            <a:off x="0" y="3352800"/>
            <a:ext cx="9144000" cy="1323439"/>
          </a:xfrm>
          <a:prstGeom prst="rect">
            <a:avLst/>
          </a:prstGeom>
          <a:noFill/>
        </p:spPr>
        <p:txBody>
          <a:bodyPr wrap="square" rtlCol="0">
            <a:spAutoFit/>
          </a:bodyPr>
          <a:lstStyle/>
          <a:p>
            <a:pPr lvl="0" algn="ctr">
              <a:defRPr/>
            </a:pPr>
            <a:r>
              <a:rPr lang="en-US" sz="2000" b="0" kern="0" dirty="0">
                <a:solidFill>
                  <a:srgbClr val="0070C0"/>
                </a:solidFill>
                <a:latin typeface="Gill Sans"/>
                <a:cs typeface="Gill Sans"/>
              </a:rPr>
              <a:t>Developed at UC Berkeley </a:t>
            </a:r>
            <a:r>
              <a:rPr lang="en-US" sz="2000" b="0" kern="0" dirty="0" err="1">
                <a:solidFill>
                  <a:srgbClr val="0070C0"/>
                </a:solidFill>
                <a:latin typeface="Gill Sans"/>
                <a:cs typeface="Gill Sans"/>
              </a:rPr>
              <a:t>AMPLab</a:t>
            </a:r>
            <a:r>
              <a:rPr lang="en-US" sz="2000" b="0" kern="0" dirty="0">
                <a:solidFill>
                  <a:srgbClr val="0070C0"/>
                </a:solidFill>
                <a:latin typeface="Gill Sans"/>
                <a:cs typeface="Gill Sans"/>
              </a:rPr>
              <a:t> in 2009</a:t>
            </a:r>
          </a:p>
          <a:p>
            <a:pPr lvl="0" algn="ctr">
              <a:defRPr/>
            </a:pPr>
            <a:r>
              <a:rPr lang="en-US" sz="2000" b="0" kern="0" dirty="0">
                <a:solidFill>
                  <a:srgbClr val="0070C0"/>
                </a:solidFill>
                <a:latin typeface="Gill Sans"/>
                <a:cs typeface="Gill Sans"/>
              </a:rPr>
              <a:t>Open-sourced in 2010</a:t>
            </a:r>
          </a:p>
          <a:p>
            <a:pPr lvl="0" algn="ctr">
              <a:defRPr/>
            </a:pPr>
            <a:r>
              <a:rPr lang="en-US" sz="2000" b="0" kern="0" dirty="0">
                <a:solidFill>
                  <a:srgbClr val="0070C0"/>
                </a:solidFill>
                <a:latin typeface="Gill Sans"/>
                <a:cs typeface="Gill Sans"/>
              </a:rPr>
              <a:t>Became top-level Apache project in February 2014</a:t>
            </a:r>
          </a:p>
          <a:p>
            <a:pPr lvl="0" algn="ctr">
              <a:defRPr/>
            </a:pPr>
            <a:r>
              <a:rPr lang="en-US" sz="2000" b="0" kern="0" dirty="0">
                <a:solidFill>
                  <a:srgbClr val="0070C0"/>
                </a:solidFill>
                <a:latin typeface="Gill Sans"/>
                <a:cs typeface="Gill Sans"/>
              </a:rPr>
              <a:t>Commercial support provided by </a:t>
            </a:r>
            <a:r>
              <a:rPr lang="en-US" sz="2000" b="0" kern="0" dirty="0" err="1">
                <a:solidFill>
                  <a:srgbClr val="0070C0"/>
                </a:solidFill>
                <a:latin typeface="Gill Sans"/>
                <a:cs typeface="Gill Sans"/>
              </a:rPr>
              <a:t>DataBricks</a:t>
            </a:r>
            <a:endParaRPr lang="en-US" sz="2000" b="0" kern="0" dirty="0">
              <a:solidFill>
                <a:srgbClr val="0070C0"/>
              </a:solidFill>
              <a:latin typeface="Gill Sans"/>
              <a:cs typeface="Gill Sans"/>
            </a:endParaRPr>
          </a:p>
        </p:txBody>
      </p:sp>
    </p:spTree>
    <p:extLst>
      <p:ext uri="{BB962C8B-B14F-4D97-AF65-F5344CB8AC3E}">
        <p14:creationId xmlns:p14="http://schemas.microsoft.com/office/powerpoint/2010/main" val="350584878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0" y="5181600"/>
            <a:ext cx="9144000" cy="523220"/>
          </a:xfrm>
          <a:prstGeom prst="rect">
            <a:avLst/>
          </a:prstGeom>
          <a:noFill/>
        </p:spPr>
        <p:txBody>
          <a:bodyPr wrap="square" rtlCol="0">
            <a:spAutoFit/>
          </a:bodyPr>
          <a:lstStyle/>
          <a:p>
            <a:pPr algn="ctr"/>
            <a:r>
              <a:rPr lang="en-US" sz="2800" b="0" dirty="0" smtClean="0">
                <a:solidFill>
                  <a:schemeClr val="bg1"/>
                </a:solidFill>
                <a:latin typeface="Gill Sans"/>
                <a:cs typeface="Gill Sans"/>
              </a:rPr>
              <a:t>Google Trends</a:t>
            </a:r>
            <a:endParaRPr lang="en-US" sz="2800" b="0" dirty="0">
              <a:solidFill>
                <a:schemeClr val="bg1"/>
              </a:solidFill>
              <a:latin typeface="Gill Sans"/>
              <a:cs typeface="Gill Sans"/>
            </a:endParaRPr>
          </a:p>
        </p:txBody>
      </p:sp>
      <p:sp>
        <p:nvSpPr>
          <p:cNvPr id="8" name="TextBox 7"/>
          <p:cNvSpPr txBox="1">
            <a:spLocks noChangeArrowheads="1"/>
          </p:cNvSpPr>
          <p:nvPr/>
        </p:nvSpPr>
        <p:spPr bwMode="auto">
          <a:xfrm>
            <a:off x="0" y="6611938"/>
            <a:ext cx="8458200" cy="246221"/>
          </a:xfrm>
          <a:prstGeom prst="rect">
            <a:avLst/>
          </a:prstGeom>
          <a:noFill/>
          <a:ln w="9525">
            <a:noFill/>
            <a:miter lim="800000"/>
            <a:headEnd/>
            <a:tailEnd/>
          </a:ln>
        </p:spPr>
        <p:txBody>
          <a:bodyPr wrap="square">
            <a:spAutoFit/>
          </a:bodyPr>
          <a:lstStyle/>
          <a:p>
            <a:r>
              <a:rPr lang="en-US" sz="1000" b="0" dirty="0">
                <a:solidFill>
                  <a:schemeClr val="bg1"/>
                </a:solidFill>
              </a:rPr>
              <a:t>Source: </a:t>
            </a:r>
            <a:r>
              <a:rPr lang="en-US" sz="1000" b="0" dirty="0" err="1" smtClean="0">
                <a:solidFill>
                  <a:schemeClr val="bg1"/>
                </a:solidFill>
              </a:rPr>
              <a:t>Datanami</a:t>
            </a:r>
            <a:r>
              <a:rPr lang="en-US" sz="1000" b="0" dirty="0" smtClean="0">
                <a:solidFill>
                  <a:schemeClr val="bg1"/>
                </a:solidFill>
              </a:rPr>
              <a:t> (2014)</a:t>
            </a:r>
            <a:r>
              <a:rPr lang="en-US" sz="1000" b="0" dirty="0">
                <a:solidFill>
                  <a:schemeClr val="bg1"/>
                </a:solidFill>
              </a:rPr>
              <a:t>: http://</a:t>
            </a:r>
            <a:r>
              <a:rPr lang="en-US" sz="1000" b="0" dirty="0" err="1">
                <a:solidFill>
                  <a:schemeClr val="bg1"/>
                </a:solidFill>
              </a:rPr>
              <a:t>www.datanami.com</a:t>
            </a:r>
            <a:r>
              <a:rPr lang="en-US" sz="1000" b="0" dirty="0">
                <a:solidFill>
                  <a:schemeClr val="bg1"/>
                </a:solidFill>
              </a:rPr>
              <a:t>/2014/11/21/spark-just-passed-</a:t>
            </a:r>
            <a:r>
              <a:rPr lang="en-US" sz="1000" b="0" dirty="0" err="1">
                <a:solidFill>
                  <a:schemeClr val="bg1"/>
                </a:solidFill>
              </a:rPr>
              <a:t>hadoop</a:t>
            </a:r>
            <a:r>
              <a:rPr lang="en-US" sz="1000" b="0" dirty="0">
                <a:solidFill>
                  <a:schemeClr val="bg1"/>
                </a:solidFill>
              </a:rPr>
              <a:t>-popularity-web-</a:t>
            </a:r>
            <a:r>
              <a:rPr lang="en-US" sz="1000" b="0" dirty="0" err="1">
                <a:solidFill>
                  <a:schemeClr val="bg1"/>
                </a:solidFill>
              </a:rPr>
              <a:t>heres</a:t>
            </a:r>
            <a:r>
              <a:rPr lang="en-US" sz="1000" b="0" dirty="0">
                <a:solidFill>
                  <a:schemeClr val="bg1"/>
                </a:solidFill>
              </a:rPr>
              <a:t>/</a:t>
            </a:r>
          </a:p>
        </p:txBody>
      </p:sp>
      <p:pic>
        <p:nvPicPr>
          <p:cNvPr id="2" name="Picture 1" descr="spark-v-hadoop.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 y="2057400"/>
            <a:ext cx="8793631" cy="3175000"/>
          </a:xfrm>
          <a:prstGeom prst="rect">
            <a:avLst/>
          </a:prstGeom>
        </p:spPr>
      </p:pic>
      <p:grpSp>
        <p:nvGrpSpPr>
          <p:cNvPr id="14" name="Group 13"/>
          <p:cNvGrpSpPr/>
          <p:nvPr/>
        </p:nvGrpSpPr>
        <p:grpSpPr>
          <a:xfrm>
            <a:off x="5715000" y="2895600"/>
            <a:ext cx="2057400" cy="914400"/>
            <a:chOff x="5715000" y="2895600"/>
            <a:chExt cx="2057400" cy="914400"/>
          </a:xfrm>
        </p:grpSpPr>
        <p:sp>
          <p:nvSpPr>
            <p:cNvPr id="7" name="TextBox 6"/>
            <p:cNvSpPr txBox="1"/>
            <p:nvPr/>
          </p:nvSpPr>
          <p:spPr>
            <a:xfrm>
              <a:off x="5715000" y="2895600"/>
              <a:ext cx="2057400" cy="400110"/>
            </a:xfrm>
            <a:prstGeom prst="rect">
              <a:avLst/>
            </a:prstGeom>
            <a:noFill/>
          </p:spPr>
          <p:txBody>
            <a:bodyPr wrap="square" rtlCol="0">
              <a:spAutoFit/>
            </a:bodyPr>
            <a:lstStyle/>
            <a:p>
              <a:pPr algn="r"/>
              <a:r>
                <a:rPr lang="en-US" sz="2000" b="0" dirty="0" smtClean="0">
                  <a:solidFill>
                    <a:schemeClr val="bg1"/>
                  </a:solidFill>
                  <a:latin typeface="Gill Sans"/>
                  <a:cs typeface="Gill Sans"/>
                </a:rPr>
                <a:t>November 2014</a:t>
              </a:r>
            </a:p>
          </p:txBody>
        </p:sp>
        <p:cxnSp>
          <p:nvCxnSpPr>
            <p:cNvPr id="9" name="Straight Arrow Connector 8"/>
            <p:cNvCxnSpPr/>
            <p:nvPr/>
          </p:nvCxnSpPr>
          <p:spPr bwMode="auto">
            <a:xfrm>
              <a:off x="7315200" y="3276600"/>
              <a:ext cx="381000" cy="5334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grpSp>
      <p:sp>
        <p:nvSpPr>
          <p:cNvPr id="10" name="Title 1"/>
          <p:cNvSpPr txBox="1">
            <a:spLocks/>
          </p:cNvSpPr>
          <p:nvPr/>
        </p:nvSpPr>
        <p:spPr>
          <a:xfrm>
            <a:off x="0" y="548640"/>
            <a:ext cx="9144000" cy="685800"/>
          </a:xfrm>
          <a:prstGeom prst="rect">
            <a:avLst/>
          </a:prstGeom>
        </p:spPr>
        <p:txBody>
          <a:bodyPr/>
          <a:lstStyle/>
          <a:p>
            <a:pPr lvl="0" algn="ctr">
              <a:defRPr/>
            </a:pPr>
            <a:r>
              <a:rPr lang="en-US" sz="3600" b="0" kern="0" dirty="0" smtClean="0">
                <a:solidFill>
                  <a:srgbClr val="000000"/>
                </a:solidFill>
                <a:latin typeface="Gill Sans"/>
                <a:cs typeface="Gill Sans"/>
              </a:rPr>
              <a:t>Spark vs. Hadoop</a:t>
            </a:r>
            <a:endParaRPr lang="en-US" sz="3600" b="0" kern="0" dirty="0">
              <a:solidFill>
                <a:srgbClr val="000000"/>
              </a:solidFill>
              <a:latin typeface="Gill Sans"/>
              <a:cs typeface="Gill Sans"/>
            </a:endParaRPr>
          </a:p>
        </p:txBody>
      </p:sp>
    </p:spTree>
    <p:extLst>
      <p:ext uri="{BB962C8B-B14F-4D97-AF65-F5344CB8AC3E}">
        <p14:creationId xmlns:p14="http://schemas.microsoft.com/office/powerpoint/2010/main" val="390617954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txBox="1">
            <a:spLocks/>
          </p:cNvSpPr>
          <p:nvPr/>
        </p:nvSpPr>
        <p:spPr>
          <a:xfrm>
            <a:off x="0" y="2590800"/>
            <a:ext cx="9144000" cy="685800"/>
          </a:xfrm>
          <a:prstGeom prst="rect">
            <a:avLst/>
          </a:prstGeom>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lang="en-US" sz="3600" b="0" kern="0" noProof="0" dirty="0" smtClean="0">
                <a:solidFill>
                  <a:srgbClr val="000000"/>
                </a:solidFill>
                <a:latin typeface="Gill Sans"/>
                <a:ea typeface="+mj-ea"/>
                <a:cs typeface="Gill Sans"/>
              </a:rPr>
              <a:t>What’s an RDD?</a:t>
            </a:r>
            <a:endParaRPr kumimoji="0" lang="en-US" sz="3600" b="0" i="0" u="none" strike="noStrike" kern="0" cap="none" spc="0" normalizeH="0" baseline="0" noProof="0" dirty="0">
              <a:ln>
                <a:noFill/>
              </a:ln>
              <a:solidFill>
                <a:srgbClr val="000000"/>
              </a:solidFill>
              <a:effectLst/>
              <a:uLnTx/>
              <a:uFillTx/>
              <a:latin typeface="Gill Sans"/>
              <a:ea typeface="+mj-ea"/>
              <a:cs typeface="Gill Sans"/>
            </a:endParaRPr>
          </a:p>
        </p:txBody>
      </p:sp>
      <p:sp>
        <p:nvSpPr>
          <p:cNvPr id="9" name="TextBox 8"/>
          <p:cNvSpPr txBox="1"/>
          <p:nvPr/>
        </p:nvSpPr>
        <p:spPr>
          <a:xfrm>
            <a:off x="0" y="3124200"/>
            <a:ext cx="9144000" cy="523220"/>
          </a:xfrm>
          <a:prstGeom prst="rect">
            <a:avLst/>
          </a:prstGeom>
          <a:noFill/>
        </p:spPr>
        <p:txBody>
          <a:bodyPr wrap="square" rtlCol="0">
            <a:spAutoFit/>
          </a:bodyPr>
          <a:lstStyle/>
          <a:p>
            <a:pPr algn="ctr"/>
            <a:r>
              <a:rPr lang="en-US" sz="2800" b="0" dirty="0">
                <a:solidFill>
                  <a:schemeClr val="bg1"/>
                </a:solidFill>
                <a:latin typeface="Gill Sans"/>
                <a:cs typeface="Gill Sans"/>
              </a:rPr>
              <a:t>Resilient Distributed </a:t>
            </a:r>
            <a:r>
              <a:rPr lang="en-US" sz="2800" b="0" dirty="0" smtClean="0">
                <a:solidFill>
                  <a:schemeClr val="bg1"/>
                </a:solidFill>
                <a:latin typeface="Gill Sans"/>
                <a:cs typeface="Gill Sans"/>
              </a:rPr>
              <a:t>Dataset </a:t>
            </a:r>
            <a:r>
              <a:rPr lang="en-US" sz="2800" b="0" dirty="0">
                <a:solidFill>
                  <a:schemeClr val="bg1"/>
                </a:solidFill>
                <a:latin typeface="Gill Sans"/>
                <a:cs typeface="Gill Sans"/>
              </a:rPr>
              <a:t>(</a:t>
            </a:r>
            <a:r>
              <a:rPr lang="en-US" sz="2800" b="0" dirty="0" smtClean="0">
                <a:solidFill>
                  <a:schemeClr val="bg1"/>
                </a:solidFill>
                <a:latin typeface="Gill Sans"/>
                <a:cs typeface="Gill Sans"/>
              </a:rPr>
              <a:t>RDD)</a:t>
            </a:r>
            <a:endParaRPr lang="en-US" sz="2800" b="0" dirty="0">
              <a:solidFill>
                <a:schemeClr val="bg1"/>
              </a:solidFill>
              <a:latin typeface="Gill Sans"/>
              <a:cs typeface="Gill Sans"/>
            </a:endParaRPr>
          </a:p>
        </p:txBody>
      </p:sp>
      <p:sp>
        <p:nvSpPr>
          <p:cNvPr id="14" name="TextBox 13"/>
          <p:cNvSpPr txBox="1"/>
          <p:nvPr/>
        </p:nvSpPr>
        <p:spPr>
          <a:xfrm>
            <a:off x="5486400" y="6324600"/>
            <a:ext cx="3553677" cy="461665"/>
          </a:xfrm>
          <a:prstGeom prst="rect">
            <a:avLst/>
          </a:prstGeom>
          <a:noFill/>
        </p:spPr>
        <p:txBody>
          <a:bodyPr wrap="none" rtlCol="0">
            <a:spAutoFit/>
          </a:bodyPr>
          <a:lstStyle/>
          <a:p>
            <a:r>
              <a:rPr lang="en-US" sz="2400" b="0" dirty="0" smtClean="0">
                <a:solidFill>
                  <a:srgbClr val="FF0000"/>
                </a:solidFill>
                <a:latin typeface="Gill Sans"/>
                <a:cs typeface="Gill Sans"/>
              </a:rPr>
              <a:t>Much more next session…</a:t>
            </a:r>
            <a:endParaRPr lang="en-US" sz="2400" b="0" dirty="0">
              <a:solidFill>
                <a:srgbClr val="FF0000"/>
              </a:solidFill>
              <a:latin typeface="Gill Sans"/>
              <a:cs typeface="Gill Sans"/>
            </a:endParaRPr>
          </a:p>
        </p:txBody>
      </p:sp>
    </p:spTree>
    <p:extLst>
      <p:ext uri="{BB962C8B-B14F-4D97-AF65-F5344CB8AC3E}">
        <p14:creationId xmlns:p14="http://schemas.microsoft.com/office/powerpoint/2010/main" val="282229291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4"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a:spLocks noChangeArrowheads="1"/>
          </p:cNvSpPr>
          <p:nvPr/>
        </p:nvSpPr>
        <p:spPr bwMode="auto">
          <a:xfrm>
            <a:off x="3086100" y="2667000"/>
            <a:ext cx="2971800" cy="9906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sz="1800" dirty="0" smtClean="0">
                <a:solidFill>
                  <a:schemeClr val="bg2"/>
                </a:solidFill>
                <a:latin typeface="Gill Sans"/>
                <a:cs typeface="Gill Sans"/>
              </a:rPr>
              <a:t>map</a:t>
            </a:r>
            <a:r>
              <a:rPr lang="en-US" dirty="0" smtClean="0">
                <a:solidFill>
                  <a:schemeClr val="bg2"/>
                </a:solidFill>
                <a:latin typeface="Gill Sans"/>
                <a:cs typeface="Gill Sans"/>
              </a:rPr>
              <a:t/>
            </a:r>
            <a:br>
              <a:rPr lang="en-US" dirty="0" smtClean="0">
                <a:solidFill>
                  <a:schemeClr val="bg2"/>
                </a:solidFill>
                <a:latin typeface="Gill Sans"/>
                <a:cs typeface="Gill Sans"/>
              </a:rPr>
            </a:br>
            <a:r>
              <a:rPr lang="en-US" b="0" dirty="0">
                <a:solidFill>
                  <a:srgbClr val="000000"/>
                </a:solidFill>
                <a:latin typeface="Andale Mono"/>
                <a:cs typeface="Andale Mono"/>
              </a:rPr>
              <a:t>f: (K1, V1) </a:t>
            </a:r>
            <a:r>
              <a:rPr lang="en-US" b="0" dirty="0" smtClean="0">
                <a:solidFill>
                  <a:srgbClr val="000000"/>
                </a:solidFill>
                <a:latin typeface="Andale Mono"/>
                <a:cs typeface="Andale Mono"/>
              </a:rPr>
              <a:t/>
            </a:r>
            <a:br>
              <a:rPr lang="en-US" b="0" dirty="0" smtClean="0">
                <a:solidFill>
                  <a:srgbClr val="000000"/>
                </a:solidFill>
                <a:latin typeface="Andale Mono"/>
                <a:cs typeface="Andale Mono"/>
              </a:rPr>
            </a:br>
            <a:r>
              <a:rPr lang="en-US" b="0" dirty="0" smtClean="0">
                <a:solidFill>
                  <a:srgbClr val="000000"/>
                </a:solidFill>
                <a:latin typeface="Andale Mono"/>
                <a:cs typeface="Andale Mono"/>
              </a:rPr>
              <a:t>⇒ </a:t>
            </a:r>
            <a:r>
              <a:rPr lang="en-US" b="0" dirty="0">
                <a:solidFill>
                  <a:srgbClr val="000000"/>
                </a:solidFill>
                <a:latin typeface="Andale Mono"/>
                <a:cs typeface="Andale Mono"/>
              </a:rPr>
              <a:t>List[(K2, V2)</a:t>
            </a:r>
            <a:r>
              <a:rPr lang="en-US" b="0" dirty="0" smtClean="0">
                <a:solidFill>
                  <a:srgbClr val="000000"/>
                </a:solidFill>
                <a:latin typeface="Andale Mono"/>
                <a:cs typeface="Andale Mono"/>
              </a:rPr>
              <a:t>]</a:t>
            </a:r>
            <a:endParaRPr lang="en-US" b="0" dirty="0">
              <a:solidFill>
                <a:schemeClr val="bg2"/>
              </a:solidFill>
            </a:endParaRPr>
          </a:p>
        </p:txBody>
      </p:sp>
      <p:sp>
        <p:nvSpPr>
          <p:cNvPr id="8" name="Text Box 4"/>
          <p:cNvSpPr txBox="1">
            <a:spLocks noChangeArrowheads="1"/>
          </p:cNvSpPr>
          <p:nvPr/>
        </p:nvSpPr>
        <p:spPr bwMode="auto">
          <a:xfrm>
            <a:off x="3048000" y="1828800"/>
            <a:ext cx="3048000" cy="353943"/>
          </a:xfrm>
          <a:prstGeom prst="rect">
            <a:avLst/>
          </a:prstGeom>
          <a:noFill/>
          <a:ln w="9525">
            <a:noFill/>
            <a:miter lim="800000"/>
            <a:headEnd/>
            <a:tailEnd/>
          </a:ln>
        </p:spPr>
        <p:txBody>
          <a:bodyPr wrap="square">
            <a:spAutoFit/>
          </a:bodyPr>
          <a:lstStyle/>
          <a:p>
            <a:pPr algn="ctr"/>
            <a:r>
              <a:rPr lang="en-US" sz="1700" b="0" dirty="0" smtClean="0">
                <a:solidFill>
                  <a:srgbClr val="000000"/>
                </a:solidFill>
                <a:latin typeface="Andale Mono"/>
                <a:cs typeface="Andale Mono"/>
              </a:rPr>
              <a:t>List[(K1,V1)]</a:t>
            </a:r>
            <a:endParaRPr lang="en-US" sz="1700" b="0" dirty="0">
              <a:solidFill>
                <a:srgbClr val="000000"/>
              </a:solidFill>
              <a:latin typeface="Andale Mono"/>
              <a:cs typeface="Andale Mono"/>
            </a:endParaRPr>
          </a:p>
        </p:txBody>
      </p:sp>
      <p:sp>
        <p:nvSpPr>
          <p:cNvPr id="10" name="Text Box 4"/>
          <p:cNvSpPr txBox="1">
            <a:spLocks noChangeArrowheads="1"/>
          </p:cNvSpPr>
          <p:nvPr/>
        </p:nvSpPr>
        <p:spPr bwMode="auto">
          <a:xfrm>
            <a:off x="3048000" y="5208657"/>
            <a:ext cx="3048000" cy="353943"/>
          </a:xfrm>
          <a:prstGeom prst="rect">
            <a:avLst/>
          </a:prstGeom>
          <a:noFill/>
          <a:ln w="9525">
            <a:noFill/>
            <a:miter lim="800000"/>
            <a:headEnd/>
            <a:tailEnd/>
          </a:ln>
        </p:spPr>
        <p:txBody>
          <a:bodyPr wrap="square">
            <a:spAutoFit/>
          </a:bodyPr>
          <a:lstStyle/>
          <a:p>
            <a:pPr algn="ctr"/>
            <a:r>
              <a:rPr lang="en-US" sz="1700" b="0" dirty="0" smtClean="0">
                <a:solidFill>
                  <a:srgbClr val="000000"/>
                </a:solidFill>
                <a:latin typeface="Andale Mono"/>
                <a:cs typeface="Andale Mono"/>
              </a:rPr>
              <a:t>List[K3,V3])</a:t>
            </a:r>
            <a:endParaRPr lang="en-US" sz="1700" b="0" dirty="0">
              <a:solidFill>
                <a:srgbClr val="000000"/>
              </a:solidFill>
              <a:latin typeface="Andale Mono"/>
              <a:cs typeface="Andale Mono"/>
            </a:endParaRPr>
          </a:p>
        </p:txBody>
      </p:sp>
      <p:sp>
        <p:nvSpPr>
          <p:cNvPr id="12" name="Rectangle 11"/>
          <p:cNvSpPr>
            <a:spLocks noChangeArrowheads="1"/>
          </p:cNvSpPr>
          <p:nvPr/>
        </p:nvSpPr>
        <p:spPr bwMode="auto">
          <a:xfrm>
            <a:off x="3086100" y="3733800"/>
            <a:ext cx="2971800" cy="9906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sz="1800" dirty="0" smtClean="0">
                <a:solidFill>
                  <a:schemeClr val="bg2"/>
                </a:solidFill>
                <a:latin typeface="Gill Sans"/>
                <a:cs typeface="Gill Sans"/>
              </a:rPr>
              <a:t>reduce</a:t>
            </a:r>
            <a:br>
              <a:rPr lang="en-US" sz="1800" dirty="0" smtClean="0">
                <a:solidFill>
                  <a:schemeClr val="bg2"/>
                </a:solidFill>
                <a:latin typeface="Gill Sans"/>
                <a:cs typeface="Gill Sans"/>
              </a:rPr>
            </a:br>
            <a:r>
              <a:rPr lang="en-US" b="0" dirty="0" smtClean="0">
                <a:solidFill>
                  <a:srgbClr val="000000"/>
                </a:solidFill>
                <a:latin typeface="Andale Mono"/>
                <a:cs typeface="Andale Mono"/>
              </a:rPr>
              <a:t>g: </a:t>
            </a:r>
            <a:r>
              <a:rPr lang="en-US" b="0" dirty="0">
                <a:solidFill>
                  <a:srgbClr val="000000"/>
                </a:solidFill>
                <a:latin typeface="Andale Mono"/>
                <a:cs typeface="Andale Mono"/>
              </a:rPr>
              <a:t>(</a:t>
            </a:r>
            <a:r>
              <a:rPr lang="en-US" b="0" dirty="0" smtClean="0">
                <a:solidFill>
                  <a:srgbClr val="000000"/>
                </a:solidFill>
                <a:latin typeface="Andale Mono"/>
                <a:cs typeface="Andale Mono"/>
              </a:rPr>
              <a:t>K2, </a:t>
            </a:r>
            <a:r>
              <a:rPr lang="en-US" b="0" dirty="0" err="1" smtClean="0">
                <a:solidFill>
                  <a:srgbClr val="000000"/>
                </a:solidFill>
                <a:latin typeface="Andale Mono"/>
                <a:cs typeface="Andale Mono"/>
              </a:rPr>
              <a:t>Iterable</a:t>
            </a:r>
            <a:r>
              <a:rPr lang="en-US" b="0" dirty="0">
                <a:solidFill>
                  <a:srgbClr val="000000"/>
                </a:solidFill>
                <a:latin typeface="Andale Mono"/>
                <a:cs typeface="Andale Mono"/>
              </a:rPr>
              <a:t>[</a:t>
            </a:r>
            <a:r>
              <a:rPr lang="en-US" b="0" dirty="0" smtClean="0">
                <a:solidFill>
                  <a:srgbClr val="000000"/>
                </a:solidFill>
                <a:latin typeface="Andale Mono"/>
                <a:cs typeface="Andale Mono"/>
              </a:rPr>
              <a:t>V2]) </a:t>
            </a:r>
            <a:r>
              <a:rPr lang="en-US" b="0" dirty="0">
                <a:solidFill>
                  <a:srgbClr val="000000"/>
                </a:solidFill>
                <a:latin typeface="Andale Mono"/>
                <a:cs typeface="Andale Mono"/>
              </a:rPr>
              <a:t>⇒ List[(</a:t>
            </a:r>
            <a:r>
              <a:rPr lang="en-US" b="0" dirty="0" smtClean="0">
                <a:solidFill>
                  <a:srgbClr val="000000"/>
                </a:solidFill>
                <a:latin typeface="Andale Mono"/>
                <a:cs typeface="Andale Mono"/>
              </a:rPr>
              <a:t>K3, V3)]</a:t>
            </a:r>
            <a:endParaRPr lang="en-US" b="0" dirty="0">
              <a:solidFill>
                <a:schemeClr val="bg2"/>
              </a:solidFill>
            </a:endParaRPr>
          </a:p>
        </p:txBody>
      </p:sp>
      <p:cxnSp>
        <p:nvCxnSpPr>
          <p:cNvPr id="13" name="Straight Arrow Connector 12"/>
          <p:cNvCxnSpPr>
            <a:stCxn id="8" idx="2"/>
            <a:endCxn id="6" idx="0"/>
          </p:cNvCxnSpPr>
          <p:nvPr/>
        </p:nvCxnSpPr>
        <p:spPr bwMode="auto">
          <a:xfrm>
            <a:off x="4572000" y="2182743"/>
            <a:ext cx="0" cy="484257"/>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15" name="Straight Arrow Connector 14"/>
          <p:cNvCxnSpPr>
            <a:stCxn id="12" idx="2"/>
            <a:endCxn id="10" idx="0"/>
          </p:cNvCxnSpPr>
          <p:nvPr/>
        </p:nvCxnSpPr>
        <p:spPr bwMode="auto">
          <a:xfrm>
            <a:off x="4572000" y="4724400"/>
            <a:ext cx="0" cy="484257"/>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sp>
        <p:nvSpPr>
          <p:cNvPr id="14" name="Title 1"/>
          <p:cNvSpPr txBox="1">
            <a:spLocks/>
          </p:cNvSpPr>
          <p:nvPr/>
        </p:nvSpPr>
        <p:spPr>
          <a:xfrm>
            <a:off x="0" y="548640"/>
            <a:ext cx="9144000" cy="685800"/>
          </a:xfrm>
          <a:prstGeom prst="rect">
            <a:avLst/>
          </a:prstGeom>
        </p:spPr>
        <p:txBody>
          <a:bodyPr/>
          <a:lstStyle/>
          <a:p>
            <a:pPr lvl="0" algn="ctr">
              <a:defRPr/>
            </a:pPr>
            <a:r>
              <a:rPr lang="en-US" sz="3600" b="0" kern="0" dirty="0" smtClean="0">
                <a:solidFill>
                  <a:srgbClr val="000000"/>
                </a:solidFill>
                <a:latin typeface="Gill Sans"/>
                <a:cs typeface="Gill Sans"/>
              </a:rPr>
              <a:t>MapReduce</a:t>
            </a:r>
            <a:endParaRPr lang="en-US" sz="3600" b="0" kern="0" dirty="0">
              <a:solidFill>
                <a:srgbClr val="000000"/>
              </a:solidFill>
              <a:latin typeface="Gill Sans"/>
              <a:cs typeface="Gill Sans"/>
            </a:endParaRPr>
          </a:p>
        </p:txBody>
      </p:sp>
    </p:spTree>
    <p:extLst>
      <p:ext uri="{BB962C8B-B14F-4D97-AF65-F5344CB8AC3E}">
        <p14:creationId xmlns:p14="http://schemas.microsoft.com/office/powerpoint/2010/main" val="702829528"/>
      </p:ext>
    </p:extLst>
  </p:cSld>
  <p:clrMapOvr>
    <a:masterClrMapping/>
  </p:clrMapOvr>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8" name="Group 57"/>
          <p:cNvGrpSpPr/>
          <p:nvPr/>
        </p:nvGrpSpPr>
        <p:grpSpPr>
          <a:xfrm>
            <a:off x="2014562" y="1905000"/>
            <a:ext cx="1371600" cy="3352800"/>
            <a:chOff x="152400" y="1905000"/>
            <a:chExt cx="1371600" cy="3352800"/>
          </a:xfrm>
        </p:grpSpPr>
        <p:sp>
          <p:nvSpPr>
            <p:cNvPr id="4" name="Text Box 4"/>
            <p:cNvSpPr txBox="1">
              <a:spLocks noChangeArrowheads="1"/>
            </p:cNvSpPr>
            <p:nvPr/>
          </p:nvSpPr>
          <p:spPr bwMode="auto">
            <a:xfrm>
              <a:off x="304800" y="1905000"/>
              <a:ext cx="1066800" cy="353943"/>
            </a:xfrm>
            <a:prstGeom prst="rect">
              <a:avLst/>
            </a:prstGeom>
            <a:noFill/>
            <a:ln w="9525">
              <a:noFill/>
              <a:miter lim="800000"/>
              <a:headEnd/>
              <a:tailEnd/>
            </a:ln>
          </p:spPr>
          <p:txBody>
            <a:bodyPr wrap="square">
              <a:spAutoFit/>
            </a:bodyPr>
            <a:lstStyle/>
            <a:p>
              <a:pPr algn="ctr"/>
              <a:r>
                <a:rPr lang="en-US" sz="1700" b="0" dirty="0" smtClean="0">
                  <a:solidFill>
                    <a:srgbClr val="000000"/>
                  </a:solidFill>
                  <a:latin typeface="Andale Mono"/>
                  <a:cs typeface="Andale Mono"/>
                </a:rPr>
                <a:t>RDD[T]</a:t>
              </a:r>
              <a:endParaRPr lang="en-US" sz="1700" b="0" dirty="0">
                <a:solidFill>
                  <a:srgbClr val="000000"/>
                </a:solidFill>
                <a:latin typeface="Andale Mono"/>
                <a:cs typeface="Andale Mono"/>
              </a:endParaRPr>
            </a:p>
          </p:txBody>
        </p:sp>
        <p:sp>
          <p:nvSpPr>
            <p:cNvPr id="5" name="Text Box 4"/>
            <p:cNvSpPr txBox="1">
              <a:spLocks noChangeArrowheads="1"/>
            </p:cNvSpPr>
            <p:nvPr/>
          </p:nvSpPr>
          <p:spPr bwMode="auto">
            <a:xfrm>
              <a:off x="304800" y="4903857"/>
              <a:ext cx="1066800" cy="353943"/>
            </a:xfrm>
            <a:prstGeom prst="rect">
              <a:avLst/>
            </a:prstGeom>
            <a:noFill/>
            <a:ln w="9525">
              <a:noFill/>
              <a:miter lim="800000"/>
              <a:headEnd/>
              <a:tailEnd/>
            </a:ln>
          </p:spPr>
          <p:txBody>
            <a:bodyPr wrap="square">
              <a:spAutoFit/>
            </a:bodyPr>
            <a:lstStyle/>
            <a:p>
              <a:pPr algn="ctr"/>
              <a:r>
                <a:rPr lang="en-US" sz="1700" b="0" smtClean="0">
                  <a:solidFill>
                    <a:srgbClr val="000000"/>
                  </a:solidFill>
                  <a:latin typeface="Andale Mono"/>
                  <a:cs typeface="Andale Mono"/>
                </a:rPr>
                <a:t>RDD[T]</a:t>
              </a:r>
              <a:endParaRPr lang="en-US" sz="1700" b="0" dirty="0">
                <a:solidFill>
                  <a:srgbClr val="000000"/>
                </a:solidFill>
                <a:latin typeface="Andale Mono"/>
                <a:cs typeface="Andale Mono"/>
              </a:endParaRPr>
            </a:p>
          </p:txBody>
        </p:sp>
        <p:sp>
          <p:nvSpPr>
            <p:cNvPr id="12" name="Rectangle 11"/>
            <p:cNvSpPr>
              <a:spLocks noChangeArrowheads="1"/>
            </p:cNvSpPr>
            <p:nvPr/>
          </p:nvSpPr>
          <p:spPr bwMode="auto">
            <a:xfrm>
              <a:off x="152400" y="3124200"/>
              <a:ext cx="1371600" cy="9906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sz="1800" dirty="0" smtClean="0">
                  <a:solidFill>
                    <a:schemeClr val="bg2"/>
                  </a:solidFill>
                  <a:latin typeface="Gill Sans"/>
                  <a:cs typeface="Gill Sans"/>
                </a:rPr>
                <a:t>filter</a:t>
              </a:r>
              <a:r>
                <a:rPr lang="en-US" dirty="0" smtClean="0">
                  <a:solidFill>
                    <a:schemeClr val="bg2"/>
                  </a:solidFill>
                  <a:latin typeface="Gill Sans"/>
                  <a:cs typeface="Gill Sans"/>
                </a:rPr>
                <a:t/>
              </a:r>
              <a:br>
                <a:rPr lang="en-US" dirty="0" smtClean="0">
                  <a:solidFill>
                    <a:schemeClr val="bg2"/>
                  </a:solidFill>
                  <a:latin typeface="Gill Sans"/>
                  <a:cs typeface="Gill Sans"/>
                </a:rPr>
              </a:br>
              <a:r>
                <a:rPr lang="en-US" b="0" dirty="0">
                  <a:solidFill>
                    <a:srgbClr val="000000"/>
                  </a:solidFill>
                  <a:latin typeface="Andale Mono"/>
                  <a:cs typeface="Andale Mono"/>
                </a:rPr>
                <a:t>f: (T</a:t>
              </a:r>
              <a:r>
                <a:rPr lang="en-US" b="0" dirty="0" smtClean="0">
                  <a:solidFill>
                    <a:srgbClr val="000000"/>
                  </a:solidFill>
                  <a:latin typeface="Andale Mono"/>
                  <a:cs typeface="Andale Mono"/>
                </a:rPr>
                <a:t>) ⇒ </a:t>
              </a:r>
              <a:r>
                <a:rPr lang="en-US" b="0" dirty="0">
                  <a:solidFill>
                    <a:srgbClr val="000000"/>
                  </a:solidFill>
                  <a:latin typeface="Andale Mono"/>
                  <a:cs typeface="Andale Mono"/>
                </a:rPr>
                <a:t>Boolean</a:t>
              </a:r>
            </a:p>
          </p:txBody>
        </p:sp>
        <p:cxnSp>
          <p:nvCxnSpPr>
            <p:cNvPr id="16" name="Straight Arrow Connector 15"/>
            <p:cNvCxnSpPr>
              <a:stCxn id="4" idx="2"/>
              <a:endCxn id="12" idx="0"/>
            </p:cNvCxnSpPr>
            <p:nvPr/>
          </p:nvCxnSpPr>
          <p:spPr bwMode="auto">
            <a:xfrm>
              <a:off x="838200" y="2258943"/>
              <a:ext cx="0" cy="865257"/>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18" name="Straight Arrow Connector 17"/>
            <p:cNvCxnSpPr>
              <a:stCxn id="12" idx="2"/>
              <a:endCxn id="5" idx="0"/>
            </p:cNvCxnSpPr>
            <p:nvPr/>
          </p:nvCxnSpPr>
          <p:spPr bwMode="auto">
            <a:xfrm>
              <a:off x="838200" y="4114800"/>
              <a:ext cx="0" cy="789057"/>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grpSp>
      <p:grpSp>
        <p:nvGrpSpPr>
          <p:cNvPr id="59" name="Group 58"/>
          <p:cNvGrpSpPr/>
          <p:nvPr/>
        </p:nvGrpSpPr>
        <p:grpSpPr>
          <a:xfrm>
            <a:off x="490562" y="1932057"/>
            <a:ext cx="1371600" cy="3325743"/>
            <a:chOff x="1676400" y="1932057"/>
            <a:chExt cx="1371600" cy="3325743"/>
          </a:xfrm>
        </p:grpSpPr>
        <p:sp>
          <p:nvSpPr>
            <p:cNvPr id="13" name="Rectangle 12"/>
            <p:cNvSpPr>
              <a:spLocks noChangeArrowheads="1"/>
            </p:cNvSpPr>
            <p:nvPr/>
          </p:nvSpPr>
          <p:spPr bwMode="auto">
            <a:xfrm>
              <a:off x="1676400" y="3124200"/>
              <a:ext cx="1371600" cy="9906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sz="1800" dirty="0" smtClean="0">
                  <a:solidFill>
                    <a:schemeClr val="bg2"/>
                  </a:solidFill>
                  <a:latin typeface="Gill Sans"/>
                  <a:cs typeface="Gill Sans"/>
                </a:rPr>
                <a:t>map</a:t>
              </a:r>
              <a:r>
                <a:rPr lang="en-US" dirty="0" smtClean="0">
                  <a:solidFill>
                    <a:schemeClr val="bg2"/>
                  </a:solidFill>
                  <a:latin typeface="Gill Sans"/>
                  <a:cs typeface="Gill Sans"/>
                </a:rPr>
                <a:t/>
              </a:r>
              <a:br>
                <a:rPr lang="en-US" dirty="0" smtClean="0">
                  <a:solidFill>
                    <a:schemeClr val="bg2"/>
                  </a:solidFill>
                  <a:latin typeface="Gill Sans"/>
                  <a:cs typeface="Gill Sans"/>
                </a:rPr>
              </a:br>
              <a:r>
                <a:rPr lang="en-US" b="0" dirty="0">
                  <a:solidFill>
                    <a:srgbClr val="000000"/>
                  </a:solidFill>
                  <a:latin typeface="Andale Mono"/>
                  <a:cs typeface="Andale Mono"/>
                </a:rPr>
                <a:t>f: (T) </a:t>
              </a:r>
              <a:r>
                <a:rPr lang="en-US" b="0" dirty="0" smtClean="0">
                  <a:solidFill>
                    <a:srgbClr val="000000"/>
                  </a:solidFill>
                  <a:latin typeface="Andale Mono"/>
                  <a:cs typeface="Andale Mono"/>
                </a:rPr>
                <a:t/>
              </a:r>
              <a:br>
                <a:rPr lang="en-US" b="0" dirty="0" smtClean="0">
                  <a:solidFill>
                    <a:srgbClr val="000000"/>
                  </a:solidFill>
                  <a:latin typeface="Andale Mono"/>
                  <a:cs typeface="Andale Mono"/>
                </a:rPr>
              </a:br>
              <a:r>
                <a:rPr lang="en-US" b="0" dirty="0" smtClean="0">
                  <a:solidFill>
                    <a:srgbClr val="000000"/>
                  </a:solidFill>
                  <a:latin typeface="Andale Mono"/>
                  <a:cs typeface="Andale Mono"/>
                </a:rPr>
                <a:t>⇒ U</a:t>
              </a:r>
              <a:endParaRPr lang="en-US" b="0" dirty="0">
                <a:solidFill>
                  <a:srgbClr val="000000"/>
                </a:solidFill>
                <a:latin typeface="Andale Mono"/>
                <a:cs typeface="Andale Mono"/>
              </a:endParaRPr>
            </a:p>
          </p:txBody>
        </p:sp>
        <p:sp>
          <p:nvSpPr>
            <p:cNvPr id="24" name="Text Box 4"/>
            <p:cNvSpPr txBox="1">
              <a:spLocks noChangeArrowheads="1"/>
            </p:cNvSpPr>
            <p:nvPr/>
          </p:nvSpPr>
          <p:spPr bwMode="auto">
            <a:xfrm>
              <a:off x="1828800" y="1932057"/>
              <a:ext cx="1066800" cy="353943"/>
            </a:xfrm>
            <a:prstGeom prst="rect">
              <a:avLst/>
            </a:prstGeom>
            <a:noFill/>
            <a:ln w="9525">
              <a:noFill/>
              <a:miter lim="800000"/>
              <a:headEnd/>
              <a:tailEnd/>
            </a:ln>
          </p:spPr>
          <p:txBody>
            <a:bodyPr wrap="square">
              <a:spAutoFit/>
            </a:bodyPr>
            <a:lstStyle/>
            <a:p>
              <a:pPr algn="ctr"/>
              <a:r>
                <a:rPr lang="en-US" sz="1700" b="0" dirty="0" smtClean="0">
                  <a:solidFill>
                    <a:srgbClr val="000000"/>
                  </a:solidFill>
                  <a:latin typeface="Andale Mono"/>
                  <a:cs typeface="Andale Mono"/>
                </a:rPr>
                <a:t>RDD[T]</a:t>
              </a:r>
              <a:endParaRPr lang="en-US" sz="1700" b="0" dirty="0">
                <a:solidFill>
                  <a:srgbClr val="000000"/>
                </a:solidFill>
                <a:latin typeface="Andale Mono"/>
                <a:cs typeface="Andale Mono"/>
              </a:endParaRPr>
            </a:p>
          </p:txBody>
        </p:sp>
        <p:cxnSp>
          <p:nvCxnSpPr>
            <p:cNvPr id="25" name="Straight Arrow Connector 24"/>
            <p:cNvCxnSpPr>
              <a:stCxn id="24" idx="2"/>
              <a:endCxn id="13" idx="0"/>
            </p:cNvCxnSpPr>
            <p:nvPr/>
          </p:nvCxnSpPr>
          <p:spPr bwMode="auto">
            <a:xfrm>
              <a:off x="2362200" y="2286000"/>
              <a:ext cx="0" cy="8382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sp>
          <p:nvSpPr>
            <p:cNvPr id="30" name="Text Box 4"/>
            <p:cNvSpPr txBox="1">
              <a:spLocks noChangeArrowheads="1"/>
            </p:cNvSpPr>
            <p:nvPr/>
          </p:nvSpPr>
          <p:spPr bwMode="auto">
            <a:xfrm>
              <a:off x="1828800" y="4903857"/>
              <a:ext cx="1066800" cy="353943"/>
            </a:xfrm>
            <a:prstGeom prst="rect">
              <a:avLst/>
            </a:prstGeom>
            <a:noFill/>
            <a:ln w="9525">
              <a:noFill/>
              <a:miter lim="800000"/>
              <a:headEnd/>
              <a:tailEnd/>
            </a:ln>
          </p:spPr>
          <p:txBody>
            <a:bodyPr wrap="square">
              <a:spAutoFit/>
            </a:bodyPr>
            <a:lstStyle/>
            <a:p>
              <a:pPr algn="ctr"/>
              <a:r>
                <a:rPr lang="en-US" sz="1700" b="0" dirty="0" smtClean="0">
                  <a:solidFill>
                    <a:srgbClr val="000000"/>
                  </a:solidFill>
                  <a:latin typeface="Andale Mono"/>
                  <a:cs typeface="Andale Mono"/>
                </a:rPr>
                <a:t>RDD[U]</a:t>
              </a:r>
              <a:endParaRPr lang="en-US" sz="1700" b="0" dirty="0">
                <a:solidFill>
                  <a:srgbClr val="000000"/>
                </a:solidFill>
                <a:latin typeface="Andale Mono"/>
                <a:cs typeface="Andale Mono"/>
              </a:endParaRPr>
            </a:p>
          </p:txBody>
        </p:sp>
        <p:cxnSp>
          <p:nvCxnSpPr>
            <p:cNvPr id="31" name="Straight Arrow Connector 30"/>
            <p:cNvCxnSpPr>
              <a:stCxn id="13" idx="2"/>
              <a:endCxn id="30" idx="0"/>
            </p:cNvCxnSpPr>
            <p:nvPr/>
          </p:nvCxnSpPr>
          <p:spPr bwMode="auto">
            <a:xfrm>
              <a:off x="2362200" y="4114800"/>
              <a:ext cx="0" cy="789057"/>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grpSp>
      <p:grpSp>
        <p:nvGrpSpPr>
          <p:cNvPr id="60" name="Group 59"/>
          <p:cNvGrpSpPr/>
          <p:nvPr/>
        </p:nvGrpSpPr>
        <p:grpSpPr>
          <a:xfrm>
            <a:off x="3538562" y="1932057"/>
            <a:ext cx="2514600" cy="3325743"/>
            <a:chOff x="3962400" y="1932057"/>
            <a:chExt cx="2514600" cy="3325743"/>
          </a:xfrm>
        </p:grpSpPr>
        <p:sp>
          <p:nvSpPr>
            <p:cNvPr id="14" name="Rectangle 13"/>
            <p:cNvSpPr>
              <a:spLocks noChangeArrowheads="1"/>
            </p:cNvSpPr>
            <p:nvPr/>
          </p:nvSpPr>
          <p:spPr bwMode="auto">
            <a:xfrm>
              <a:off x="3962400" y="3124200"/>
              <a:ext cx="2514600" cy="9906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sz="1800" dirty="0" err="1" smtClean="0">
                  <a:solidFill>
                    <a:schemeClr val="bg2"/>
                  </a:solidFill>
                  <a:latin typeface="Gill Sans"/>
                  <a:cs typeface="Gill Sans"/>
                </a:rPr>
                <a:t>flatMap</a:t>
              </a:r>
              <a:r>
                <a:rPr lang="en-US" dirty="0" smtClean="0">
                  <a:solidFill>
                    <a:schemeClr val="bg2"/>
                  </a:solidFill>
                  <a:latin typeface="Gill Sans"/>
                  <a:cs typeface="Gill Sans"/>
                </a:rPr>
                <a:t/>
              </a:r>
              <a:br>
                <a:rPr lang="en-US" dirty="0" smtClean="0">
                  <a:solidFill>
                    <a:schemeClr val="bg2"/>
                  </a:solidFill>
                  <a:latin typeface="Gill Sans"/>
                  <a:cs typeface="Gill Sans"/>
                </a:rPr>
              </a:br>
              <a:r>
                <a:rPr lang="en-US" b="0" dirty="0">
                  <a:solidFill>
                    <a:srgbClr val="000000"/>
                  </a:solidFill>
                  <a:latin typeface="Andale Mono"/>
                  <a:cs typeface="Andale Mono"/>
                </a:rPr>
                <a:t>f: (T) ⇒ </a:t>
              </a:r>
              <a:r>
                <a:rPr lang="en-US" b="0" dirty="0" err="1">
                  <a:solidFill>
                    <a:srgbClr val="000000"/>
                  </a:solidFill>
                  <a:latin typeface="Andale Mono"/>
                  <a:cs typeface="Andale Mono"/>
                </a:rPr>
                <a:t>TraversableOnce</a:t>
              </a:r>
              <a:r>
                <a:rPr lang="en-US" b="0" dirty="0">
                  <a:solidFill>
                    <a:srgbClr val="000000"/>
                  </a:solidFill>
                  <a:latin typeface="Andale Mono"/>
                  <a:cs typeface="Andale Mono"/>
                </a:rPr>
                <a:t>[U]</a:t>
              </a:r>
            </a:p>
          </p:txBody>
        </p:sp>
        <p:sp>
          <p:nvSpPr>
            <p:cNvPr id="26" name="Text Box 4"/>
            <p:cNvSpPr txBox="1">
              <a:spLocks noChangeArrowheads="1"/>
            </p:cNvSpPr>
            <p:nvPr/>
          </p:nvSpPr>
          <p:spPr bwMode="auto">
            <a:xfrm>
              <a:off x="4686300" y="1932057"/>
              <a:ext cx="1066800" cy="353943"/>
            </a:xfrm>
            <a:prstGeom prst="rect">
              <a:avLst/>
            </a:prstGeom>
            <a:noFill/>
            <a:ln w="9525">
              <a:noFill/>
              <a:miter lim="800000"/>
              <a:headEnd/>
              <a:tailEnd/>
            </a:ln>
          </p:spPr>
          <p:txBody>
            <a:bodyPr wrap="square">
              <a:spAutoFit/>
            </a:bodyPr>
            <a:lstStyle/>
            <a:p>
              <a:pPr algn="ctr"/>
              <a:r>
                <a:rPr lang="en-US" sz="1700" b="0" dirty="0" smtClean="0">
                  <a:solidFill>
                    <a:srgbClr val="000000"/>
                  </a:solidFill>
                  <a:latin typeface="Andale Mono"/>
                  <a:cs typeface="Andale Mono"/>
                </a:rPr>
                <a:t>RDD[T]</a:t>
              </a:r>
              <a:endParaRPr lang="en-US" sz="1700" b="0" dirty="0">
                <a:solidFill>
                  <a:srgbClr val="000000"/>
                </a:solidFill>
                <a:latin typeface="Andale Mono"/>
                <a:cs typeface="Andale Mono"/>
              </a:endParaRPr>
            </a:p>
          </p:txBody>
        </p:sp>
        <p:cxnSp>
          <p:nvCxnSpPr>
            <p:cNvPr id="27" name="Straight Arrow Connector 26"/>
            <p:cNvCxnSpPr>
              <a:stCxn id="26" idx="2"/>
              <a:endCxn id="14" idx="0"/>
            </p:cNvCxnSpPr>
            <p:nvPr/>
          </p:nvCxnSpPr>
          <p:spPr bwMode="auto">
            <a:xfrm>
              <a:off x="5219700" y="2286000"/>
              <a:ext cx="0" cy="8382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sp>
          <p:nvSpPr>
            <p:cNvPr id="32" name="Text Box 4"/>
            <p:cNvSpPr txBox="1">
              <a:spLocks noChangeArrowheads="1"/>
            </p:cNvSpPr>
            <p:nvPr/>
          </p:nvSpPr>
          <p:spPr bwMode="auto">
            <a:xfrm>
              <a:off x="4686300" y="4903857"/>
              <a:ext cx="1066800" cy="353943"/>
            </a:xfrm>
            <a:prstGeom prst="rect">
              <a:avLst/>
            </a:prstGeom>
            <a:noFill/>
            <a:ln w="9525">
              <a:noFill/>
              <a:miter lim="800000"/>
              <a:headEnd/>
              <a:tailEnd/>
            </a:ln>
          </p:spPr>
          <p:txBody>
            <a:bodyPr wrap="square">
              <a:spAutoFit/>
            </a:bodyPr>
            <a:lstStyle/>
            <a:p>
              <a:pPr algn="ctr"/>
              <a:r>
                <a:rPr lang="en-US" sz="1700" b="0" dirty="0" smtClean="0">
                  <a:solidFill>
                    <a:srgbClr val="000000"/>
                  </a:solidFill>
                  <a:latin typeface="Andale Mono"/>
                  <a:cs typeface="Andale Mono"/>
                </a:rPr>
                <a:t>RDD[U]</a:t>
              </a:r>
              <a:endParaRPr lang="en-US" sz="1700" b="0" dirty="0">
                <a:solidFill>
                  <a:srgbClr val="000000"/>
                </a:solidFill>
                <a:latin typeface="Andale Mono"/>
                <a:cs typeface="Andale Mono"/>
              </a:endParaRPr>
            </a:p>
          </p:txBody>
        </p:sp>
        <p:cxnSp>
          <p:nvCxnSpPr>
            <p:cNvPr id="33" name="Straight Arrow Connector 32"/>
            <p:cNvCxnSpPr>
              <a:stCxn id="14" idx="2"/>
              <a:endCxn id="32" idx="0"/>
            </p:cNvCxnSpPr>
            <p:nvPr/>
          </p:nvCxnSpPr>
          <p:spPr bwMode="auto">
            <a:xfrm>
              <a:off x="5219700" y="4114800"/>
              <a:ext cx="0" cy="789057"/>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grpSp>
      <p:grpSp>
        <p:nvGrpSpPr>
          <p:cNvPr id="61" name="Group 60"/>
          <p:cNvGrpSpPr/>
          <p:nvPr/>
        </p:nvGrpSpPr>
        <p:grpSpPr>
          <a:xfrm>
            <a:off x="6172200" y="1932057"/>
            <a:ext cx="2514600" cy="3325743"/>
            <a:chOff x="6596038" y="1932057"/>
            <a:chExt cx="2514600" cy="3325743"/>
          </a:xfrm>
        </p:grpSpPr>
        <p:sp>
          <p:nvSpPr>
            <p:cNvPr id="15" name="Rectangle 14"/>
            <p:cNvSpPr>
              <a:spLocks noChangeArrowheads="1"/>
            </p:cNvSpPr>
            <p:nvPr/>
          </p:nvSpPr>
          <p:spPr bwMode="auto">
            <a:xfrm>
              <a:off x="6596038" y="3124200"/>
              <a:ext cx="2514600" cy="9906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sz="1800" dirty="0" err="1" smtClean="0">
                  <a:solidFill>
                    <a:schemeClr val="bg2"/>
                  </a:solidFill>
                  <a:latin typeface="Gill Sans"/>
                  <a:cs typeface="Gill Sans"/>
                </a:rPr>
                <a:t>mapPartitions</a:t>
              </a:r>
              <a:r>
                <a:rPr lang="en-US" dirty="0" smtClean="0">
                  <a:solidFill>
                    <a:schemeClr val="bg2"/>
                  </a:solidFill>
                  <a:latin typeface="Gill Sans"/>
                  <a:cs typeface="Gill Sans"/>
                </a:rPr>
                <a:t/>
              </a:r>
              <a:br>
                <a:rPr lang="en-US" dirty="0" smtClean="0">
                  <a:solidFill>
                    <a:schemeClr val="bg2"/>
                  </a:solidFill>
                  <a:latin typeface="Gill Sans"/>
                  <a:cs typeface="Gill Sans"/>
                </a:rPr>
              </a:br>
              <a:r>
                <a:rPr lang="en-US" b="0" dirty="0">
                  <a:solidFill>
                    <a:srgbClr val="000000"/>
                  </a:solidFill>
                  <a:latin typeface="Andale Mono"/>
                  <a:cs typeface="Andale Mono"/>
                </a:rPr>
                <a:t>f: (Iterator[T]) </a:t>
              </a:r>
              <a:r>
                <a:rPr lang="en-US" b="0" dirty="0" smtClean="0">
                  <a:solidFill>
                    <a:srgbClr val="000000"/>
                  </a:solidFill>
                  <a:latin typeface="Andale Mono"/>
                  <a:cs typeface="Andale Mono"/>
                </a:rPr>
                <a:t/>
              </a:r>
              <a:br>
                <a:rPr lang="en-US" b="0" dirty="0" smtClean="0">
                  <a:solidFill>
                    <a:srgbClr val="000000"/>
                  </a:solidFill>
                  <a:latin typeface="Andale Mono"/>
                  <a:cs typeface="Andale Mono"/>
                </a:rPr>
              </a:br>
              <a:r>
                <a:rPr lang="en-US" b="0" dirty="0" smtClean="0">
                  <a:solidFill>
                    <a:srgbClr val="000000"/>
                  </a:solidFill>
                  <a:latin typeface="Andale Mono"/>
                  <a:cs typeface="Andale Mono"/>
                </a:rPr>
                <a:t>⇒ </a:t>
              </a:r>
              <a:r>
                <a:rPr lang="en-US" b="0" dirty="0">
                  <a:solidFill>
                    <a:srgbClr val="000000"/>
                  </a:solidFill>
                  <a:latin typeface="Andale Mono"/>
                  <a:cs typeface="Andale Mono"/>
                </a:rPr>
                <a:t>Iterator[U]</a:t>
              </a:r>
            </a:p>
          </p:txBody>
        </p:sp>
        <p:sp>
          <p:nvSpPr>
            <p:cNvPr id="28" name="Text Box 4"/>
            <p:cNvSpPr txBox="1">
              <a:spLocks noChangeArrowheads="1"/>
            </p:cNvSpPr>
            <p:nvPr/>
          </p:nvSpPr>
          <p:spPr bwMode="auto">
            <a:xfrm>
              <a:off x="7319938" y="1932057"/>
              <a:ext cx="1066800" cy="353943"/>
            </a:xfrm>
            <a:prstGeom prst="rect">
              <a:avLst/>
            </a:prstGeom>
            <a:noFill/>
            <a:ln w="9525">
              <a:noFill/>
              <a:miter lim="800000"/>
              <a:headEnd/>
              <a:tailEnd/>
            </a:ln>
          </p:spPr>
          <p:txBody>
            <a:bodyPr wrap="square">
              <a:spAutoFit/>
            </a:bodyPr>
            <a:lstStyle/>
            <a:p>
              <a:pPr algn="ctr"/>
              <a:r>
                <a:rPr lang="en-US" sz="1700" b="0" dirty="0" smtClean="0">
                  <a:solidFill>
                    <a:srgbClr val="000000"/>
                  </a:solidFill>
                  <a:latin typeface="Andale Mono"/>
                  <a:cs typeface="Andale Mono"/>
                </a:rPr>
                <a:t>RDD[T]</a:t>
              </a:r>
              <a:endParaRPr lang="en-US" sz="1700" b="0" dirty="0">
                <a:solidFill>
                  <a:srgbClr val="000000"/>
                </a:solidFill>
                <a:latin typeface="Andale Mono"/>
                <a:cs typeface="Andale Mono"/>
              </a:endParaRPr>
            </a:p>
          </p:txBody>
        </p:sp>
        <p:cxnSp>
          <p:nvCxnSpPr>
            <p:cNvPr id="29" name="Straight Arrow Connector 28"/>
            <p:cNvCxnSpPr>
              <a:stCxn id="28" idx="2"/>
              <a:endCxn id="15" idx="0"/>
            </p:cNvCxnSpPr>
            <p:nvPr/>
          </p:nvCxnSpPr>
          <p:spPr bwMode="auto">
            <a:xfrm>
              <a:off x="7853338" y="2286000"/>
              <a:ext cx="0" cy="8382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sp>
          <p:nvSpPr>
            <p:cNvPr id="34" name="Text Box 4"/>
            <p:cNvSpPr txBox="1">
              <a:spLocks noChangeArrowheads="1"/>
            </p:cNvSpPr>
            <p:nvPr/>
          </p:nvSpPr>
          <p:spPr bwMode="auto">
            <a:xfrm>
              <a:off x="7319938" y="4903857"/>
              <a:ext cx="1066800" cy="353943"/>
            </a:xfrm>
            <a:prstGeom prst="rect">
              <a:avLst/>
            </a:prstGeom>
            <a:noFill/>
            <a:ln w="9525">
              <a:noFill/>
              <a:miter lim="800000"/>
              <a:headEnd/>
              <a:tailEnd/>
            </a:ln>
          </p:spPr>
          <p:txBody>
            <a:bodyPr wrap="square">
              <a:spAutoFit/>
            </a:bodyPr>
            <a:lstStyle/>
            <a:p>
              <a:pPr algn="ctr"/>
              <a:r>
                <a:rPr lang="en-US" sz="1700" b="0" dirty="0" smtClean="0">
                  <a:solidFill>
                    <a:srgbClr val="000000"/>
                  </a:solidFill>
                  <a:latin typeface="Andale Mono"/>
                  <a:cs typeface="Andale Mono"/>
                </a:rPr>
                <a:t>RDD[U]</a:t>
              </a:r>
              <a:endParaRPr lang="en-US" sz="1700" b="0" dirty="0">
                <a:solidFill>
                  <a:srgbClr val="000000"/>
                </a:solidFill>
                <a:latin typeface="Andale Mono"/>
                <a:cs typeface="Andale Mono"/>
              </a:endParaRPr>
            </a:p>
          </p:txBody>
        </p:sp>
        <p:cxnSp>
          <p:nvCxnSpPr>
            <p:cNvPr id="35" name="Straight Arrow Connector 34"/>
            <p:cNvCxnSpPr>
              <a:stCxn id="15" idx="2"/>
              <a:endCxn id="34" idx="0"/>
            </p:cNvCxnSpPr>
            <p:nvPr/>
          </p:nvCxnSpPr>
          <p:spPr bwMode="auto">
            <a:xfrm>
              <a:off x="7853338" y="4114800"/>
              <a:ext cx="0" cy="789057"/>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grpSp>
      <p:sp>
        <p:nvSpPr>
          <p:cNvPr id="63" name="TextBox 62"/>
          <p:cNvSpPr txBox="1"/>
          <p:nvPr/>
        </p:nvSpPr>
        <p:spPr>
          <a:xfrm>
            <a:off x="3681" y="6381690"/>
            <a:ext cx="9144000" cy="400110"/>
          </a:xfrm>
          <a:prstGeom prst="rect">
            <a:avLst/>
          </a:prstGeom>
          <a:noFill/>
        </p:spPr>
        <p:txBody>
          <a:bodyPr wrap="square" rtlCol="0">
            <a:spAutoFit/>
          </a:bodyPr>
          <a:lstStyle/>
          <a:p>
            <a:pPr lvl="0" algn="ctr">
              <a:defRPr/>
            </a:pPr>
            <a:r>
              <a:rPr lang="en-US" sz="2000" b="0" kern="0" dirty="0" smtClean="0">
                <a:solidFill>
                  <a:srgbClr val="000000"/>
                </a:solidFill>
                <a:latin typeface="Gill Sans"/>
                <a:cs typeface="Gill Sans"/>
              </a:rPr>
              <a:t>(Not meant to be exhaustive)</a:t>
            </a:r>
            <a:endParaRPr lang="en-US" sz="2000" b="0" kern="0" dirty="0">
              <a:solidFill>
                <a:srgbClr val="000000"/>
              </a:solidFill>
              <a:latin typeface="Gill Sans"/>
              <a:cs typeface="Gill Sans"/>
            </a:endParaRPr>
          </a:p>
        </p:txBody>
      </p:sp>
      <p:sp>
        <p:nvSpPr>
          <p:cNvPr id="36" name="Title 1"/>
          <p:cNvSpPr txBox="1">
            <a:spLocks/>
          </p:cNvSpPr>
          <p:nvPr/>
        </p:nvSpPr>
        <p:spPr>
          <a:xfrm>
            <a:off x="0" y="548640"/>
            <a:ext cx="9144000" cy="685800"/>
          </a:xfrm>
          <a:prstGeom prst="rect">
            <a:avLst/>
          </a:prstGeom>
        </p:spPr>
        <p:txBody>
          <a:bodyPr/>
          <a:lstStyle/>
          <a:p>
            <a:pPr lvl="0" algn="ctr">
              <a:defRPr/>
            </a:pPr>
            <a:r>
              <a:rPr lang="en-US" sz="3600" b="0" kern="0" dirty="0" smtClean="0">
                <a:solidFill>
                  <a:srgbClr val="000000"/>
                </a:solidFill>
                <a:latin typeface="Gill Sans"/>
                <a:cs typeface="Gill Sans"/>
              </a:rPr>
              <a:t>Map-like Operations</a:t>
            </a:r>
            <a:endParaRPr lang="en-US" sz="3600" b="0" kern="0" dirty="0">
              <a:solidFill>
                <a:srgbClr val="000000"/>
              </a:solidFill>
              <a:latin typeface="Gill Sans"/>
              <a:cs typeface="Gill Sans"/>
            </a:endParaRPr>
          </a:p>
        </p:txBody>
      </p:sp>
    </p:spTree>
    <p:extLst>
      <p:ext uri="{BB962C8B-B14F-4D97-AF65-F5344CB8AC3E}">
        <p14:creationId xmlns:p14="http://schemas.microsoft.com/office/powerpoint/2010/main" val="816243779"/>
      </p:ext>
    </p:extLst>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1" descr="Eniac.jpg"/>
          <p:cNvPicPr>
            <a:picLocks noChangeAspect="1"/>
          </p:cNvPicPr>
          <p:nvPr/>
        </p:nvPicPr>
        <p:blipFill>
          <a:blip r:embed="rId2"/>
          <a:srcRect/>
          <a:stretch>
            <a:fillRect/>
          </a:stretch>
        </p:blipFill>
        <p:spPr bwMode="auto">
          <a:xfrm>
            <a:off x="0" y="-64287"/>
            <a:ext cx="9144000" cy="6986573"/>
          </a:xfrm>
          <a:prstGeom prst="rect">
            <a:avLst/>
          </a:prstGeom>
          <a:noFill/>
          <a:ln w="9525">
            <a:noFill/>
            <a:miter lim="800000"/>
            <a:headEnd/>
            <a:tailEnd/>
          </a:ln>
        </p:spPr>
      </p:pic>
      <p:sp>
        <p:nvSpPr>
          <p:cNvPr id="9219" name="TextBox 2"/>
          <p:cNvSpPr txBox="1">
            <a:spLocks noChangeArrowheads="1"/>
          </p:cNvSpPr>
          <p:nvPr/>
        </p:nvSpPr>
        <p:spPr bwMode="auto">
          <a:xfrm>
            <a:off x="0" y="6629400"/>
            <a:ext cx="1731125" cy="246221"/>
          </a:xfrm>
          <a:prstGeom prst="rect">
            <a:avLst/>
          </a:prstGeom>
          <a:noFill/>
          <a:ln w="9525">
            <a:noFill/>
            <a:miter lim="800000"/>
            <a:headEnd/>
            <a:tailEnd/>
          </a:ln>
        </p:spPr>
        <p:txBody>
          <a:bodyPr wrap="none">
            <a:prstTxWarp prst="textNoShape">
              <a:avLst/>
            </a:prstTxWarp>
            <a:spAutoFit/>
          </a:bodyPr>
          <a:lstStyle/>
          <a:p>
            <a:r>
              <a:rPr lang="en-US" sz="1000" b="0" dirty="0"/>
              <a:t>Source: </a:t>
            </a:r>
            <a:r>
              <a:rPr lang="en-US" sz="1000" b="0" dirty="0" smtClean="0"/>
              <a:t>Wikipedia (ENIAC)</a:t>
            </a:r>
            <a:endParaRPr lang="en-US" sz="1000" b="0" dirty="0"/>
          </a:p>
        </p:txBody>
      </p:sp>
      <p:sp>
        <p:nvSpPr>
          <p:cNvPr id="4" name="Text Box 4"/>
          <p:cNvSpPr txBox="1">
            <a:spLocks noChangeArrowheads="1"/>
          </p:cNvSpPr>
          <p:nvPr/>
        </p:nvSpPr>
        <p:spPr bwMode="auto">
          <a:xfrm>
            <a:off x="0" y="5816024"/>
            <a:ext cx="9144000" cy="584776"/>
          </a:xfrm>
          <a:prstGeom prst="rect">
            <a:avLst/>
          </a:prstGeom>
          <a:noFill/>
          <a:ln w="9525">
            <a:noFill/>
            <a:miter lim="800000"/>
            <a:headEnd/>
            <a:tailEnd/>
          </a:ln>
        </p:spPr>
        <p:txBody>
          <a:bodyPr wrap="square">
            <a:spAutoFit/>
          </a:bodyPr>
          <a:lstStyle/>
          <a:p>
            <a:pPr algn="ctr"/>
            <a:r>
              <a:rPr lang="en-US" sz="3200" b="0" dirty="0" smtClean="0">
                <a:latin typeface="Gill Sans"/>
                <a:cs typeface="Gill Sans"/>
              </a:rPr>
              <a:t>So you like programming in assembly?</a:t>
            </a:r>
            <a:endParaRPr lang="en-US" sz="3200" b="0" dirty="0">
              <a:latin typeface="Gill Sans"/>
              <a:cs typeface="Gill Sans"/>
            </a:endParaRPr>
          </a:p>
        </p:txBody>
      </p:sp>
    </p:spTree>
    <p:extLst>
      <p:ext uri="{BB962C8B-B14F-4D97-AF65-F5344CB8AC3E}">
        <p14:creationId xmlns:p14="http://schemas.microsoft.com/office/powerpoint/2010/main" val="3399907070"/>
      </p:ext>
    </p:extLst>
  </p:cSld>
  <p:clrMapOvr>
    <a:masterClrMapping/>
  </p:clrMapOvr>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76200" y="1932057"/>
            <a:ext cx="3124200" cy="3325743"/>
            <a:chOff x="76200" y="1932057"/>
            <a:chExt cx="3124200" cy="3325743"/>
          </a:xfrm>
        </p:grpSpPr>
        <p:sp>
          <p:nvSpPr>
            <p:cNvPr id="3" name="Text Box 4"/>
            <p:cNvSpPr txBox="1">
              <a:spLocks noChangeArrowheads="1"/>
            </p:cNvSpPr>
            <p:nvPr/>
          </p:nvSpPr>
          <p:spPr bwMode="auto">
            <a:xfrm>
              <a:off x="609600" y="1932057"/>
              <a:ext cx="2057400" cy="353943"/>
            </a:xfrm>
            <a:prstGeom prst="rect">
              <a:avLst/>
            </a:prstGeom>
            <a:noFill/>
            <a:ln w="9525">
              <a:noFill/>
              <a:miter lim="800000"/>
              <a:headEnd/>
              <a:tailEnd/>
            </a:ln>
          </p:spPr>
          <p:txBody>
            <a:bodyPr wrap="square">
              <a:spAutoFit/>
            </a:bodyPr>
            <a:lstStyle/>
            <a:p>
              <a:pPr algn="ctr"/>
              <a:r>
                <a:rPr lang="en-US" sz="1700" b="0" dirty="0" smtClean="0">
                  <a:solidFill>
                    <a:srgbClr val="000000"/>
                  </a:solidFill>
                  <a:latin typeface="Andale Mono"/>
                  <a:cs typeface="Andale Mono"/>
                </a:rPr>
                <a:t>RDD[(K, V)]</a:t>
              </a:r>
              <a:endParaRPr lang="en-US" sz="1700" b="0" dirty="0">
                <a:solidFill>
                  <a:srgbClr val="000000"/>
                </a:solidFill>
                <a:latin typeface="Andale Mono"/>
                <a:cs typeface="Andale Mono"/>
              </a:endParaRPr>
            </a:p>
          </p:txBody>
        </p:sp>
        <p:sp>
          <p:nvSpPr>
            <p:cNvPr id="5" name="Text Box 4"/>
            <p:cNvSpPr txBox="1">
              <a:spLocks noChangeArrowheads="1"/>
            </p:cNvSpPr>
            <p:nvPr/>
          </p:nvSpPr>
          <p:spPr bwMode="auto">
            <a:xfrm>
              <a:off x="76200" y="4903857"/>
              <a:ext cx="3124200" cy="353943"/>
            </a:xfrm>
            <a:prstGeom prst="rect">
              <a:avLst/>
            </a:prstGeom>
            <a:noFill/>
            <a:ln w="9525">
              <a:noFill/>
              <a:miter lim="800000"/>
              <a:headEnd/>
              <a:tailEnd/>
            </a:ln>
          </p:spPr>
          <p:txBody>
            <a:bodyPr wrap="square">
              <a:spAutoFit/>
            </a:bodyPr>
            <a:lstStyle/>
            <a:p>
              <a:pPr algn="ctr"/>
              <a:r>
                <a:rPr lang="en-US" sz="1700" b="0" dirty="0" smtClean="0">
                  <a:solidFill>
                    <a:srgbClr val="000000"/>
                  </a:solidFill>
                  <a:latin typeface="Andale Mono"/>
                  <a:cs typeface="Andale Mono"/>
                </a:rPr>
                <a:t>RDD[(K, </a:t>
              </a:r>
              <a:r>
                <a:rPr lang="en-US" sz="1700" b="0" dirty="0" err="1" smtClean="0">
                  <a:solidFill>
                    <a:srgbClr val="000000"/>
                  </a:solidFill>
                  <a:latin typeface="Andale Mono"/>
                  <a:cs typeface="Andale Mono"/>
                </a:rPr>
                <a:t>Iterable</a:t>
              </a:r>
              <a:r>
                <a:rPr lang="en-US" sz="1700" b="0" dirty="0">
                  <a:solidFill>
                    <a:srgbClr val="000000"/>
                  </a:solidFill>
                  <a:latin typeface="Andale Mono"/>
                  <a:cs typeface="Andale Mono"/>
                </a:rPr>
                <a:t>[</a:t>
              </a:r>
              <a:r>
                <a:rPr lang="en-US" sz="1700" b="0" dirty="0" smtClean="0">
                  <a:solidFill>
                    <a:srgbClr val="000000"/>
                  </a:solidFill>
                  <a:latin typeface="Andale Mono"/>
                  <a:cs typeface="Andale Mono"/>
                </a:rPr>
                <a:t>V])]</a:t>
              </a:r>
              <a:endParaRPr lang="en-US" sz="1700" b="0" dirty="0">
                <a:solidFill>
                  <a:srgbClr val="000000"/>
                </a:solidFill>
                <a:latin typeface="Andale Mono"/>
                <a:cs typeface="Andale Mono"/>
              </a:endParaRPr>
            </a:p>
          </p:txBody>
        </p:sp>
        <p:sp>
          <p:nvSpPr>
            <p:cNvPr id="6" name="Rectangle 5"/>
            <p:cNvSpPr>
              <a:spLocks noChangeArrowheads="1"/>
            </p:cNvSpPr>
            <p:nvPr/>
          </p:nvSpPr>
          <p:spPr bwMode="auto">
            <a:xfrm>
              <a:off x="609600" y="3124200"/>
              <a:ext cx="2057400" cy="9906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sz="1800" dirty="0" err="1" smtClean="0">
                  <a:solidFill>
                    <a:schemeClr val="bg2"/>
                  </a:solidFill>
                  <a:latin typeface="Gill Sans"/>
                  <a:cs typeface="Gill Sans"/>
                </a:rPr>
                <a:t>groupByKey</a:t>
              </a:r>
              <a:endParaRPr lang="en-US" sz="1800" dirty="0">
                <a:solidFill>
                  <a:schemeClr val="bg2"/>
                </a:solidFill>
                <a:latin typeface="Gill Sans"/>
                <a:cs typeface="Gill Sans"/>
              </a:endParaRPr>
            </a:p>
          </p:txBody>
        </p:sp>
        <p:cxnSp>
          <p:nvCxnSpPr>
            <p:cNvPr id="27" name="Straight Arrow Connector 26"/>
            <p:cNvCxnSpPr>
              <a:stCxn id="3" idx="2"/>
              <a:endCxn id="6" idx="0"/>
            </p:cNvCxnSpPr>
            <p:nvPr/>
          </p:nvCxnSpPr>
          <p:spPr bwMode="auto">
            <a:xfrm>
              <a:off x="1638300" y="2286000"/>
              <a:ext cx="0" cy="8382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28" name="Straight Arrow Connector 27"/>
            <p:cNvCxnSpPr>
              <a:stCxn id="6" idx="2"/>
              <a:endCxn id="5" idx="0"/>
            </p:cNvCxnSpPr>
            <p:nvPr/>
          </p:nvCxnSpPr>
          <p:spPr bwMode="auto">
            <a:xfrm>
              <a:off x="1638300" y="4114800"/>
              <a:ext cx="0" cy="789057"/>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grpSp>
      <p:grpSp>
        <p:nvGrpSpPr>
          <p:cNvPr id="2" name="Group 1"/>
          <p:cNvGrpSpPr/>
          <p:nvPr/>
        </p:nvGrpSpPr>
        <p:grpSpPr>
          <a:xfrm>
            <a:off x="3238500" y="1932057"/>
            <a:ext cx="2057400" cy="3325743"/>
            <a:chOff x="3238500" y="1932057"/>
            <a:chExt cx="2057400" cy="3325743"/>
          </a:xfrm>
        </p:grpSpPr>
        <p:sp>
          <p:nvSpPr>
            <p:cNvPr id="12" name="Rectangle 11"/>
            <p:cNvSpPr>
              <a:spLocks noChangeArrowheads="1"/>
            </p:cNvSpPr>
            <p:nvPr/>
          </p:nvSpPr>
          <p:spPr bwMode="auto">
            <a:xfrm>
              <a:off x="3238500" y="3124200"/>
              <a:ext cx="2057400" cy="9906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sz="1800" dirty="0" err="1" smtClean="0">
                  <a:solidFill>
                    <a:schemeClr val="bg2"/>
                  </a:solidFill>
                  <a:latin typeface="Gill Sans"/>
                  <a:cs typeface="Gill Sans"/>
                </a:rPr>
                <a:t>reduceByKey</a:t>
              </a:r>
              <a:endParaRPr lang="en-US" sz="1800" dirty="0">
                <a:solidFill>
                  <a:schemeClr val="bg2"/>
                </a:solidFill>
                <a:latin typeface="Gill Sans"/>
                <a:cs typeface="Gill Sans"/>
              </a:endParaRPr>
            </a:p>
            <a:p>
              <a:pPr algn="ctr"/>
              <a:r>
                <a:rPr lang="en-US" b="0" dirty="0">
                  <a:solidFill>
                    <a:srgbClr val="000000"/>
                  </a:solidFill>
                  <a:latin typeface="Andale Mono"/>
                  <a:cs typeface="Andale Mono"/>
                </a:rPr>
                <a:t>f: (V, V) ⇒ V</a:t>
              </a:r>
            </a:p>
          </p:txBody>
        </p:sp>
        <p:sp>
          <p:nvSpPr>
            <p:cNvPr id="24" name="Text Box 4"/>
            <p:cNvSpPr txBox="1">
              <a:spLocks noChangeArrowheads="1"/>
            </p:cNvSpPr>
            <p:nvPr/>
          </p:nvSpPr>
          <p:spPr bwMode="auto">
            <a:xfrm>
              <a:off x="3238500" y="1932057"/>
              <a:ext cx="2057400" cy="353943"/>
            </a:xfrm>
            <a:prstGeom prst="rect">
              <a:avLst/>
            </a:prstGeom>
            <a:noFill/>
            <a:ln w="9525">
              <a:noFill/>
              <a:miter lim="800000"/>
              <a:headEnd/>
              <a:tailEnd/>
            </a:ln>
          </p:spPr>
          <p:txBody>
            <a:bodyPr wrap="square">
              <a:spAutoFit/>
            </a:bodyPr>
            <a:lstStyle/>
            <a:p>
              <a:pPr algn="ctr"/>
              <a:r>
                <a:rPr lang="en-US" sz="1700" b="0" dirty="0" smtClean="0">
                  <a:solidFill>
                    <a:srgbClr val="000000"/>
                  </a:solidFill>
                  <a:latin typeface="Andale Mono"/>
                  <a:cs typeface="Andale Mono"/>
                </a:rPr>
                <a:t>RDD[(K, V)]</a:t>
              </a:r>
              <a:endParaRPr lang="en-US" sz="1700" b="0" dirty="0">
                <a:solidFill>
                  <a:srgbClr val="000000"/>
                </a:solidFill>
                <a:latin typeface="Andale Mono"/>
                <a:cs typeface="Andale Mono"/>
              </a:endParaRPr>
            </a:p>
          </p:txBody>
        </p:sp>
        <p:sp>
          <p:nvSpPr>
            <p:cNvPr id="25" name="Text Box 4"/>
            <p:cNvSpPr txBox="1">
              <a:spLocks noChangeArrowheads="1"/>
            </p:cNvSpPr>
            <p:nvPr/>
          </p:nvSpPr>
          <p:spPr bwMode="auto">
            <a:xfrm>
              <a:off x="3390900" y="4903857"/>
              <a:ext cx="1752600" cy="353943"/>
            </a:xfrm>
            <a:prstGeom prst="rect">
              <a:avLst/>
            </a:prstGeom>
            <a:noFill/>
            <a:ln w="9525">
              <a:noFill/>
              <a:miter lim="800000"/>
              <a:headEnd/>
              <a:tailEnd/>
            </a:ln>
          </p:spPr>
          <p:txBody>
            <a:bodyPr wrap="square">
              <a:spAutoFit/>
            </a:bodyPr>
            <a:lstStyle/>
            <a:p>
              <a:pPr algn="ctr"/>
              <a:r>
                <a:rPr lang="en-US" sz="1700" b="0" dirty="0" smtClean="0">
                  <a:solidFill>
                    <a:srgbClr val="000000"/>
                  </a:solidFill>
                  <a:latin typeface="Andale Mono"/>
                  <a:cs typeface="Andale Mono"/>
                </a:rPr>
                <a:t>RDD[(K, V)]</a:t>
              </a:r>
              <a:endParaRPr lang="en-US" sz="1700" b="0" dirty="0">
                <a:solidFill>
                  <a:srgbClr val="000000"/>
                </a:solidFill>
                <a:latin typeface="Andale Mono"/>
                <a:cs typeface="Andale Mono"/>
              </a:endParaRPr>
            </a:p>
          </p:txBody>
        </p:sp>
        <p:cxnSp>
          <p:nvCxnSpPr>
            <p:cNvPr id="30" name="Straight Arrow Connector 29"/>
            <p:cNvCxnSpPr>
              <a:stCxn id="24" idx="2"/>
              <a:endCxn id="12" idx="0"/>
            </p:cNvCxnSpPr>
            <p:nvPr/>
          </p:nvCxnSpPr>
          <p:spPr bwMode="auto">
            <a:xfrm>
              <a:off x="4267200" y="2286000"/>
              <a:ext cx="0" cy="8382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33" name="Straight Arrow Connector 32"/>
            <p:cNvCxnSpPr>
              <a:stCxn id="12" idx="2"/>
              <a:endCxn id="25" idx="0"/>
            </p:cNvCxnSpPr>
            <p:nvPr/>
          </p:nvCxnSpPr>
          <p:spPr bwMode="auto">
            <a:xfrm>
              <a:off x="4267200" y="4114800"/>
              <a:ext cx="0" cy="789057"/>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grpSp>
      <p:grpSp>
        <p:nvGrpSpPr>
          <p:cNvPr id="8" name="Group 7"/>
          <p:cNvGrpSpPr/>
          <p:nvPr/>
        </p:nvGrpSpPr>
        <p:grpSpPr>
          <a:xfrm>
            <a:off x="5867400" y="1932057"/>
            <a:ext cx="2971800" cy="3325743"/>
            <a:chOff x="5867400" y="1932057"/>
            <a:chExt cx="2971800" cy="3325743"/>
          </a:xfrm>
        </p:grpSpPr>
        <p:sp>
          <p:nvSpPr>
            <p:cNvPr id="7" name="Text Box 4"/>
            <p:cNvSpPr txBox="1">
              <a:spLocks noChangeArrowheads="1"/>
            </p:cNvSpPr>
            <p:nvPr/>
          </p:nvSpPr>
          <p:spPr bwMode="auto">
            <a:xfrm>
              <a:off x="6324600" y="1932057"/>
              <a:ext cx="2057400" cy="353943"/>
            </a:xfrm>
            <a:prstGeom prst="rect">
              <a:avLst/>
            </a:prstGeom>
            <a:noFill/>
            <a:ln w="9525">
              <a:noFill/>
              <a:miter lim="800000"/>
              <a:headEnd/>
              <a:tailEnd/>
            </a:ln>
          </p:spPr>
          <p:txBody>
            <a:bodyPr wrap="square">
              <a:spAutoFit/>
            </a:bodyPr>
            <a:lstStyle/>
            <a:p>
              <a:pPr algn="ctr"/>
              <a:r>
                <a:rPr lang="en-US" sz="1700" b="0" dirty="0" smtClean="0">
                  <a:solidFill>
                    <a:srgbClr val="000000"/>
                  </a:solidFill>
                  <a:latin typeface="Andale Mono"/>
                  <a:cs typeface="Andale Mono"/>
                </a:rPr>
                <a:t>RDD[(K, V)]</a:t>
              </a:r>
              <a:endParaRPr lang="en-US" sz="1700" b="0" dirty="0">
                <a:solidFill>
                  <a:srgbClr val="000000"/>
                </a:solidFill>
                <a:latin typeface="Andale Mono"/>
                <a:cs typeface="Andale Mono"/>
              </a:endParaRPr>
            </a:p>
          </p:txBody>
        </p:sp>
        <p:sp>
          <p:nvSpPr>
            <p:cNvPr id="11" name="Rectangle 10"/>
            <p:cNvSpPr>
              <a:spLocks noChangeArrowheads="1"/>
            </p:cNvSpPr>
            <p:nvPr/>
          </p:nvSpPr>
          <p:spPr bwMode="auto">
            <a:xfrm>
              <a:off x="5867400" y="3124200"/>
              <a:ext cx="2971800" cy="9906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sz="1800" dirty="0" err="1">
                  <a:solidFill>
                    <a:schemeClr val="bg2"/>
                  </a:solidFill>
                  <a:latin typeface="Gill Sans"/>
                  <a:cs typeface="Gill Sans"/>
                </a:rPr>
                <a:t>aggregateByKey</a:t>
              </a:r>
              <a:endParaRPr lang="en-US" sz="1800" dirty="0">
                <a:solidFill>
                  <a:schemeClr val="bg2"/>
                </a:solidFill>
                <a:latin typeface="Gill Sans"/>
                <a:cs typeface="Gill Sans"/>
              </a:endParaRPr>
            </a:p>
            <a:p>
              <a:pPr algn="ctr"/>
              <a:r>
                <a:rPr lang="en-US" b="0" dirty="0" err="1" smtClean="0">
                  <a:solidFill>
                    <a:srgbClr val="000000"/>
                  </a:solidFill>
                  <a:latin typeface="Andale Mono"/>
                  <a:cs typeface="Andale Mono"/>
                </a:rPr>
                <a:t>seqOp</a:t>
              </a:r>
              <a:r>
                <a:rPr lang="en-US" b="0" dirty="0">
                  <a:solidFill>
                    <a:srgbClr val="000000"/>
                  </a:solidFill>
                  <a:latin typeface="Andale Mono"/>
                  <a:cs typeface="Andale Mono"/>
                </a:rPr>
                <a:t>: (U, V) ⇒ U, </a:t>
              </a:r>
              <a:r>
                <a:rPr lang="en-US" b="0" dirty="0" err="1">
                  <a:solidFill>
                    <a:srgbClr val="000000"/>
                  </a:solidFill>
                  <a:latin typeface="Andale Mono"/>
                  <a:cs typeface="Andale Mono"/>
                </a:rPr>
                <a:t>combOp</a:t>
              </a:r>
              <a:r>
                <a:rPr lang="en-US" b="0" dirty="0">
                  <a:solidFill>
                    <a:srgbClr val="000000"/>
                  </a:solidFill>
                  <a:latin typeface="Andale Mono"/>
                  <a:cs typeface="Andale Mono"/>
                </a:rPr>
                <a:t>: (U, U) ⇒ </a:t>
              </a:r>
              <a:r>
                <a:rPr lang="en-US" b="0" dirty="0" smtClean="0">
                  <a:solidFill>
                    <a:srgbClr val="000000"/>
                  </a:solidFill>
                  <a:latin typeface="Andale Mono"/>
                  <a:cs typeface="Andale Mono"/>
                </a:rPr>
                <a:t>U</a:t>
              </a:r>
              <a:endParaRPr lang="en-US" b="0" dirty="0">
                <a:solidFill>
                  <a:srgbClr val="000000"/>
                </a:solidFill>
                <a:latin typeface="Andale Mono"/>
                <a:cs typeface="Andale Mono"/>
              </a:endParaRPr>
            </a:p>
          </p:txBody>
        </p:sp>
        <p:sp>
          <p:nvSpPr>
            <p:cNvPr id="26" name="Text Box 4"/>
            <p:cNvSpPr txBox="1">
              <a:spLocks noChangeArrowheads="1"/>
            </p:cNvSpPr>
            <p:nvPr/>
          </p:nvSpPr>
          <p:spPr bwMode="auto">
            <a:xfrm>
              <a:off x="6477000" y="4903857"/>
              <a:ext cx="1752600" cy="353943"/>
            </a:xfrm>
            <a:prstGeom prst="rect">
              <a:avLst/>
            </a:prstGeom>
            <a:noFill/>
            <a:ln w="9525">
              <a:noFill/>
              <a:miter lim="800000"/>
              <a:headEnd/>
              <a:tailEnd/>
            </a:ln>
          </p:spPr>
          <p:txBody>
            <a:bodyPr wrap="square">
              <a:spAutoFit/>
            </a:bodyPr>
            <a:lstStyle/>
            <a:p>
              <a:pPr algn="ctr"/>
              <a:r>
                <a:rPr lang="en-US" sz="1700" b="0" dirty="0" smtClean="0">
                  <a:solidFill>
                    <a:srgbClr val="000000"/>
                  </a:solidFill>
                  <a:latin typeface="Andale Mono"/>
                  <a:cs typeface="Andale Mono"/>
                </a:rPr>
                <a:t>RDD[(K, U)]</a:t>
              </a:r>
              <a:endParaRPr lang="en-US" sz="1700" b="0" dirty="0">
                <a:solidFill>
                  <a:srgbClr val="000000"/>
                </a:solidFill>
                <a:latin typeface="Andale Mono"/>
                <a:cs typeface="Andale Mono"/>
              </a:endParaRPr>
            </a:p>
          </p:txBody>
        </p:sp>
        <p:cxnSp>
          <p:nvCxnSpPr>
            <p:cNvPr id="36" name="Straight Arrow Connector 35"/>
            <p:cNvCxnSpPr>
              <a:stCxn id="7" idx="2"/>
              <a:endCxn id="11" idx="0"/>
            </p:cNvCxnSpPr>
            <p:nvPr/>
          </p:nvCxnSpPr>
          <p:spPr bwMode="auto">
            <a:xfrm>
              <a:off x="7353300" y="2286000"/>
              <a:ext cx="0" cy="8382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39" name="Straight Arrow Connector 38"/>
            <p:cNvCxnSpPr>
              <a:stCxn id="11" idx="2"/>
              <a:endCxn id="26" idx="0"/>
            </p:cNvCxnSpPr>
            <p:nvPr/>
          </p:nvCxnSpPr>
          <p:spPr bwMode="auto">
            <a:xfrm>
              <a:off x="7353300" y="4114800"/>
              <a:ext cx="0" cy="789057"/>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grpSp>
      <p:sp>
        <p:nvSpPr>
          <p:cNvPr id="43" name="TextBox 42"/>
          <p:cNvSpPr txBox="1"/>
          <p:nvPr/>
        </p:nvSpPr>
        <p:spPr>
          <a:xfrm>
            <a:off x="3681" y="6381690"/>
            <a:ext cx="9144000" cy="400110"/>
          </a:xfrm>
          <a:prstGeom prst="rect">
            <a:avLst/>
          </a:prstGeom>
          <a:noFill/>
        </p:spPr>
        <p:txBody>
          <a:bodyPr wrap="square" rtlCol="0">
            <a:spAutoFit/>
          </a:bodyPr>
          <a:lstStyle/>
          <a:p>
            <a:pPr lvl="0" algn="ctr">
              <a:defRPr/>
            </a:pPr>
            <a:r>
              <a:rPr lang="en-US" sz="2000" b="0" kern="0" dirty="0" smtClean="0">
                <a:solidFill>
                  <a:srgbClr val="000000"/>
                </a:solidFill>
                <a:latin typeface="Gill Sans"/>
                <a:cs typeface="Gill Sans"/>
              </a:rPr>
              <a:t>(Not meant to be exhaustive)</a:t>
            </a:r>
            <a:endParaRPr lang="en-US" sz="2000" b="0" kern="0" dirty="0">
              <a:solidFill>
                <a:srgbClr val="000000"/>
              </a:solidFill>
              <a:latin typeface="Gill Sans"/>
              <a:cs typeface="Gill Sans"/>
            </a:endParaRPr>
          </a:p>
        </p:txBody>
      </p:sp>
      <p:sp>
        <p:nvSpPr>
          <p:cNvPr id="22" name="Title 1"/>
          <p:cNvSpPr txBox="1">
            <a:spLocks/>
          </p:cNvSpPr>
          <p:nvPr/>
        </p:nvSpPr>
        <p:spPr>
          <a:xfrm>
            <a:off x="0" y="548640"/>
            <a:ext cx="9144000" cy="685800"/>
          </a:xfrm>
          <a:prstGeom prst="rect">
            <a:avLst/>
          </a:prstGeom>
        </p:spPr>
        <p:txBody>
          <a:bodyPr/>
          <a:lstStyle/>
          <a:p>
            <a:pPr lvl="0" algn="ctr">
              <a:defRPr/>
            </a:pPr>
            <a:r>
              <a:rPr lang="en-US" sz="3600" b="0" kern="0" dirty="0" smtClean="0">
                <a:solidFill>
                  <a:srgbClr val="000000"/>
                </a:solidFill>
                <a:latin typeface="Gill Sans"/>
                <a:cs typeface="Gill Sans"/>
              </a:rPr>
              <a:t>Reduce-like Operations</a:t>
            </a:r>
            <a:endParaRPr lang="en-US" sz="3600" b="0" kern="0" dirty="0">
              <a:solidFill>
                <a:srgbClr val="000000"/>
              </a:solidFill>
              <a:latin typeface="Gill Sans"/>
              <a:cs typeface="Gill Sans"/>
            </a:endParaRPr>
          </a:p>
        </p:txBody>
      </p:sp>
    </p:spTree>
    <p:extLst>
      <p:ext uri="{BB962C8B-B14F-4D97-AF65-F5344CB8AC3E}">
        <p14:creationId xmlns:p14="http://schemas.microsoft.com/office/powerpoint/2010/main" val="2352486167"/>
      </p:ext>
    </p:extLst>
  </p:cSld>
  <p:clrMapOvr>
    <a:masterClrMapping/>
  </p:clrMapOvr>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381000" y="1932057"/>
            <a:ext cx="3733800" cy="3325743"/>
            <a:chOff x="381000" y="1932057"/>
            <a:chExt cx="3733800" cy="3325743"/>
          </a:xfrm>
        </p:grpSpPr>
        <p:sp>
          <p:nvSpPr>
            <p:cNvPr id="40" name="Text Box 4"/>
            <p:cNvSpPr txBox="1">
              <a:spLocks noChangeArrowheads="1"/>
            </p:cNvSpPr>
            <p:nvPr/>
          </p:nvSpPr>
          <p:spPr bwMode="auto">
            <a:xfrm>
              <a:off x="1409700" y="1932057"/>
              <a:ext cx="1676400" cy="353943"/>
            </a:xfrm>
            <a:prstGeom prst="rect">
              <a:avLst/>
            </a:prstGeom>
            <a:noFill/>
            <a:ln w="9525">
              <a:noFill/>
              <a:miter lim="800000"/>
              <a:headEnd/>
              <a:tailEnd/>
            </a:ln>
          </p:spPr>
          <p:txBody>
            <a:bodyPr wrap="square">
              <a:spAutoFit/>
            </a:bodyPr>
            <a:lstStyle/>
            <a:p>
              <a:pPr algn="ctr"/>
              <a:r>
                <a:rPr lang="en-US" sz="1700" b="0" dirty="0">
                  <a:solidFill>
                    <a:srgbClr val="000000"/>
                  </a:solidFill>
                  <a:latin typeface="Andale Mono"/>
                  <a:cs typeface="Andale Mono"/>
                </a:rPr>
                <a:t>RDD[(K, V)]</a:t>
              </a:r>
            </a:p>
          </p:txBody>
        </p:sp>
        <p:sp>
          <p:nvSpPr>
            <p:cNvPr id="41" name="Text Box 4"/>
            <p:cNvSpPr txBox="1">
              <a:spLocks noChangeArrowheads="1"/>
            </p:cNvSpPr>
            <p:nvPr/>
          </p:nvSpPr>
          <p:spPr bwMode="auto">
            <a:xfrm>
              <a:off x="381000" y="4903857"/>
              <a:ext cx="3733800" cy="353943"/>
            </a:xfrm>
            <a:prstGeom prst="rect">
              <a:avLst/>
            </a:prstGeom>
            <a:noFill/>
            <a:ln w="9525">
              <a:noFill/>
              <a:miter lim="800000"/>
              <a:headEnd/>
              <a:tailEnd/>
            </a:ln>
          </p:spPr>
          <p:txBody>
            <a:bodyPr wrap="square">
              <a:spAutoFit/>
            </a:bodyPr>
            <a:lstStyle/>
            <a:p>
              <a:pPr algn="ctr"/>
              <a:r>
                <a:rPr lang="en-US" sz="1700" b="0" dirty="0">
                  <a:solidFill>
                    <a:srgbClr val="000000"/>
                  </a:solidFill>
                  <a:latin typeface="Andale Mono"/>
                  <a:cs typeface="Andale Mono"/>
                </a:rPr>
                <a:t>RDD[(K, V)]</a:t>
              </a:r>
            </a:p>
          </p:txBody>
        </p:sp>
        <p:sp>
          <p:nvSpPr>
            <p:cNvPr id="42" name="Rectangle 41"/>
            <p:cNvSpPr>
              <a:spLocks noChangeArrowheads="1"/>
            </p:cNvSpPr>
            <p:nvPr/>
          </p:nvSpPr>
          <p:spPr bwMode="auto">
            <a:xfrm>
              <a:off x="838200" y="3124200"/>
              <a:ext cx="2819400" cy="990600"/>
            </a:xfrm>
            <a:prstGeom prst="rect">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a:r>
                <a:rPr lang="en-US" sz="1800" dirty="0" smtClean="0">
                  <a:solidFill>
                    <a:schemeClr val="bg2"/>
                  </a:solidFill>
                  <a:latin typeface="Gill Sans"/>
                  <a:cs typeface="Gill Sans"/>
                </a:rPr>
                <a:t>sort</a:t>
              </a:r>
              <a:endParaRPr lang="en-US" sz="1800" dirty="0">
                <a:solidFill>
                  <a:schemeClr val="bg2"/>
                </a:solidFill>
                <a:latin typeface="Gill Sans"/>
                <a:cs typeface="Gill Sans"/>
              </a:endParaRPr>
            </a:p>
          </p:txBody>
        </p:sp>
        <p:cxnSp>
          <p:nvCxnSpPr>
            <p:cNvPr id="44" name="Straight Arrow Connector 43"/>
            <p:cNvCxnSpPr>
              <a:stCxn id="42" idx="2"/>
              <a:endCxn id="41" idx="0"/>
            </p:cNvCxnSpPr>
            <p:nvPr/>
          </p:nvCxnSpPr>
          <p:spPr bwMode="auto">
            <a:xfrm>
              <a:off x="2247900" y="4114800"/>
              <a:ext cx="0" cy="789057"/>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18" name="Straight Arrow Connector 17"/>
            <p:cNvCxnSpPr>
              <a:stCxn id="40" idx="2"/>
              <a:endCxn id="42" idx="0"/>
            </p:cNvCxnSpPr>
            <p:nvPr/>
          </p:nvCxnSpPr>
          <p:spPr bwMode="auto">
            <a:xfrm>
              <a:off x="2247900" y="2286000"/>
              <a:ext cx="0" cy="8382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grpSp>
      <p:sp>
        <p:nvSpPr>
          <p:cNvPr id="21" name="TextBox 20"/>
          <p:cNvSpPr txBox="1"/>
          <p:nvPr/>
        </p:nvSpPr>
        <p:spPr>
          <a:xfrm>
            <a:off x="3681" y="6381690"/>
            <a:ext cx="9144000" cy="400110"/>
          </a:xfrm>
          <a:prstGeom prst="rect">
            <a:avLst/>
          </a:prstGeom>
          <a:noFill/>
        </p:spPr>
        <p:txBody>
          <a:bodyPr wrap="square" rtlCol="0">
            <a:spAutoFit/>
          </a:bodyPr>
          <a:lstStyle/>
          <a:p>
            <a:pPr lvl="0" algn="ctr">
              <a:defRPr/>
            </a:pPr>
            <a:r>
              <a:rPr lang="en-US" sz="2000" b="0" kern="0" dirty="0" smtClean="0">
                <a:solidFill>
                  <a:srgbClr val="000000"/>
                </a:solidFill>
                <a:latin typeface="Gill Sans"/>
                <a:cs typeface="Gill Sans"/>
              </a:rPr>
              <a:t>(Not meant to be exhaustive)</a:t>
            </a:r>
            <a:endParaRPr lang="en-US" sz="2000" b="0" kern="0" dirty="0">
              <a:solidFill>
                <a:srgbClr val="000000"/>
              </a:solidFill>
              <a:latin typeface="Gill Sans"/>
              <a:cs typeface="Gill Sans"/>
            </a:endParaRPr>
          </a:p>
        </p:txBody>
      </p:sp>
      <p:grpSp>
        <p:nvGrpSpPr>
          <p:cNvPr id="3" name="Group 2"/>
          <p:cNvGrpSpPr/>
          <p:nvPr/>
        </p:nvGrpSpPr>
        <p:grpSpPr>
          <a:xfrm>
            <a:off x="4343400" y="1905000"/>
            <a:ext cx="4648200" cy="3352800"/>
            <a:chOff x="4343400" y="1905000"/>
            <a:chExt cx="4648200" cy="3352800"/>
          </a:xfrm>
        </p:grpSpPr>
        <p:sp>
          <p:nvSpPr>
            <p:cNvPr id="62" name="Text Box 4"/>
            <p:cNvSpPr txBox="1">
              <a:spLocks noChangeArrowheads="1"/>
            </p:cNvSpPr>
            <p:nvPr/>
          </p:nvSpPr>
          <p:spPr bwMode="auto">
            <a:xfrm>
              <a:off x="4343400" y="4903857"/>
              <a:ext cx="4648200" cy="353943"/>
            </a:xfrm>
            <a:prstGeom prst="rect">
              <a:avLst/>
            </a:prstGeom>
            <a:noFill/>
            <a:ln w="9525">
              <a:noFill/>
              <a:miter lim="800000"/>
              <a:headEnd/>
              <a:tailEnd/>
            </a:ln>
          </p:spPr>
          <p:txBody>
            <a:bodyPr wrap="square">
              <a:spAutoFit/>
            </a:bodyPr>
            <a:lstStyle/>
            <a:p>
              <a:pPr algn="ctr"/>
              <a:r>
                <a:rPr lang="en-US" sz="1700" b="0" dirty="0">
                  <a:solidFill>
                    <a:srgbClr val="000000"/>
                  </a:solidFill>
                  <a:latin typeface="Andale Mono"/>
                  <a:cs typeface="Andale Mono"/>
                </a:rPr>
                <a:t>RDD[(K, V)]</a:t>
              </a:r>
            </a:p>
          </p:txBody>
        </p:sp>
        <p:sp>
          <p:nvSpPr>
            <p:cNvPr id="38" name="Text Box 4"/>
            <p:cNvSpPr txBox="1">
              <a:spLocks noChangeArrowheads="1"/>
            </p:cNvSpPr>
            <p:nvPr/>
          </p:nvSpPr>
          <p:spPr bwMode="auto">
            <a:xfrm>
              <a:off x="5829300" y="1905000"/>
              <a:ext cx="1676400" cy="353943"/>
            </a:xfrm>
            <a:prstGeom prst="rect">
              <a:avLst/>
            </a:prstGeom>
            <a:noFill/>
            <a:ln w="9525">
              <a:noFill/>
              <a:miter lim="800000"/>
              <a:headEnd/>
              <a:tailEnd/>
            </a:ln>
          </p:spPr>
          <p:txBody>
            <a:bodyPr wrap="square">
              <a:spAutoFit/>
            </a:bodyPr>
            <a:lstStyle/>
            <a:p>
              <a:pPr algn="ctr"/>
              <a:r>
                <a:rPr lang="en-US" sz="1700" b="0" dirty="0">
                  <a:solidFill>
                    <a:srgbClr val="000000"/>
                  </a:solidFill>
                  <a:latin typeface="Andale Mono"/>
                  <a:cs typeface="Andale Mono"/>
                </a:rPr>
                <a:t>RDD[(K, V)]</a:t>
              </a:r>
            </a:p>
          </p:txBody>
        </p:sp>
        <p:sp>
          <p:nvSpPr>
            <p:cNvPr id="39" name="Rectangle 38"/>
            <p:cNvSpPr>
              <a:spLocks noChangeArrowheads="1"/>
            </p:cNvSpPr>
            <p:nvPr/>
          </p:nvSpPr>
          <p:spPr bwMode="auto">
            <a:xfrm>
              <a:off x="5257800" y="3097143"/>
              <a:ext cx="2819400" cy="990600"/>
            </a:xfrm>
            <a:prstGeom prst="rect">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a:r>
                <a:rPr lang="en-US" sz="1800" dirty="0" err="1" smtClean="0">
                  <a:solidFill>
                    <a:schemeClr val="bg2"/>
                  </a:solidFill>
                  <a:latin typeface="Gill Sans"/>
                  <a:cs typeface="Gill Sans"/>
                </a:rPr>
                <a:t>repartitionAnd</a:t>
              </a:r>
              <a:r>
                <a:rPr lang="en-US" sz="1800" dirty="0" smtClean="0">
                  <a:solidFill>
                    <a:schemeClr val="bg2"/>
                  </a:solidFill>
                  <a:latin typeface="Gill Sans"/>
                  <a:cs typeface="Gill Sans"/>
                </a:rPr>
                <a:t/>
              </a:r>
              <a:br>
                <a:rPr lang="en-US" sz="1800" dirty="0" smtClean="0">
                  <a:solidFill>
                    <a:schemeClr val="bg2"/>
                  </a:solidFill>
                  <a:latin typeface="Gill Sans"/>
                  <a:cs typeface="Gill Sans"/>
                </a:rPr>
              </a:br>
              <a:r>
                <a:rPr lang="en-US" sz="1800" dirty="0" err="1" smtClean="0">
                  <a:solidFill>
                    <a:schemeClr val="bg2"/>
                  </a:solidFill>
                  <a:latin typeface="Gill Sans"/>
                  <a:cs typeface="Gill Sans"/>
                </a:rPr>
                <a:t>SortWithinPartitions</a:t>
              </a:r>
              <a:endParaRPr lang="en-US" sz="1800" dirty="0">
                <a:solidFill>
                  <a:schemeClr val="bg2"/>
                </a:solidFill>
                <a:latin typeface="Gill Sans"/>
                <a:cs typeface="Gill Sans"/>
              </a:endParaRPr>
            </a:p>
          </p:txBody>
        </p:sp>
        <p:cxnSp>
          <p:nvCxnSpPr>
            <p:cNvPr id="43" name="Straight Arrow Connector 42"/>
            <p:cNvCxnSpPr>
              <a:stCxn id="39" idx="2"/>
            </p:cNvCxnSpPr>
            <p:nvPr/>
          </p:nvCxnSpPr>
          <p:spPr bwMode="auto">
            <a:xfrm>
              <a:off x="6667500" y="4087743"/>
              <a:ext cx="0" cy="789057"/>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45" name="Straight Arrow Connector 44"/>
            <p:cNvCxnSpPr>
              <a:stCxn id="38" idx="2"/>
              <a:endCxn id="39" idx="0"/>
            </p:cNvCxnSpPr>
            <p:nvPr/>
          </p:nvCxnSpPr>
          <p:spPr bwMode="auto">
            <a:xfrm>
              <a:off x="6667500" y="2258943"/>
              <a:ext cx="0" cy="8382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grpSp>
      <p:sp>
        <p:nvSpPr>
          <p:cNvPr id="16" name="Title 1"/>
          <p:cNvSpPr txBox="1">
            <a:spLocks/>
          </p:cNvSpPr>
          <p:nvPr/>
        </p:nvSpPr>
        <p:spPr>
          <a:xfrm>
            <a:off x="0" y="548640"/>
            <a:ext cx="9144000" cy="685800"/>
          </a:xfrm>
          <a:prstGeom prst="rect">
            <a:avLst/>
          </a:prstGeom>
        </p:spPr>
        <p:txBody>
          <a:bodyPr/>
          <a:lstStyle/>
          <a:p>
            <a:pPr lvl="0" algn="ctr">
              <a:defRPr/>
            </a:pPr>
            <a:r>
              <a:rPr lang="en-US" sz="3600" b="0" kern="0" dirty="0" smtClean="0">
                <a:solidFill>
                  <a:srgbClr val="000000"/>
                </a:solidFill>
                <a:latin typeface="Gill Sans"/>
                <a:cs typeface="Gill Sans"/>
              </a:rPr>
              <a:t>Sort Operations</a:t>
            </a:r>
            <a:endParaRPr lang="en-US" sz="3600" b="0" kern="0" dirty="0">
              <a:solidFill>
                <a:srgbClr val="000000"/>
              </a:solidFill>
              <a:latin typeface="Gill Sans"/>
              <a:cs typeface="Gill Sans"/>
            </a:endParaRPr>
          </a:p>
        </p:txBody>
      </p:sp>
    </p:spTree>
    <p:extLst>
      <p:ext uri="{BB962C8B-B14F-4D97-AF65-F5344CB8AC3E}">
        <p14:creationId xmlns:p14="http://schemas.microsoft.com/office/powerpoint/2010/main" val="1352641555"/>
      </p:ext>
    </p:extLst>
  </p:cSld>
  <p:clrMapOvr>
    <a:masterClrMapping/>
  </p:clrMapOvr>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457200" y="1932057"/>
            <a:ext cx="3886200" cy="3325743"/>
            <a:chOff x="457200" y="1932057"/>
            <a:chExt cx="3886200" cy="3325743"/>
          </a:xfrm>
        </p:grpSpPr>
        <p:sp>
          <p:nvSpPr>
            <p:cNvPr id="81" name="Rectangle 80"/>
            <p:cNvSpPr>
              <a:spLocks noChangeArrowheads="1"/>
            </p:cNvSpPr>
            <p:nvPr/>
          </p:nvSpPr>
          <p:spPr bwMode="auto">
            <a:xfrm>
              <a:off x="1295400" y="3505200"/>
              <a:ext cx="2057400" cy="609600"/>
            </a:xfrm>
            <a:prstGeom prst="rect">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a:r>
                <a:rPr lang="en-US" sz="1800" dirty="0" smtClean="0">
                  <a:solidFill>
                    <a:schemeClr val="bg2"/>
                  </a:solidFill>
                  <a:latin typeface="Gill Sans"/>
                  <a:cs typeface="Gill Sans"/>
                </a:rPr>
                <a:t>join</a:t>
              </a:r>
              <a:endParaRPr lang="en-US" sz="1800" dirty="0">
                <a:solidFill>
                  <a:schemeClr val="bg2"/>
                </a:solidFill>
                <a:latin typeface="Gill Sans"/>
                <a:cs typeface="Gill Sans"/>
              </a:endParaRPr>
            </a:p>
          </p:txBody>
        </p:sp>
        <p:sp>
          <p:nvSpPr>
            <p:cNvPr id="40" name="Text Box 4"/>
            <p:cNvSpPr txBox="1">
              <a:spLocks noChangeArrowheads="1"/>
            </p:cNvSpPr>
            <p:nvPr/>
          </p:nvSpPr>
          <p:spPr bwMode="auto">
            <a:xfrm>
              <a:off x="533400" y="1932057"/>
              <a:ext cx="1676400" cy="353943"/>
            </a:xfrm>
            <a:prstGeom prst="rect">
              <a:avLst/>
            </a:prstGeom>
            <a:noFill/>
            <a:ln w="9525">
              <a:noFill/>
              <a:miter lim="800000"/>
              <a:headEnd/>
              <a:tailEnd/>
            </a:ln>
          </p:spPr>
          <p:txBody>
            <a:bodyPr wrap="square">
              <a:spAutoFit/>
            </a:bodyPr>
            <a:lstStyle/>
            <a:p>
              <a:r>
                <a:rPr lang="en-US" sz="1700" b="0" dirty="0" smtClean="0">
                  <a:solidFill>
                    <a:srgbClr val="000000"/>
                  </a:solidFill>
                  <a:latin typeface="Andale Mono"/>
                  <a:cs typeface="Andale Mono"/>
                </a:rPr>
                <a:t>RDD[(K, V)]</a:t>
              </a:r>
              <a:endParaRPr lang="en-US" sz="1700" b="0" dirty="0">
                <a:solidFill>
                  <a:srgbClr val="000000"/>
                </a:solidFill>
                <a:latin typeface="Andale Mono"/>
                <a:cs typeface="Andale Mono"/>
              </a:endParaRPr>
            </a:p>
          </p:txBody>
        </p:sp>
        <p:sp>
          <p:nvSpPr>
            <p:cNvPr id="41" name="Text Box 4"/>
            <p:cNvSpPr txBox="1">
              <a:spLocks noChangeArrowheads="1"/>
            </p:cNvSpPr>
            <p:nvPr/>
          </p:nvSpPr>
          <p:spPr bwMode="auto">
            <a:xfrm>
              <a:off x="457200" y="4903857"/>
              <a:ext cx="3733800" cy="353943"/>
            </a:xfrm>
            <a:prstGeom prst="rect">
              <a:avLst/>
            </a:prstGeom>
            <a:noFill/>
            <a:ln w="9525">
              <a:noFill/>
              <a:miter lim="800000"/>
              <a:headEnd/>
              <a:tailEnd/>
            </a:ln>
          </p:spPr>
          <p:txBody>
            <a:bodyPr wrap="square">
              <a:spAutoFit/>
            </a:bodyPr>
            <a:lstStyle/>
            <a:p>
              <a:pPr algn="ctr"/>
              <a:r>
                <a:rPr lang="en-US" sz="1700" b="0" dirty="0">
                  <a:solidFill>
                    <a:srgbClr val="000000"/>
                  </a:solidFill>
                  <a:latin typeface="Andale Mono"/>
                  <a:cs typeface="Andale Mono"/>
                </a:rPr>
                <a:t>RDD[(K, (V, W))]</a:t>
              </a:r>
            </a:p>
          </p:txBody>
        </p:sp>
        <p:sp>
          <p:nvSpPr>
            <p:cNvPr id="43" name="Text Box 4"/>
            <p:cNvSpPr txBox="1">
              <a:spLocks noChangeArrowheads="1"/>
            </p:cNvSpPr>
            <p:nvPr/>
          </p:nvSpPr>
          <p:spPr bwMode="auto">
            <a:xfrm>
              <a:off x="2286000" y="1932057"/>
              <a:ext cx="2057400" cy="353943"/>
            </a:xfrm>
            <a:prstGeom prst="rect">
              <a:avLst/>
            </a:prstGeom>
            <a:noFill/>
            <a:ln w="9525">
              <a:noFill/>
              <a:miter lim="800000"/>
              <a:headEnd/>
              <a:tailEnd/>
            </a:ln>
          </p:spPr>
          <p:txBody>
            <a:bodyPr wrap="square">
              <a:spAutoFit/>
            </a:bodyPr>
            <a:lstStyle/>
            <a:p>
              <a:pPr algn="ctr"/>
              <a:r>
                <a:rPr lang="en-US" sz="1700" b="0" dirty="0" smtClean="0">
                  <a:solidFill>
                    <a:srgbClr val="000000"/>
                  </a:solidFill>
                  <a:latin typeface="Andale Mono"/>
                  <a:cs typeface="Andale Mono"/>
                </a:rPr>
                <a:t>RDD[(K, W)]</a:t>
              </a:r>
              <a:endParaRPr lang="en-US" sz="1700" b="0" dirty="0">
                <a:solidFill>
                  <a:srgbClr val="000000"/>
                </a:solidFill>
                <a:latin typeface="Andale Mono"/>
                <a:cs typeface="Andale Mono"/>
              </a:endParaRPr>
            </a:p>
          </p:txBody>
        </p:sp>
        <p:cxnSp>
          <p:nvCxnSpPr>
            <p:cNvPr id="44" name="Straight Arrow Connector 43"/>
            <p:cNvCxnSpPr>
              <a:endCxn id="41" idx="0"/>
            </p:cNvCxnSpPr>
            <p:nvPr/>
          </p:nvCxnSpPr>
          <p:spPr bwMode="auto">
            <a:xfrm>
              <a:off x="2324100" y="4114800"/>
              <a:ext cx="0" cy="789057"/>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45" name="Elbow Connector 44"/>
            <p:cNvCxnSpPr>
              <a:stCxn id="40" idx="2"/>
            </p:cNvCxnSpPr>
            <p:nvPr/>
          </p:nvCxnSpPr>
          <p:spPr bwMode="auto">
            <a:xfrm rot="16200000" flipH="1">
              <a:off x="1238250" y="2419350"/>
              <a:ext cx="1219200" cy="952500"/>
            </a:xfrm>
            <a:prstGeom prst="bentConnector3">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46" name="Elbow Connector 45"/>
            <p:cNvCxnSpPr>
              <a:stCxn id="43" idx="2"/>
            </p:cNvCxnSpPr>
            <p:nvPr/>
          </p:nvCxnSpPr>
          <p:spPr bwMode="auto">
            <a:xfrm rot="5400000">
              <a:off x="2209800" y="2400300"/>
              <a:ext cx="1219200" cy="990600"/>
            </a:xfrm>
            <a:prstGeom prst="bentConnector3">
              <a:avLst/>
            </a:prstGeom>
            <a:ln>
              <a:headEnd type="none" w="med" len="med"/>
              <a:tailEnd type="arrow"/>
            </a:ln>
          </p:spPr>
          <p:style>
            <a:lnRef idx="2">
              <a:schemeClr val="dk1"/>
            </a:lnRef>
            <a:fillRef idx="0">
              <a:schemeClr val="dk1"/>
            </a:fillRef>
            <a:effectRef idx="1">
              <a:schemeClr val="dk1"/>
            </a:effectRef>
            <a:fontRef idx="minor">
              <a:schemeClr val="tx1"/>
            </a:fontRef>
          </p:style>
        </p:cxnSp>
      </p:grpSp>
      <p:grpSp>
        <p:nvGrpSpPr>
          <p:cNvPr id="3" name="Group 2"/>
          <p:cNvGrpSpPr/>
          <p:nvPr/>
        </p:nvGrpSpPr>
        <p:grpSpPr>
          <a:xfrm>
            <a:off x="4114800" y="1932057"/>
            <a:ext cx="4953000" cy="3325743"/>
            <a:chOff x="4114800" y="1932057"/>
            <a:chExt cx="4953000" cy="3325743"/>
          </a:xfrm>
        </p:grpSpPr>
        <p:sp>
          <p:nvSpPr>
            <p:cNvPr id="61" name="Text Box 4"/>
            <p:cNvSpPr txBox="1">
              <a:spLocks noChangeArrowheads="1"/>
            </p:cNvSpPr>
            <p:nvPr/>
          </p:nvSpPr>
          <p:spPr bwMode="auto">
            <a:xfrm>
              <a:off x="4800600" y="1932057"/>
              <a:ext cx="1676400" cy="353943"/>
            </a:xfrm>
            <a:prstGeom prst="rect">
              <a:avLst/>
            </a:prstGeom>
            <a:noFill/>
            <a:ln w="9525">
              <a:noFill/>
              <a:miter lim="800000"/>
              <a:headEnd/>
              <a:tailEnd/>
            </a:ln>
          </p:spPr>
          <p:txBody>
            <a:bodyPr wrap="square">
              <a:spAutoFit/>
            </a:bodyPr>
            <a:lstStyle/>
            <a:p>
              <a:r>
                <a:rPr lang="en-US" sz="1700" b="0" dirty="0" smtClean="0">
                  <a:solidFill>
                    <a:srgbClr val="000000"/>
                  </a:solidFill>
                  <a:latin typeface="Andale Mono"/>
                  <a:cs typeface="Andale Mono"/>
                </a:rPr>
                <a:t>RDD[(K, V)]</a:t>
              </a:r>
              <a:endParaRPr lang="en-US" sz="1700" b="0" dirty="0">
                <a:solidFill>
                  <a:srgbClr val="000000"/>
                </a:solidFill>
                <a:latin typeface="Andale Mono"/>
                <a:cs typeface="Andale Mono"/>
              </a:endParaRPr>
            </a:p>
          </p:txBody>
        </p:sp>
        <p:sp>
          <p:nvSpPr>
            <p:cNvPr id="62" name="Text Box 4"/>
            <p:cNvSpPr txBox="1">
              <a:spLocks noChangeArrowheads="1"/>
            </p:cNvSpPr>
            <p:nvPr/>
          </p:nvSpPr>
          <p:spPr bwMode="auto">
            <a:xfrm>
              <a:off x="4114800" y="4903857"/>
              <a:ext cx="4953000" cy="353943"/>
            </a:xfrm>
            <a:prstGeom prst="rect">
              <a:avLst/>
            </a:prstGeom>
            <a:noFill/>
            <a:ln w="9525">
              <a:noFill/>
              <a:miter lim="800000"/>
              <a:headEnd/>
              <a:tailEnd/>
            </a:ln>
          </p:spPr>
          <p:txBody>
            <a:bodyPr wrap="square">
              <a:spAutoFit/>
            </a:bodyPr>
            <a:lstStyle/>
            <a:p>
              <a:pPr algn="ctr"/>
              <a:r>
                <a:rPr lang="en-US" sz="1700" b="0" dirty="0">
                  <a:solidFill>
                    <a:srgbClr val="000000"/>
                  </a:solidFill>
                  <a:latin typeface="Andale Mono"/>
                  <a:cs typeface="Andale Mono"/>
                </a:rPr>
                <a:t>RDD[(K, </a:t>
              </a:r>
              <a:r>
                <a:rPr lang="en-US" sz="1700" b="0" dirty="0" smtClean="0">
                  <a:solidFill>
                    <a:srgbClr val="000000"/>
                  </a:solidFill>
                  <a:latin typeface="Andale Mono"/>
                  <a:cs typeface="Andale Mono"/>
                </a:rPr>
                <a:t>(</a:t>
              </a:r>
              <a:r>
                <a:rPr lang="en-US" sz="1700" b="0" dirty="0" err="1" smtClean="0">
                  <a:solidFill>
                    <a:srgbClr val="000000"/>
                  </a:solidFill>
                  <a:latin typeface="Andale Mono"/>
                  <a:cs typeface="Andale Mono"/>
                </a:rPr>
                <a:t>Iterable</a:t>
              </a:r>
              <a:r>
                <a:rPr lang="en-US" sz="1700" b="0" dirty="0" smtClean="0">
                  <a:solidFill>
                    <a:srgbClr val="000000"/>
                  </a:solidFill>
                  <a:latin typeface="Andale Mono"/>
                  <a:cs typeface="Andale Mono"/>
                </a:rPr>
                <a:t>[V], </a:t>
              </a:r>
              <a:r>
                <a:rPr lang="en-US" sz="1700" b="0" dirty="0" err="1" smtClean="0">
                  <a:solidFill>
                    <a:srgbClr val="000000"/>
                  </a:solidFill>
                  <a:latin typeface="Andale Mono"/>
                  <a:cs typeface="Andale Mono"/>
                </a:rPr>
                <a:t>Iterable</a:t>
              </a:r>
              <a:r>
                <a:rPr lang="en-US" sz="1700" b="0" dirty="0" smtClean="0">
                  <a:solidFill>
                    <a:srgbClr val="000000"/>
                  </a:solidFill>
                  <a:latin typeface="Andale Mono"/>
                  <a:cs typeface="Andale Mono"/>
                </a:rPr>
                <a:t>[</a:t>
              </a:r>
              <a:r>
                <a:rPr lang="en-US" sz="1700" b="0" dirty="0">
                  <a:solidFill>
                    <a:srgbClr val="000000"/>
                  </a:solidFill>
                  <a:latin typeface="Andale Mono"/>
                  <a:cs typeface="Andale Mono"/>
                </a:rPr>
                <a:t>W]))]</a:t>
              </a:r>
            </a:p>
          </p:txBody>
        </p:sp>
        <p:sp>
          <p:nvSpPr>
            <p:cNvPr id="63" name="Rectangle 62"/>
            <p:cNvSpPr>
              <a:spLocks noChangeArrowheads="1"/>
            </p:cNvSpPr>
            <p:nvPr/>
          </p:nvSpPr>
          <p:spPr bwMode="auto">
            <a:xfrm>
              <a:off x="5562600" y="3505200"/>
              <a:ext cx="2057400" cy="609600"/>
            </a:xfrm>
            <a:prstGeom prst="rect">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a:r>
                <a:rPr lang="en-US" sz="1800" dirty="0" err="1" smtClean="0">
                  <a:solidFill>
                    <a:schemeClr val="bg2"/>
                  </a:solidFill>
                  <a:latin typeface="Gill Sans"/>
                  <a:cs typeface="Gill Sans"/>
                </a:rPr>
                <a:t>cogroup</a:t>
              </a:r>
              <a:endParaRPr lang="en-US" sz="1800" dirty="0">
                <a:solidFill>
                  <a:schemeClr val="bg2"/>
                </a:solidFill>
                <a:latin typeface="Gill Sans"/>
                <a:cs typeface="Gill Sans"/>
              </a:endParaRPr>
            </a:p>
          </p:txBody>
        </p:sp>
        <p:sp>
          <p:nvSpPr>
            <p:cNvPr id="64" name="Text Box 4"/>
            <p:cNvSpPr txBox="1">
              <a:spLocks noChangeArrowheads="1"/>
            </p:cNvSpPr>
            <p:nvPr/>
          </p:nvSpPr>
          <p:spPr bwMode="auto">
            <a:xfrm>
              <a:off x="6553200" y="1932057"/>
              <a:ext cx="2057400" cy="353943"/>
            </a:xfrm>
            <a:prstGeom prst="rect">
              <a:avLst/>
            </a:prstGeom>
            <a:noFill/>
            <a:ln w="9525">
              <a:noFill/>
              <a:miter lim="800000"/>
              <a:headEnd/>
              <a:tailEnd/>
            </a:ln>
          </p:spPr>
          <p:txBody>
            <a:bodyPr wrap="square">
              <a:spAutoFit/>
            </a:bodyPr>
            <a:lstStyle/>
            <a:p>
              <a:pPr algn="ctr"/>
              <a:r>
                <a:rPr lang="en-US" sz="1700" b="0" dirty="0" smtClean="0">
                  <a:solidFill>
                    <a:srgbClr val="000000"/>
                  </a:solidFill>
                  <a:latin typeface="Andale Mono"/>
                  <a:cs typeface="Andale Mono"/>
                </a:rPr>
                <a:t>RDD[(K, W)]</a:t>
              </a:r>
              <a:endParaRPr lang="en-US" sz="1700" b="0" dirty="0">
                <a:solidFill>
                  <a:srgbClr val="000000"/>
                </a:solidFill>
                <a:latin typeface="Andale Mono"/>
                <a:cs typeface="Andale Mono"/>
              </a:endParaRPr>
            </a:p>
          </p:txBody>
        </p:sp>
        <p:cxnSp>
          <p:nvCxnSpPr>
            <p:cNvPr id="65" name="Straight Arrow Connector 64"/>
            <p:cNvCxnSpPr>
              <a:stCxn id="63" idx="2"/>
              <a:endCxn id="62" idx="0"/>
            </p:cNvCxnSpPr>
            <p:nvPr/>
          </p:nvCxnSpPr>
          <p:spPr bwMode="auto">
            <a:xfrm>
              <a:off x="6591300" y="4114800"/>
              <a:ext cx="0" cy="789057"/>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66" name="Elbow Connector 65"/>
            <p:cNvCxnSpPr>
              <a:stCxn id="61" idx="2"/>
              <a:endCxn id="63" idx="0"/>
            </p:cNvCxnSpPr>
            <p:nvPr/>
          </p:nvCxnSpPr>
          <p:spPr bwMode="auto">
            <a:xfrm rot="16200000" flipH="1">
              <a:off x="5505450" y="2419350"/>
              <a:ext cx="1219200" cy="952500"/>
            </a:xfrm>
            <a:prstGeom prst="bentConnector3">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67" name="Elbow Connector 66"/>
            <p:cNvCxnSpPr>
              <a:stCxn id="64" idx="2"/>
              <a:endCxn id="63" idx="0"/>
            </p:cNvCxnSpPr>
            <p:nvPr/>
          </p:nvCxnSpPr>
          <p:spPr bwMode="auto">
            <a:xfrm rot="5400000">
              <a:off x="6477000" y="2400300"/>
              <a:ext cx="1219200" cy="990600"/>
            </a:xfrm>
            <a:prstGeom prst="bentConnector3">
              <a:avLst/>
            </a:prstGeom>
            <a:ln>
              <a:headEnd type="none" w="med" len="med"/>
              <a:tailEnd type="arrow"/>
            </a:ln>
          </p:spPr>
          <p:style>
            <a:lnRef idx="2">
              <a:schemeClr val="dk1"/>
            </a:lnRef>
            <a:fillRef idx="0">
              <a:schemeClr val="dk1"/>
            </a:fillRef>
            <a:effectRef idx="1">
              <a:schemeClr val="dk1"/>
            </a:effectRef>
            <a:fontRef idx="minor">
              <a:schemeClr val="tx1"/>
            </a:fontRef>
          </p:style>
        </p:cxnSp>
      </p:grpSp>
      <p:sp>
        <p:nvSpPr>
          <p:cNvPr id="19" name="TextBox 18"/>
          <p:cNvSpPr txBox="1"/>
          <p:nvPr/>
        </p:nvSpPr>
        <p:spPr>
          <a:xfrm>
            <a:off x="3681" y="6381690"/>
            <a:ext cx="9144000" cy="400110"/>
          </a:xfrm>
          <a:prstGeom prst="rect">
            <a:avLst/>
          </a:prstGeom>
          <a:noFill/>
        </p:spPr>
        <p:txBody>
          <a:bodyPr wrap="square" rtlCol="0">
            <a:spAutoFit/>
          </a:bodyPr>
          <a:lstStyle/>
          <a:p>
            <a:pPr lvl="0" algn="ctr">
              <a:defRPr/>
            </a:pPr>
            <a:r>
              <a:rPr lang="en-US" sz="2000" b="0" kern="0" dirty="0" smtClean="0">
                <a:solidFill>
                  <a:srgbClr val="000000"/>
                </a:solidFill>
                <a:latin typeface="Gill Sans"/>
                <a:cs typeface="Gill Sans"/>
              </a:rPr>
              <a:t>(Not meant to be exhaustive)</a:t>
            </a:r>
            <a:endParaRPr lang="en-US" sz="2000" b="0" kern="0" dirty="0">
              <a:solidFill>
                <a:srgbClr val="000000"/>
              </a:solidFill>
              <a:latin typeface="Gill Sans"/>
              <a:cs typeface="Gill Sans"/>
            </a:endParaRPr>
          </a:p>
        </p:txBody>
      </p:sp>
      <p:sp>
        <p:nvSpPr>
          <p:cNvPr id="20" name="Title 1"/>
          <p:cNvSpPr txBox="1">
            <a:spLocks/>
          </p:cNvSpPr>
          <p:nvPr/>
        </p:nvSpPr>
        <p:spPr>
          <a:xfrm>
            <a:off x="0" y="548640"/>
            <a:ext cx="9144000" cy="685800"/>
          </a:xfrm>
          <a:prstGeom prst="rect">
            <a:avLst/>
          </a:prstGeom>
        </p:spPr>
        <p:txBody>
          <a:bodyPr/>
          <a:lstStyle/>
          <a:p>
            <a:pPr lvl="0" algn="ctr">
              <a:defRPr/>
            </a:pPr>
            <a:r>
              <a:rPr lang="en-US" sz="3600" b="0" kern="0" dirty="0" smtClean="0">
                <a:solidFill>
                  <a:srgbClr val="000000"/>
                </a:solidFill>
                <a:latin typeface="Gill Sans"/>
                <a:cs typeface="Gill Sans"/>
              </a:rPr>
              <a:t>Join-like Operations</a:t>
            </a:r>
            <a:endParaRPr lang="en-US" sz="3600" b="0" kern="0" dirty="0">
              <a:solidFill>
                <a:srgbClr val="000000"/>
              </a:solidFill>
              <a:latin typeface="Gill Sans"/>
              <a:cs typeface="Gill Sans"/>
            </a:endParaRPr>
          </a:p>
        </p:txBody>
      </p:sp>
    </p:spTree>
    <p:extLst>
      <p:ext uri="{BB962C8B-B14F-4D97-AF65-F5344CB8AC3E}">
        <p14:creationId xmlns:p14="http://schemas.microsoft.com/office/powerpoint/2010/main" val="3539051070"/>
      </p:ext>
    </p:extLst>
  </p:cSld>
  <p:clrMapOvr>
    <a:masterClrMapping/>
  </p:clrMapOvr>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457200" y="1932057"/>
            <a:ext cx="3886200" cy="3325743"/>
            <a:chOff x="457200" y="1932057"/>
            <a:chExt cx="3886200" cy="3325743"/>
          </a:xfrm>
        </p:grpSpPr>
        <p:sp>
          <p:nvSpPr>
            <p:cNvPr id="81" name="Rectangle 80"/>
            <p:cNvSpPr>
              <a:spLocks noChangeArrowheads="1"/>
            </p:cNvSpPr>
            <p:nvPr/>
          </p:nvSpPr>
          <p:spPr bwMode="auto">
            <a:xfrm>
              <a:off x="1295400" y="3505200"/>
              <a:ext cx="2057400" cy="609600"/>
            </a:xfrm>
            <a:prstGeom prst="rect">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a:r>
                <a:rPr lang="en-US" sz="1800" dirty="0" err="1" smtClean="0">
                  <a:solidFill>
                    <a:schemeClr val="bg2"/>
                  </a:solidFill>
                  <a:latin typeface="Gill Sans"/>
                  <a:cs typeface="Gill Sans"/>
                </a:rPr>
                <a:t>leftOuterJoin</a:t>
              </a:r>
              <a:endParaRPr lang="en-US" sz="1800" dirty="0">
                <a:solidFill>
                  <a:schemeClr val="bg2"/>
                </a:solidFill>
                <a:latin typeface="Gill Sans"/>
                <a:cs typeface="Gill Sans"/>
              </a:endParaRPr>
            </a:p>
          </p:txBody>
        </p:sp>
        <p:sp>
          <p:nvSpPr>
            <p:cNvPr id="40" name="Text Box 4"/>
            <p:cNvSpPr txBox="1">
              <a:spLocks noChangeArrowheads="1"/>
            </p:cNvSpPr>
            <p:nvPr/>
          </p:nvSpPr>
          <p:spPr bwMode="auto">
            <a:xfrm>
              <a:off x="533400" y="1932057"/>
              <a:ext cx="1676400" cy="353943"/>
            </a:xfrm>
            <a:prstGeom prst="rect">
              <a:avLst/>
            </a:prstGeom>
            <a:noFill/>
            <a:ln w="9525">
              <a:noFill/>
              <a:miter lim="800000"/>
              <a:headEnd/>
              <a:tailEnd/>
            </a:ln>
          </p:spPr>
          <p:txBody>
            <a:bodyPr wrap="square">
              <a:spAutoFit/>
            </a:bodyPr>
            <a:lstStyle/>
            <a:p>
              <a:r>
                <a:rPr lang="en-US" sz="1700" b="0" dirty="0" smtClean="0">
                  <a:solidFill>
                    <a:srgbClr val="000000"/>
                  </a:solidFill>
                  <a:latin typeface="Andale Mono"/>
                  <a:cs typeface="Andale Mono"/>
                </a:rPr>
                <a:t>RDD[(K, V)]</a:t>
              </a:r>
              <a:endParaRPr lang="en-US" sz="1700" b="0" dirty="0">
                <a:solidFill>
                  <a:srgbClr val="000000"/>
                </a:solidFill>
                <a:latin typeface="Andale Mono"/>
                <a:cs typeface="Andale Mono"/>
              </a:endParaRPr>
            </a:p>
          </p:txBody>
        </p:sp>
        <p:sp>
          <p:nvSpPr>
            <p:cNvPr id="41" name="Text Box 4"/>
            <p:cNvSpPr txBox="1">
              <a:spLocks noChangeArrowheads="1"/>
            </p:cNvSpPr>
            <p:nvPr/>
          </p:nvSpPr>
          <p:spPr bwMode="auto">
            <a:xfrm>
              <a:off x="457200" y="4903857"/>
              <a:ext cx="3733800" cy="353943"/>
            </a:xfrm>
            <a:prstGeom prst="rect">
              <a:avLst/>
            </a:prstGeom>
            <a:noFill/>
            <a:ln w="9525">
              <a:noFill/>
              <a:miter lim="800000"/>
              <a:headEnd/>
              <a:tailEnd/>
            </a:ln>
          </p:spPr>
          <p:txBody>
            <a:bodyPr wrap="square">
              <a:spAutoFit/>
            </a:bodyPr>
            <a:lstStyle/>
            <a:p>
              <a:pPr algn="ctr"/>
              <a:r>
                <a:rPr lang="en-US" sz="1700" b="0" dirty="0">
                  <a:solidFill>
                    <a:srgbClr val="000000"/>
                  </a:solidFill>
                  <a:latin typeface="Andale Mono"/>
                  <a:cs typeface="Andale Mono"/>
                </a:rPr>
                <a:t>RDD[(K, (V, Option[W]))]</a:t>
              </a:r>
            </a:p>
          </p:txBody>
        </p:sp>
        <p:sp>
          <p:nvSpPr>
            <p:cNvPr id="43" name="Text Box 4"/>
            <p:cNvSpPr txBox="1">
              <a:spLocks noChangeArrowheads="1"/>
            </p:cNvSpPr>
            <p:nvPr/>
          </p:nvSpPr>
          <p:spPr bwMode="auto">
            <a:xfrm>
              <a:off x="2286000" y="1932057"/>
              <a:ext cx="2057400" cy="353943"/>
            </a:xfrm>
            <a:prstGeom prst="rect">
              <a:avLst/>
            </a:prstGeom>
            <a:noFill/>
            <a:ln w="9525">
              <a:noFill/>
              <a:miter lim="800000"/>
              <a:headEnd/>
              <a:tailEnd/>
            </a:ln>
          </p:spPr>
          <p:txBody>
            <a:bodyPr wrap="square">
              <a:spAutoFit/>
            </a:bodyPr>
            <a:lstStyle/>
            <a:p>
              <a:pPr algn="ctr"/>
              <a:r>
                <a:rPr lang="en-US" sz="1700" b="0" dirty="0" smtClean="0">
                  <a:solidFill>
                    <a:srgbClr val="000000"/>
                  </a:solidFill>
                  <a:latin typeface="Andale Mono"/>
                  <a:cs typeface="Andale Mono"/>
                </a:rPr>
                <a:t>RDD[(K, W)]</a:t>
              </a:r>
              <a:endParaRPr lang="en-US" sz="1700" b="0" dirty="0">
                <a:solidFill>
                  <a:srgbClr val="000000"/>
                </a:solidFill>
                <a:latin typeface="Andale Mono"/>
                <a:cs typeface="Andale Mono"/>
              </a:endParaRPr>
            </a:p>
          </p:txBody>
        </p:sp>
        <p:cxnSp>
          <p:nvCxnSpPr>
            <p:cNvPr id="44" name="Straight Arrow Connector 43"/>
            <p:cNvCxnSpPr>
              <a:endCxn id="41" idx="0"/>
            </p:cNvCxnSpPr>
            <p:nvPr/>
          </p:nvCxnSpPr>
          <p:spPr bwMode="auto">
            <a:xfrm>
              <a:off x="2324100" y="4114800"/>
              <a:ext cx="0" cy="789057"/>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45" name="Elbow Connector 44"/>
            <p:cNvCxnSpPr>
              <a:stCxn id="40" idx="2"/>
            </p:cNvCxnSpPr>
            <p:nvPr/>
          </p:nvCxnSpPr>
          <p:spPr bwMode="auto">
            <a:xfrm rot="16200000" flipH="1">
              <a:off x="1238250" y="2419350"/>
              <a:ext cx="1219200" cy="952500"/>
            </a:xfrm>
            <a:prstGeom prst="bentConnector3">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46" name="Elbow Connector 45"/>
            <p:cNvCxnSpPr>
              <a:stCxn id="43" idx="2"/>
            </p:cNvCxnSpPr>
            <p:nvPr/>
          </p:nvCxnSpPr>
          <p:spPr bwMode="auto">
            <a:xfrm rot="5400000">
              <a:off x="2209800" y="2400300"/>
              <a:ext cx="1219200" cy="990600"/>
            </a:xfrm>
            <a:prstGeom prst="bentConnector3">
              <a:avLst/>
            </a:prstGeom>
            <a:ln>
              <a:headEnd type="none" w="med" len="med"/>
              <a:tailEnd type="arrow"/>
            </a:ln>
          </p:spPr>
          <p:style>
            <a:lnRef idx="2">
              <a:schemeClr val="dk1"/>
            </a:lnRef>
            <a:fillRef idx="0">
              <a:schemeClr val="dk1"/>
            </a:fillRef>
            <a:effectRef idx="1">
              <a:schemeClr val="dk1"/>
            </a:effectRef>
            <a:fontRef idx="minor">
              <a:schemeClr val="tx1"/>
            </a:fontRef>
          </p:style>
        </p:cxnSp>
      </p:grpSp>
      <p:grpSp>
        <p:nvGrpSpPr>
          <p:cNvPr id="3" name="Group 2"/>
          <p:cNvGrpSpPr/>
          <p:nvPr/>
        </p:nvGrpSpPr>
        <p:grpSpPr>
          <a:xfrm>
            <a:off x="4267200" y="1932057"/>
            <a:ext cx="4648200" cy="3325743"/>
            <a:chOff x="4267200" y="1932057"/>
            <a:chExt cx="4648200" cy="3325743"/>
          </a:xfrm>
        </p:grpSpPr>
        <p:sp>
          <p:nvSpPr>
            <p:cNvPr id="61" name="Text Box 4"/>
            <p:cNvSpPr txBox="1">
              <a:spLocks noChangeArrowheads="1"/>
            </p:cNvSpPr>
            <p:nvPr/>
          </p:nvSpPr>
          <p:spPr bwMode="auto">
            <a:xfrm>
              <a:off x="4800600" y="1932057"/>
              <a:ext cx="1676400" cy="353943"/>
            </a:xfrm>
            <a:prstGeom prst="rect">
              <a:avLst/>
            </a:prstGeom>
            <a:noFill/>
            <a:ln w="9525">
              <a:noFill/>
              <a:miter lim="800000"/>
              <a:headEnd/>
              <a:tailEnd/>
            </a:ln>
          </p:spPr>
          <p:txBody>
            <a:bodyPr wrap="square">
              <a:spAutoFit/>
            </a:bodyPr>
            <a:lstStyle/>
            <a:p>
              <a:r>
                <a:rPr lang="en-US" sz="1700" b="0" dirty="0" smtClean="0">
                  <a:solidFill>
                    <a:srgbClr val="000000"/>
                  </a:solidFill>
                  <a:latin typeface="Andale Mono"/>
                  <a:cs typeface="Andale Mono"/>
                </a:rPr>
                <a:t>RDD[(K, V)]</a:t>
              </a:r>
              <a:endParaRPr lang="en-US" sz="1700" b="0" dirty="0">
                <a:solidFill>
                  <a:srgbClr val="000000"/>
                </a:solidFill>
                <a:latin typeface="Andale Mono"/>
                <a:cs typeface="Andale Mono"/>
              </a:endParaRPr>
            </a:p>
          </p:txBody>
        </p:sp>
        <p:sp>
          <p:nvSpPr>
            <p:cNvPr id="62" name="Text Box 4"/>
            <p:cNvSpPr txBox="1">
              <a:spLocks noChangeArrowheads="1"/>
            </p:cNvSpPr>
            <p:nvPr/>
          </p:nvSpPr>
          <p:spPr bwMode="auto">
            <a:xfrm>
              <a:off x="4267200" y="4903857"/>
              <a:ext cx="4648200" cy="353943"/>
            </a:xfrm>
            <a:prstGeom prst="rect">
              <a:avLst/>
            </a:prstGeom>
            <a:noFill/>
            <a:ln w="9525">
              <a:noFill/>
              <a:miter lim="800000"/>
              <a:headEnd/>
              <a:tailEnd/>
            </a:ln>
          </p:spPr>
          <p:txBody>
            <a:bodyPr wrap="square">
              <a:spAutoFit/>
            </a:bodyPr>
            <a:lstStyle/>
            <a:p>
              <a:pPr algn="ctr"/>
              <a:r>
                <a:rPr lang="en-US" sz="1700" b="0" dirty="0">
                  <a:solidFill>
                    <a:srgbClr val="000000"/>
                  </a:solidFill>
                  <a:latin typeface="Andale Mono"/>
                  <a:cs typeface="Andale Mono"/>
                </a:rPr>
                <a:t>RDD[(K, </a:t>
              </a:r>
              <a:r>
                <a:rPr lang="en-US" sz="1700" b="0" dirty="0" smtClean="0">
                  <a:solidFill>
                    <a:srgbClr val="000000"/>
                  </a:solidFill>
                  <a:latin typeface="Andale Mono"/>
                  <a:cs typeface="Andale Mono"/>
                </a:rPr>
                <a:t>(Option[V], </a:t>
              </a:r>
              <a:r>
                <a:rPr lang="en-US" sz="1700" b="0" dirty="0">
                  <a:solidFill>
                    <a:srgbClr val="000000"/>
                  </a:solidFill>
                  <a:latin typeface="Andale Mono"/>
                  <a:cs typeface="Andale Mono"/>
                </a:rPr>
                <a:t>Option[W]))]</a:t>
              </a:r>
            </a:p>
          </p:txBody>
        </p:sp>
        <p:sp>
          <p:nvSpPr>
            <p:cNvPr id="63" name="Rectangle 62"/>
            <p:cNvSpPr>
              <a:spLocks noChangeArrowheads="1"/>
            </p:cNvSpPr>
            <p:nvPr/>
          </p:nvSpPr>
          <p:spPr bwMode="auto">
            <a:xfrm>
              <a:off x="5562600" y="3505200"/>
              <a:ext cx="2057400" cy="609600"/>
            </a:xfrm>
            <a:prstGeom prst="rect">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a:r>
                <a:rPr lang="en-US" sz="1800" dirty="0" err="1" smtClean="0">
                  <a:solidFill>
                    <a:schemeClr val="bg2"/>
                  </a:solidFill>
                  <a:latin typeface="Gill Sans"/>
                  <a:cs typeface="Gill Sans"/>
                </a:rPr>
                <a:t>fullOuterJoin</a:t>
              </a:r>
              <a:endParaRPr lang="en-US" sz="1800" dirty="0">
                <a:solidFill>
                  <a:schemeClr val="bg2"/>
                </a:solidFill>
                <a:latin typeface="Gill Sans"/>
                <a:cs typeface="Gill Sans"/>
              </a:endParaRPr>
            </a:p>
          </p:txBody>
        </p:sp>
        <p:sp>
          <p:nvSpPr>
            <p:cNvPr id="64" name="Text Box 4"/>
            <p:cNvSpPr txBox="1">
              <a:spLocks noChangeArrowheads="1"/>
            </p:cNvSpPr>
            <p:nvPr/>
          </p:nvSpPr>
          <p:spPr bwMode="auto">
            <a:xfrm>
              <a:off x="6553200" y="1932057"/>
              <a:ext cx="2057400" cy="353943"/>
            </a:xfrm>
            <a:prstGeom prst="rect">
              <a:avLst/>
            </a:prstGeom>
            <a:noFill/>
            <a:ln w="9525">
              <a:noFill/>
              <a:miter lim="800000"/>
              <a:headEnd/>
              <a:tailEnd/>
            </a:ln>
          </p:spPr>
          <p:txBody>
            <a:bodyPr wrap="square">
              <a:spAutoFit/>
            </a:bodyPr>
            <a:lstStyle/>
            <a:p>
              <a:pPr algn="ctr"/>
              <a:r>
                <a:rPr lang="en-US" sz="1700" b="0" dirty="0" smtClean="0">
                  <a:solidFill>
                    <a:srgbClr val="000000"/>
                  </a:solidFill>
                  <a:latin typeface="Andale Mono"/>
                  <a:cs typeface="Andale Mono"/>
                </a:rPr>
                <a:t>RDD[(K, W)]</a:t>
              </a:r>
              <a:endParaRPr lang="en-US" sz="1700" b="0" dirty="0">
                <a:solidFill>
                  <a:srgbClr val="000000"/>
                </a:solidFill>
                <a:latin typeface="Andale Mono"/>
                <a:cs typeface="Andale Mono"/>
              </a:endParaRPr>
            </a:p>
          </p:txBody>
        </p:sp>
        <p:cxnSp>
          <p:nvCxnSpPr>
            <p:cNvPr id="65" name="Straight Arrow Connector 64"/>
            <p:cNvCxnSpPr>
              <a:stCxn id="63" idx="2"/>
              <a:endCxn id="62" idx="0"/>
            </p:cNvCxnSpPr>
            <p:nvPr/>
          </p:nvCxnSpPr>
          <p:spPr bwMode="auto">
            <a:xfrm>
              <a:off x="6591300" y="4114800"/>
              <a:ext cx="0" cy="789057"/>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66" name="Elbow Connector 65"/>
            <p:cNvCxnSpPr>
              <a:stCxn id="61" idx="2"/>
              <a:endCxn id="63" idx="0"/>
            </p:cNvCxnSpPr>
            <p:nvPr/>
          </p:nvCxnSpPr>
          <p:spPr bwMode="auto">
            <a:xfrm rot="16200000" flipH="1">
              <a:off x="5505450" y="2419350"/>
              <a:ext cx="1219200" cy="952500"/>
            </a:xfrm>
            <a:prstGeom prst="bentConnector3">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67" name="Elbow Connector 66"/>
            <p:cNvCxnSpPr>
              <a:stCxn id="64" idx="2"/>
              <a:endCxn id="63" idx="0"/>
            </p:cNvCxnSpPr>
            <p:nvPr/>
          </p:nvCxnSpPr>
          <p:spPr bwMode="auto">
            <a:xfrm rot="5400000">
              <a:off x="6477000" y="2400300"/>
              <a:ext cx="1219200" cy="990600"/>
            </a:xfrm>
            <a:prstGeom prst="bentConnector3">
              <a:avLst/>
            </a:prstGeom>
            <a:ln>
              <a:headEnd type="none" w="med" len="med"/>
              <a:tailEnd type="arrow"/>
            </a:ln>
          </p:spPr>
          <p:style>
            <a:lnRef idx="2">
              <a:schemeClr val="dk1"/>
            </a:lnRef>
            <a:fillRef idx="0">
              <a:schemeClr val="dk1"/>
            </a:fillRef>
            <a:effectRef idx="1">
              <a:schemeClr val="dk1"/>
            </a:effectRef>
            <a:fontRef idx="minor">
              <a:schemeClr val="tx1"/>
            </a:fontRef>
          </p:style>
        </p:cxnSp>
      </p:grpSp>
      <p:sp>
        <p:nvSpPr>
          <p:cNvPr id="82" name="TextBox 81"/>
          <p:cNvSpPr txBox="1"/>
          <p:nvPr/>
        </p:nvSpPr>
        <p:spPr>
          <a:xfrm>
            <a:off x="3681" y="6381690"/>
            <a:ext cx="9144000" cy="400110"/>
          </a:xfrm>
          <a:prstGeom prst="rect">
            <a:avLst/>
          </a:prstGeom>
          <a:noFill/>
        </p:spPr>
        <p:txBody>
          <a:bodyPr wrap="square" rtlCol="0">
            <a:spAutoFit/>
          </a:bodyPr>
          <a:lstStyle/>
          <a:p>
            <a:pPr lvl="0" algn="ctr">
              <a:defRPr/>
            </a:pPr>
            <a:r>
              <a:rPr lang="en-US" sz="2000" b="0" kern="0" dirty="0" smtClean="0">
                <a:solidFill>
                  <a:srgbClr val="000000"/>
                </a:solidFill>
                <a:latin typeface="Gill Sans"/>
                <a:cs typeface="Gill Sans"/>
              </a:rPr>
              <a:t>(Not meant to be exhaustive)</a:t>
            </a:r>
            <a:endParaRPr lang="en-US" sz="2000" b="0" kern="0" dirty="0">
              <a:solidFill>
                <a:srgbClr val="000000"/>
              </a:solidFill>
              <a:latin typeface="Gill Sans"/>
              <a:cs typeface="Gill Sans"/>
            </a:endParaRPr>
          </a:p>
        </p:txBody>
      </p:sp>
      <p:sp>
        <p:nvSpPr>
          <p:cNvPr id="20" name="Title 1"/>
          <p:cNvSpPr txBox="1">
            <a:spLocks/>
          </p:cNvSpPr>
          <p:nvPr/>
        </p:nvSpPr>
        <p:spPr>
          <a:xfrm>
            <a:off x="0" y="548640"/>
            <a:ext cx="9144000" cy="685800"/>
          </a:xfrm>
          <a:prstGeom prst="rect">
            <a:avLst/>
          </a:prstGeom>
        </p:spPr>
        <p:txBody>
          <a:bodyPr/>
          <a:lstStyle/>
          <a:p>
            <a:pPr lvl="0" algn="ctr">
              <a:defRPr/>
            </a:pPr>
            <a:r>
              <a:rPr lang="en-US" sz="3600" b="0" kern="0" dirty="0" smtClean="0">
                <a:solidFill>
                  <a:srgbClr val="000000"/>
                </a:solidFill>
                <a:latin typeface="Gill Sans"/>
                <a:cs typeface="Gill Sans"/>
              </a:rPr>
              <a:t>Join-like Operations</a:t>
            </a:r>
            <a:endParaRPr lang="en-US" sz="3600" b="0" kern="0" dirty="0">
              <a:solidFill>
                <a:srgbClr val="000000"/>
              </a:solidFill>
              <a:latin typeface="Gill Sans"/>
              <a:cs typeface="Gill Sans"/>
            </a:endParaRPr>
          </a:p>
        </p:txBody>
      </p:sp>
    </p:spTree>
    <p:extLst>
      <p:ext uri="{BB962C8B-B14F-4D97-AF65-F5344CB8AC3E}">
        <p14:creationId xmlns:p14="http://schemas.microsoft.com/office/powerpoint/2010/main" val="827100346"/>
      </p:ext>
    </p:extLst>
  </p:cSld>
  <p:clrMapOvr>
    <a:masterClrMapping/>
  </p:clrMapOvr>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381000" y="1932057"/>
            <a:ext cx="3886200" cy="3325743"/>
            <a:chOff x="381000" y="1932057"/>
            <a:chExt cx="3886200" cy="3325743"/>
          </a:xfrm>
        </p:grpSpPr>
        <p:sp>
          <p:nvSpPr>
            <p:cNvPr id="40" name="Text Box 4"/>
            <p:cNvSpPr txBox="1">
              <a:spLocks noChangeArrowheads="1"/>
            </p:cNvSpPr>
            <p:nvPr/>
          </p:nvSpPr>
          <p:spPr bwMode="auto">
            <a:xfrm>
              <a:off x="457200" y="1932057"/>
              <a:ext cx="1676400" cy="353943"/>
            </a:xfrm>
            <a:prstGeom prst="rect">
              <a:avLst/>
            </a:prstGeom>
            <a:noFill/>
            <a:ln w="9525">
              <a:noFill/>
              <a:miter lim="800000"/>
              <a:headEnd/>
              <a:tailEnd/>
            </a:ln>
          </p:spPr>
          <p:txBody>
            <a:bodyPr wrap="square">
              <a:spAutoFit/>
            </a:bodyPr>
            <a:lstStyle/>
            <a:p>
              <a:pPr algn="ctr"/>
              <a:r>
                <a:rPr lang="en-US" sz="1700" b="0" dirty="0" smtClean="0">
                  <a:solidFill>
                    <a:srgbClr val="000000"/>
                  </a:solidFill>
                  <a:latin typeface="Andale Mono"/>
                  <a:cs typeface="Andale Mono"/>
                </a:rPr>
                <a:t>RDD[T]</a:t>
              </a:r>
              <a:endParaRPr lang="en-US" sz="1700" b="0" dirty="0">
                <a:solidFill>
                  <a:srgbClr val="000000"/>
                </a:solidFill>
                <a:latin typeface="Andale Mono"/>
                <a:cs typeface="Andale Mono"/>
              </a:endParaRPr>
            </a:p>
          </p:txBody>
        </p:sp>
        <p:sp>
          <p:nvSpPr>
            <p:cNvPr id="41" name="Text Box 4"/>
            <p:cNvSpPr txBox="1">
              <a:spLocks noChangeArrowheads="1"/>
            </p:cNvSpPr>
            <p:nvPr/>
          </p:nvSpPr>
          <p:spPr bwMode="auto">
            <a:xfrm>
              <a:off x="381000" y="4903857"/>
              <a:ext cx="3733800" cy="353943"/>
            </a:xfrm>
            <a:prstGeom prst="rect">
              <a:avLst/>
            </a:prstGeom>
            <a:noFill/>
            <a:ln w="9525">
              <a:noFill/>
              <a:miter lim="800000"/>
              <a:headEnd/>
              <a:tailEnd/>
            </a:ln>
          </p:spPr>
          <p:txBody>
            <a:bodyPr wrap="square">
              <a:spAutoFit/>
            </a:bodyPr>
            <a:lstStyle/>
            <a:p>
              <a:pPr algn="ctr"/>
              <a:r>
                <a:rPr lang="en-US" sz="1700" b="0" dirty="0">
                  <a:solidFill>
                    <a:srgbClr val="000000"/>
                  </a:solidFill>
                  <a:latin typeface="Andale Mono"/>
                  <a:cs typeface="Andale Mono"/>
                </a:rPr>
                <a:t>RDD[T]</a:t>
              </a:r>
            </a:p>
          </p:txBody>
        </p:sp>
        <p:sp>
          <p:nvSpPr>
            <p:cNvPr id="42" name="Rectangle 41"/>
            <p:cNvSpPr>
              <a:spLocks noChangeArrowheads="1"/>
            </p:cNvSpPr>
            <p:nvPr/>
          </p:nvSpPr>
          <p:spPr bwMode="auto">
            <a:xfrm>
              <a:off x="1371600" y="3505200"/>
              <a:ext cx="1752600" cy="609600"/>
            </a:xfrm>
            <a:prstGeom prst="rect">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a:r>
                <a:rPr lang="en-US" sz="1800" dirty="0" smtClean="0">
                  <a:solidFill>
                    <a:schemeClr val="bg2"/>
                  </a:solidFill>
                  <a:latin typeface="Gill Sans"/>
                  <a:cs typeface="Gill Sans"/>
                </a:rPr>
                <a:t>union</a:t>
              </a:r>
              <a:endParaRPr lang="en-US" sz="1800" dirty="0">
                <a:solidFill>
                  <a:schemeClr val="bg2"/>
                </a:solidFill>
                <a:latin typeface="Gill Sans"/>
                <a:cs typeface="Gill Sans"/>
              </a:endParaRPr>
            </a:p>
          </p:txBody>
        </p:sp>
        <p:sp>
          <p:nvSpPr>
            <p:cNvPr id="43" name="Text Box 4"/>
            <p:cNvSpPr txBox="1">
              <a:spLocks noChangeArrowheads="1"/>
            </p:cNvSpPr>
            <p:nvPr/>
          </p:nvSpPr>
          <p:spPr bwMode="auto">
            <a:xfrm>
              <a:off x="2209800" y="1932057"/>
              <a:ext cx="2057400" cy="353943"/>
            </a:xfrm>
            <a:prstGeom prst="rect">
              <a:avLst/>
            </a:prstGeom>
            <a:noFill/>
            <a:ln w="9525">
              <a:noFill/>
              <a:miter lim="800000"/>
              <a:headEnd/>
              <a:tailEnd/>
            </a:ln>
          </p:spPr>
          <p:txBody>
            <a:bodyPr wrap="square">
              <a:spAutoFit/>
            </a:bodyPr>
            <a:lstStyle/>
            <a:p>
              <a:pPr algn="ctr"/>
              <a:r>
                <a:rPr lang="en-US" sz="1700" b="0" dirty="0">
                  <a:solidFill>
                    <a:srgbClr val="000000"/>
                  </a:solidFill>
                  <a:latin typeface="Andale Mono"/>
                  <a:cs typeface="Andale Mono"/>
                </a:rPr>
                <a:t>RDD[T]</a:t>
              </a:r>
            </a:p>
          </p:txBody>
        </p:sp>
        <p:cxnSp>
          <p:nvCxnSpPr>
            <p:cNvPr id="44" name="Straight Arrow Connector 43"/>
            <p:cNvCxnSpPr>
              <a:stCxn id="42" idx="2"/>
              <a:endCxn id="41" idx="0"/>
            </p:cNvCxnSpPr>
            <p:nvPr/>
          </p:nvCxnSpPr>
          <p:spPr bwMode="auto">
            <a:xfrm>
              <a:off x="2247900" y="4114800"/>
              <a:ext cx="0" cy="789057"/>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45" name="Elbow Connector 44"/>
            <p:cNvCxnSpPr>
              <a:stCxn id="40" idx="2"/>
              <a:endCxn id="42" idx="0"/>
            </p:cNvCxnSpPr>
            <p:nvPr/>
          </p:nvCxnSpPr>
          <p:spPr bwMode="auto">
            <a:xfrm rot="16200000" flipH="1">
              <a:off x="1162050" y="2419350"/>
              <a:ext cx="1219200" cy="952500"/>
            </a:xfrm>
            <a:prstGeom prst="bentConnector3">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46" name="Elbow Connector 45"/>
            <p:cNvCxnSpPr>
              <a:stCxn id="43" idx="2"/>
              <a:endCxn id="42" idx="0"/>
            </p:cNvCxnSpPr>
            <p:nvPr/>
          </p:nvCxnSpPr>
          <p:spPr bwMode="auto">
            <a:xfrm rot="5400000">
              <a:off x="2133600" y="2400300"/>
              <a:ext cx="1219200" cy="990600"/>
            </a:xfrm>
            <a:prstGeom prst="bentConnector3">
              <a:avLst/>
            </a:prstGeom>
            <a:ln>
              <a:headEnd type="none" w="med" len="med"/>
              <a:tailEnd type="arrow"/>
            </a:ln>
          </p:spPr>
          <p:style>
            <a:lnRef idx="2">
              <a:schemeClr val="dk1"/>
            </a:lnRef>
            <a:fillRef idx="0">
              <a:schemeClr val="dk1"/>
            </a:fillRef>
            <a:effectRef idx="1">
              <a:schemeClr val="dk1"/>
            </a:effectRef>
            <a:fontRef idx="minor">
              <a:schemeClr val="tx1"/>
            </a:fontRef>
          </p:style>
        </p:cxnSp>
      </p:grpSp>
      <p:sp>
        <p:nvSpPr>
          <p:cNvPr id="62" name="Text Box 4"/>
          <p:cNvSpPr txBox="1">
            <a:spLocks noChangeArrowheads="1"/>
          </p:cNvSpPr>
          <p:nvPr/>
        </p:nvSpPr>
        <p:spPr bwMode="auto">
          <a:xfrm>
            <a:off x="4343400" y="4903857"/>
            <a:ext cx="4648200" cy="353943"/>
          </a:xfrm>
          <a:prstGeom prst="rect">
            <a:avLst/>
          </a:prstGeom>
          <a:noFill/>
          <a:ln w="9525">
            <a:noFill/>
            <a:miter lim="800000"/>
            <a:headEnd/>
            <a:tailEnd/>
          </a:ln>
        </p:spPr>
        <p:txBody>
          <a:bodyPr wrap="square">
            <a:spAutoFit/>
          </a:bodyPr>
          <a:lstStyle/>
          <a:p>
            <a:pPr algn="ctr"/>
            <a:r>
              <a:rPr lang="en-US" sz="1700" b="0" dirty="0">
                <a:solidFill>
                  <a:srgbClr val="000000"/>
                </a:solidFill>
                <a:latin typeface="Andale Mono"/>
                <a:cs typeface="Andale Mono"/>
              </a:rPr>
              <a:t>RDD[T]</a:t>
            </a:r>
          </a:p>
        </p:txBody>
      </p:sp>
      <p:grpSp>
        <p:nvGrpSpPr>
          <p:cNvPr id="3" name="Group 2"/>
          <p:cNvGrpSpPr/>
          <p:nvPr/>
        </p:nvGrpSpPr>
        <p:grpSpPr>
          <a:xfrm>
            <a:off x="4876800" y="1932057"/>
            <a:ext cx="3810000" cy="2971800"/>
            <a:chOff x="4876800" y="1932057"/>
            <a:chExt cx="3810000" cy="2971800"/>
          </a:xfrm>
        </p:grpSpPr>
        <p:sp>
          <p:nvSpPr>
            <p:cNvPr id="61" name="Text Box 4"/>
            <p:cNvSpPr txBox="1">
              <a:spLocks noChangeArrowheads="1"/>
            </p:cNvSpPr>
            <p:nvPr/>
          </p:nvSpPr>
          <p:spPr bwMode="auto">
            <a:xfrm>
              <a:off x="4876800" y="1932057"/>
              <a:ext cx="1676400" cy="353943"/>
            </a:xfrm>
            <a:prstGeom prst="rect">
              <a:avLst/>
            </a:prstGeom>
            <a:noFill/>
            <a:ln w="9525">
              <a:noFill/>
              <a:miter lim="800000"/>
              <a:headEnd/>
              <a:tailEnd/>
            </a:ln>
          </p:spPr>
          <p:txBody>
            <a:bodyPr wrap="square">
              <a:spAutoFit/>
            </a:bodyPr>
            <a:lstStyle/>
            <a:p>
              <a:pPr algn="ctr"/>
              <a:r>
                <a:rPr lang="en-US" sz="1700" b="0" dirty="0">
                  <a:solidFill>
                    <a:srgbClr val="000000"/>
                  </a:solidFill>
                  <a:latin typeface="Andale Mono"/>
                  <a:cs typeface="Andale Mono"/>
                </a:rPr>
                <a:t>RDD[T]</a:t>
              </a:r>
            </a:p>
          </p:txBody>
        </p:sp>
        <p:sp>
          <p:nvSpPr>
            <p:cNvPr id="63" name="Rectangle 62"/>
            <p:cNvSpPr>
              <a:spLocks noChangeArrowheads="1"/>
            </p:cNvSpPr>
            <p:nvPr/>
          </p:nvSpPr>
          <p:spPr bwMode="auto">
            <a:xfrm>
              <a:off x="5791200" y="3505200"/>
              <a:ext cx="1752600" cy="609600"/>
            </a:xfrm>
            <a:prstGeom prst="rect">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a:r>
                <a:rPr lang="en-US" sz="1800" dirty="0" smtClean="0">
                  <a:solidFill>
                    <a:schemeClr val="bg2"/>
                  </a:solidFill>
                  <a:latin typeface="Gill Sans"/>
                  <a:cs typeface="Gill Sans"/>
                </a:rPr>
                <a:t>intersection</a:t>
              </a:r>
              <a:endParaRPr lang="en-US" sz="1800" dirty="0">
                <a:solidFill>
                  <a:schemeClr val="bg2"/>
                </a:solidFill>
                <a:latin typeface="Gill Sans"/>
                <a:cs typeface="Gill Sans"/>
              </a:endParaRPr>
            </a:p>
          </p:txBody>
        </p:sp>
        <p:sp>
          <p:nvSpPr>
            <p:cNvPr id="64" name="Text Box 4"/>
            <p:cNvSpPr txBox="1">
              <a:spLocks noChangeArrowheads="1"/>
            </p:cNvSpPr>
            <p:nvPr/>
          </p:nvSpPr>
          <p:spPr bwMode="auto">
            <a:xfrm>
              <a:off x="6629400" y="1932057"/>
              <a:ext cx="2057400" cy="353943"/>
            </a:xfrm>
            <a:prstGeom prst="rect">
              <a:avLst/>
            </a:prstGeom>
            <a:noFill/>
            <a:ln w="9525">
              <a:noFill/>
              <a:miter lim="800000"/>
              <a:headEnd/>
              <a:tailEnd/>
            </a:ln>
          </p:spPr>
          <p:txBody>
            <a:bodyPr wrap="square">
              <a:spAutoFit/>
            </a:bodyPr>
            <a:lstStyle/>
            <a:p>
              <a:pPr algn="ctr"/>
              <a:r>
                <a:rPr lang="en-US" sz="1700" b="0" dirty="0">
                  <a:solidFill>
                    <a:srgbClr val="000000"/>
                  </a:solidFill>
                  <a:latin typeface="Andale Mono"/>
                  <a:cs typeface="Andale Mono"/>
                </a:rPr>
                <a:t>RDD[T]</a:t>
              </a:r>
            </a:p>
          </p:txBody>
        </p:sp>
        <p:cxnSp>
          <p:nvCxnSpPr>
            <p:cNvPr id="65" name="Straight Arrow Connector 64"/>
            <p:cNvCxnSpPr>
              <a:stCxn id="63" idx="2"/>
              <a:endCxn id="62" idx="0"/>
            </p:cNvCxnSpPr>
            <p:nvPr/>
          </p:nvCxnSpPr>
          <p:spPr bwMode="auto">
            <a:xfrm>
              <a:off x="6667500" y="4114800"/>
              <a:ext cx="0" cy="789057"/>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66" name="Elbow Connector 65"/>
            <p:cNvCxnSpPr>
              <a:stCxn id="61" idx="2"/>
              <a:endCxn id="63" idx="0"/>
            </p:cNvCxnSpPr>
            <p:nvPr/>
          </p:nvCxnSpPr>
          <p:spPr bwMode="auto">
            <a:xfrm rot="16200000" flipH="1">
              <a:off x="5581650" y="2419350"/>
              <a:ext cx="1219200" cy="952500"/>
            </a:xfrm>
            <a:prstGeom prst="bentConnector3">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67" name="Elbow Connector 66"/>
            <p:cNvCxnSpPr>
              <a:stCxn id="64" idx="2"/>
              <a:endCxn id="63" idx="0"/>
            </p:cNvCxnSpPr>
            <p:nvPr/>
          </p:nvCxnSpPr>
          <p:spPr bwMode="auto">
            <a:xfrm rot="5400000">
              <a:off x="6553200" y="2400300"/>
              <a:ext cx="1219200" cy="990600"/>
            </a:xfrm>
            <a:prstGeom prst="bentConnector3">
              <a:avLst/>
            </a:prstGeom>
            <a:ln>
              <a:headEnd type="none" w="med" len="med"/>
              <a:tailEnd type="arrow"/>
            </a:ln>
          </p:spPr>
          <p:style>
            <a:lnRef idx="2">
              <a:schemeClr val="dk1"/>
            </a:lnRef>
            <a:fillRef idx="0">
              <a:schemeClr val="dk1"/>
            </a:fillRef>
            <a:effectRef idx="1">
              <a:schemeClr val="dk1"/>
            </a:effectRef>
            <a:fontRef idx="minor">
              <a:schemeClr val="tx1"/>
            </a:fontRef>
          </p:style>
        </p:cxnSp>
      </p:grpSp>
      <p:sp>
        <p:nvSpPr>
          <p:cNvPr id="17" name="TextBox 16"/>
          <p:cNvSpPr txBox="1"/>
          <p:nvPr/>
        </p:nvSpPr>
        <p:spPr>
          <a:xfrm>
            <a:off x="3681" y="6381690"/>
            <a:ext cx="9144000" cy="400110"/>
          </a:xfrm>
          <a:prstGeom prst="rect">
            <a:avLst/>
          </a:prstGeom>
          <a:noFill/>
        </p:spPr>
        <p:txBody>
          <a:bodyPr wrap="square" rtlCol="0">
            <a:spAutoFit/>
          </a:bodyPr>
          <a:lstStyle/>
          <a:p>
            <a:pPr lvl="0" algn="ctr">
              <a:defRPr/>
            </a:pPr>
            <a:r>
              <a:rPr lang="en-US" sz="2000" b="0" kern="0" dirty="0" smtClean="0">
                <a:solidFill>
                  <a:srgbClr val="000000"/>
                </a:solidFill>
                <a:latin typeface="Gill Sans"/>
                <a:cs typeface="Gill Sans"/>
              </a:rPr>
              <a:t>(Not meant to be exhaustive)</a:t>
            </a:r>
            <a:endParaRPr lang="en-US" sz="2000" b="0" kern="0" dirty="0">
              <a:solidFill>
                <a:srgbClr val="000000"/>
              </a:solidFill>
              <a:latin typeface="Gill Sans"/>
              <a:cs typeface="Gill Sans"/>
            </a:endParaRPr>
          </a:p>
        </p:txBody>
      </p:sp>
      <p:sp>
        <p:nvSpPr>
          <p:cNvPr id="20" name="Title 1"/>
          <p:cNvSpPr txBox="1">
            <a:spLocks/>
          </p:cNvSpPr>
          <p:nvPr/>
        </p:nvSpPr>
        <p:spPr>
          <a:xfrm>
            <a:off x="0" y="548640"/>
            <a:ext cx="9144000" cy="685800"/>
          </a:xfrm>
          <a:prstGeom prst="rect">
            <a:avLst/>
          </a:prstGeom>
        </p:spPr>
        <p:txBody>
          <a:bodyPr/>
          <a:lstStyle/>
          <a:p>
            <a:pPr lvl="0" algn="ctr">
              <a:defRPr/>
            </a:pPr>
            <a:r>
              <a:rPr lang="en-US" sz="3600" b="0" kern="0" dirty="0" smtClean="0">
                <a:solidFill>
                  <a:srgbClr val="000000"/>
                </a:solidFill>
                <a:latin typeface="Gill Sans"/>
                <a:cs typeface="Gill Sans"/>
              </a:rPr>
              <a:t>Set-</a:t>
            </a:r>
            <a:r>
              <a:rPr lang="en-US" sz="3600" b="0" kern="0" dirty="0" err="1" smtClean="0">
                <a:solidFill>
                  <a:srgbClr val="000000"/>
                </a:solidFill>
                <a:latin typeface="Gill Sans"/>
                <a:cs typeface="Gill Sans"/>
              </a:rPr>
              <a:t>ish</a:t>
            </a:r>
            <a:r>
              <a:rPr lang="en-US" sz="3600" b="0" kern="0" dirty="0" smtClean="0">
                <a:solidFill>
                  <a:srgbClr val="000000"/>
                </a:solidFill>
                <a:latin typeface="Gill Sans"/>
                <a:cs typeface="Gill Sans"/>
              </a:rPr>
              <a:t> Operations</a:t>
            </a:r>
            <a:endParaRPr lang="en-US" sz="3600" b="0" kern="0" dirty="0">
              <a:solidFill>
                <a:srgbClr val="000000"/>
              </a:solidFill>
              <a:latin typeface="Gill Sans"/>
              <a:cs typeface="Gill Sans"/>
            </a:endParaRPr>
          </a:p>
        </p:txBody>
      </p:sp>
    </p:spTree>
    <p:extLst>
      <p:ext uri="{BB962C8B-B14F-4D97-AF65-F5344CB8AC3E}">
        <p14:creationId xmlns:p14="http://schemas.microsoft.com/office/powerpoint/2010/main" val="3965681296"/>
      </p:ext>
    </p:extLst>
  </p:cSld>
  <p:clrMapOvr>
    <a:masterClrMapping/>
  </p:clrMapOvr>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Text Box 4"/>
          <p:cNvSpPr txBox="1">
            <a:spLocks noChangeArrowheads="1"/>
          </p:cNvSpPr>
          <p:nvPr/>
        </p:nvSpPr>
        <p:spPr bwMode="auto">
          <a:xfrm>
            <a:off x="4343400" y="4903857"/>
            <a:ext cx="4648200" cy="353943"/>
          </a:xfrm>
          <a:prstGeom prst="rect">
            <a:avLst/>
          </a:prstGeom>
          <a:noFill/>
          <a:ln w="9525">
            <a:noFill/>
            <a:miter lim="800000"/>
            <a:headEnd/>
            <a:tailEnd/>
          </a:ln>
        </p:spPr>
        <p:txBody>
          <a:bodyPr wrap="square">
            <a:spAutoFit/>
          </a:bodyPr>
          <a:lstStyle/>
          <a:p>
            <a:pPr algn="ctr"/>
            <a:r>
              <a:rPr lang="en-US" sz="1700" b="0" dirty="0">
                <a:solidFill>
                  <a:srgbClr val="000000"/>
                </a:solidFill>
                <a:latin typeface="Andale Mono"/>
                <a:cs typeface="Andale Mono"/>
              </a:rPr>
              <a:t>RDD</a:t>
            </a:r>
            <a:r>
              <a:rPr lang="en-US" sz="1700" b="0" dirty="0" smtClean="0">
                <a:solidFill>
                  <a:srgbClr val="000000"/>
                </a:solidFill>
                <a:latin typeface="Andale Mono"/>
                <a:cs typeface="Andale Mono"/>
              </a:rPr>
              <a:t>[(T, U)]</a:t>
            </a:r>
            <a:endParaRPr lang="en-US" sz="1700" b="0" dirty="0">
              <a:solidFill>
                <a:srgbClr val="000000"/>
              </a:solidFill>
              <a:latin typeface="Andale Mono"/>
              <a:cs typeface="Andale Mono"/>
            </a:endParaRPr>
          </a:p>
        </p:txBody>
      </p:sp>
      <p:grpSp>
        <p:nvGrpSpPr>
          <p:cNvPr id="3" name="Group 2"/>
          <p:cNvGrpSpPr/>
          <p:nvPr/>
        </p:nvGrpSpPr>
        <p:grpSpPr>
          <a:xfrm>
            <a:off x="4876800" y="1932057"/>
            <a:ext cx="3810000" cy="2971800"/>
            <a:chOff x="4876800" y="1932057"/>
            <a:chExt cx="3810000" cy="2971800"/>
          </a:xfrm>
        </p:grpSpPr>
        <p:sp>
          <p:nvSpPr>
            <p:cNvPr id="61" name="Text Box 4"/>
            <p:cNvSpPr txBox="1">
              <a:spLocks noChangeArrowheads="1"/>
            </p:cNvSpPr>
            <p:nvPr/>
          </p:nvSpPr>
          <p:spPr bwMode="auto">
            <a:xfrm>
              <a:off x="4876800" y="1932057"/>
              <a:ext cx="1676400" cy="353943"/>
            </a:xfrm>
            <a:prstGeom prst="rect">
              <a:avLst/>
            </a:prstGeom>
            <a:noFill/>
            <a:ln w="9525">
              <a:noFill/>
              <a:miter lim="800000"/>
              <a:headEnd/>
              <a:tailEnd/>
            </a:ln>
          </p:spPr>
          <p:txBody>
            <a:bodyPr wrap="square">
              <a:spAutoFit/>
            </a:bodyPr>
            <a:lstStyle/>
            <a:p>
              <a:pPr algn="ctr"/>
              <a:r>
                <a:rPr lang="en-US" sz="1700" b="0" dirty="0">
                  <a:solidFill>
                    <a:srgbClr val="000000"/>
                  </a:solidFill>
                  <a:latin typeface="Andale Mono"/>
                  <a:cs typeface="Andale Mono"/>
                </a:rPr>
                <a:t>RDD[T]</a:t>
              </a:r>
            </a:p>
          </p:txBody>
        </p:sp>
        <p:sp>
          <p:nvSpPr>
            <p:cNvPr id="63" name="Rectangle 62"/>
            <p:cNvSpPr>
              <a:spLocks noChangeArrowheads="1"/>
            </p:cNvSpPr>
            <p:nvPr/>
          </p:nvSpPr>
          <p:spPr bwMode="auto">
            <a:xfrm>
              <a:off x="5791200" y="3505200"/>
              <a:ext cx="1752600" cy="609600"/>
            </a:xfrm>
            <a:prstGeom prst="rect">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a:r>
                <a:rPr lang="en-US" sz="1800" dirty="0" err="1" smtClean="0">
                  <a:solidFill>
                    <a:schemeClr val="bg2"/>
                  </a:solidFill>
                  <a:latin typeface="Gill Sans"/>
                  <a:cs typeface="Gill Sans"/>
                </a:rPr>
                <a:t>cartesian</a:t>
              </a:r>
              <a:endParaRPr lang="en-US" sz="1800" dirty="0">
                <a:solidFill>
                  <a:schemeClr val="bg2"/>
                </a:solidFill>
                <a:latin typeface="Gill Sans"/>
                <a:cs typeface="Gill Sans"/>
              </a:endParaRPr>
            </a:p>
          </p:txBody>
        </p:sp>
        <p:sp>
          <p:nvSpPr>
            <p:cNvPr id="64" name="Text Box 4"/>
            <p:cNvSpPr txBox="1">
              <a:spLocks noChangeArrowheads="1"/>
            </p:cNvSpPr>
            <p:nvPr/>
          </p:nvSpPr>
          <p:spPr bwMode="auto">
            <a:xfrm>
              <a:off x="6629400" y="1932057"/>
              <a:ext cx="2057400" cy="353943"/>
            </a:xfrm>
            <a:prstGeom prst="rect">
              <a:avLst/>
            </a:prstGeom>
            <a:noFill/>
            <a:ln w="9525">
              <a:noFill/>
              <a:miter lim="800000"/>
              <a:headEnd/>
              <a:tailEnd/>
            </a:ln>
          </p:spPr>
          <p:txBody>
            <a:bodyPr wrap="square">
              <a:spAutoFit/>
            </a:bodyPr>
            <a:lstStyle/>
            <a:p>
              <a:pPr algn="ctr"/>
              <a:r>
                <a:rPr lang="en-US" sz="1700" b="0" dirty="0">
                  <a:solidFill>
                    <a:srgbClr val="000000"/>
                  </a:solidFill>
                  <a:latin typeface="Andale Mono"/>
                  <a:cs typeface="Andale Mono"/>
                </a:rPr>
                <a:t>RDD</a:t>
              </a:r>
              <a:r>
                <a:rPr lang="en-US" sz="1700" b="0" dirty="0" smtClean="0">
                  <a:solidFill>
                    <a:srgbClr val="000000"/>
                  </a:solidFill>
                  <a:latin typeface="Andale Mono"/>
                  <a:cs typeface="Andale Mono"/>
                </a:rPr>
                <a:t>[U]</a:t>
              </a:r>
              <a:endParaRPr lang="en-US" sz="1700" b="0" dirty="0">
                <a:solidFill>
                  <a:srgbClr val="000000"/>
                </a:solidFill>
                <a:latin typeface="Andale Mono"/>
                <a:cs typeface="Andale Mono"/>
              </a:endParaRPr>
            </a:p>
          </p:txBody>
        </p:sp>
        <p:cxnSp>
          <p:nvCxnSpPr>
            <p:cNvPr id="65" name="Straight Arrow Connector 64"/>
            <p:cNvCxnSpPr>
              <a:stCxn id="63" idx="2"/>
              <a:endCxn id="62" idx="0"/>
            </p:cNvCxnSpPr>
            <p:nvPr/>
          </p:nvCxnSpPr>
          <p:spPr bwMode="auto">
            <a:xfrm>
              <a:off x="6667500" y="4114800"/>
              <a:ext cx="0" cy="789057"/>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66" name="Elbow Connector 65"/>
            <p:cNvCxnSpPr>
              <a:stCxn id="61" idx="2"/>
              <a:endCxn id="63" idx="0"/>
            </p:cNvCxnSpPr>
            <p:nvPr/>
          </p:nvCxnSpPr>
          <p:spPr bwMode="auto">
            <a:xfrm rot="16200000" flipH="1">
              <a:off x="5581650" y="2419350"/>
              <a:ext cx="1219200" cy="952500"/>
            </a:xfrm>
            <a:prstGeom prst="bentConnector3">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67" name="Elbow Connector 66"/>
            <p:cNvCxnSpPr>
              <a:stCxn id="64" idx="2"/>
              <a:endCxn id="63" idx="0"/>
            </p:cNvCxnSpPr>
            <p:nvPr/>
          </p:nvCxnSpPr>
          <p:spPr bwMode="auto">
            <a:xfrm rot="5400000">
              <a:off x="6553200" y="2400300"/>
              <a:ext cx="1219200" cy="990600"/>
            </a:xfrm>
            <a:prstGeom prst="bentConnector3">
              <a:avLst/>
            </a:prstGeom>
            <a:ln>
              <a:headEnd type="none" w="med" len="med"/>
              <a:tailEnd type="arrow"/>
            </a:ln>
          </p:spPr>
          <p:style>
            <a:lnRef idx="2">
              <a:schemeClr val="dk1"/>
            </a:lnRef>
            <a:fillRef idx="0">
              <a:schemeClr val="dk1"/>
            </a:fillRef>
            <a:effectRef idx="1">
              <a:schemeClr val="dk1"/>
            </a:effectRef>
            <a:fontRef idx="minor">
              <a:schemeClr val="tx1"/>
            </a:fontRef>
          </p:style>
        </p:cxnSp>
      </p:grpSp>
      <p:grpSp>
        <p:nvGrpSpPr>
          <p:cNvPr id="2" name="Group 1"/>
          <p:cNvGrpSpPr/>
          <p:nvPr/>
        </p:nvGrpSpPr>
        <p:grpSpPr>
          <a:xfrm>
            <a:off x="381000" y="1932057"/>
            <a:ext cx="3733800" cy="3325743"/>
            <a:chOff x="381000" y="1932057"/>
            <a:chExt cx="3733800" cy="3325743"/>
          </a:xfrm>
        </p:grpSpPr>
        <p:sp>
          <p:nvSpPr>
            <p:cNvPr id="40" name="Text Box 4"/>
            <p:cNvSpPr txBox="1">
              <a:spLocks noChangeArrowheads="1"/>
            </p:cNvSpPr>
            <p:nvPr/>
          </p:nvSpPr>
          <p:spPr bwMode="auto">
            <a:xfrm>
              <a:off x="1409700" y="1932057"/>
              <a:ext cx="1676400" cy="353943"/>
            </a:xfrm>
            <a:prstGeom prst="rect">
              <a:avLst/>
            </a:prstGeom>
            <a:noFill/>
            <a:ln w="9525">
              <a:noFill/>
              <a:miter lim="800000"/>
              <a:headEnd/>
              <a:tailEnd/>
            </a:ln>
          </p:spPr>
          <p:txBody>
            <a:bodyPr wrap="square">
              <a:spAutoFit/>
            </a:bodyPr>
            <a:lstStyle/>
            <a:p>
              <a:pPr algn="ctr"/>
              <a:r>
                <a:rPr lang="en-US" sz="1700" b="0" dirty="0" smtClean="0">
                  <a:solidFill>
                    <a:srgbClr val="000000"/>
                  </a:solidFill>
                  <a:latin typeface="Andale Mono"/>
                  <a:cs typeface="Andale Mono"/>
                </a:rPr>
                <a:t>RDD[T]</a:t>
              </a:r>
              <a:endParaRPr lang="en-US" sz="1700" b="0" dirty="0">
                <a:solidFill>
                  <a:srgbClr val="000000"/>
                </a:solidFill>
                <a:latin typeface="Andale Mono"/>
                <a:cs typeface="Andale Mono"/>
              </a:endParaRPr>
            </a:p>
          </p:txBody>
        </p:sp>
        <p:sp>
          <p:nvSpPr>
            <p:cNvPr id="41" name="Text Box 4"/>
            <p:cNvSpPr txBox="1">
              <a:spLocks noChangeArrowheads="1"/>
            </p:cNvSpPr>
            <p:nvPr/>
          </p:nvSpPr>
          <p:spPr bwMode="auto">
            <a:xfrm>
              <a:off x="381000" y="4903857"/>
              <a:ext cx="3733800" cy="353943"/>
            </a:xfrm>
            <a:prstGeom prst="rect">
              <a:avLst/>
            </a:prstGeom>
            <a:noFill/>
            <a:ln w="9525">
              <a:noFill/>
              <a:miter lim="800000"/>
              <a:headEnd/>
              <a:tailEnd/>
            </a:ln>
          </p:spPr>
          <p:txBody>
            <a:bodyPr wrap="square">
              <a:spAutoFit/>
            </a:bodyPr>
            <a:lstStyle/>
            <a:p>
              <a:pPr algn="ctr"/>
              <a:r>
                <a:rPr lang="en-US" sz="1700" b="0" dirty="0">
                  <a:solidFill>
                    <a:srgbClr val="000000"/>
                  </a:solidFill>
                  <a:latin typeface="Andale Mono"/>
                  <a:cs typeface="Andale Mono"/>
                </a:rPr>
                <a:t>RDD[T]</a:t>
              </a:r>
            </a:p>
          </p:txBody>
        </p:sp>
        <p:sp>
          <p:nvSpPr>
            <p:cNvPr id="42" name="Rectangle 41"/>
            <p:cNvSpPr>
              <a:spLocks noChangeArrowheads="1"/>
            </p:cNvSpPr>
            <p:nvPr/>
          </p:nvSpPr>
          <p:spPr bwMode="auto">
            <a:xfrm>
              <a:off x="1371600" y="3505200"/>
              <a:ext cx="1752600" cy="609600"/>
            </a:xfrm>
            <a:prstGeom prst="rect">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a:r>
                <a:rPr lang="en-US" sz="1800" dirty="0" smtClean="0">
                  <a:solidFill>
                    <a:schemeClr val="bg2"/>
                  </a:solidFill>
                  <a:latin typeface="Gill Sans"/>
                  <a:cs typeface="Gill Sans"/>
                </a:rPr>
                <a:t>distinct</a:t>
              </a:r>
              <a:endParaRPr lang="en-US" sz="1800" dirty="0">
                <a:solidFill>
                  <a:schemeClr val="bg2"/>
                </a:solidFill>
                <a:latin typeface="Gill Sans"/>
                <a:cs typeface="Gill Sans"/>
              </a:endParaRPr>
            </a:p>
          </p:txBody>
        </p:sp>
        <p:cxnSp>
          <p:nvCxnSpPr>
            <p:cNvPr id="44" name="Straight Arrow Connector 43"/>
            <p:cNvCxnSpPr>
              <a:stCxn id="42" idx="2"/>
              <a:endCxn id="41" idx="0"/>
            </p:cNvCxnSpPr>
            <p:nvPr/>
          </p:nvCxnSpPr>
          <p:spPr bwMode="auto">
            <a:xfrm>
              <a:off x="2247900" y="4114800"/>
              <a:ext cx="0" cy="789057"/>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18" name="Straight Arrow Connector 17"/>
            <p:cNvCxnSpPr>
              <a:stCxn id="40" idx="2"/>
              <a:endCxn id="42" idx="0"/>
            </p:cNvCxnSpPr>
            <p:nvPr/>
          </p:nvCxnSpPr>
          <p:spPr bwMode="auto">
            <a:xfrm>
              <a:off x="2247900" y="2286000"/>
              <a:ext cx="0" cy="12192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grpSp>
      <p:sp>
        <p:nvSpPr>
          <p:cNvPr id="21" name="TextBox 20"/>
          <p:cNvSpPr txBox="1"/>
          <p:nvPr/>
        </p:nvSpPr>
        <p:spPr>
          <a:xfrm>
            <a:off x="3681" y="6381690"/>
            <a:ext cx="9144000" cy="400110"/>
          </a:xfrm>
          <a:prstGeom prst="rect">
            <a:avLst/>
          </a:prstGeom>
          <a:noFill/>
        </p:spPr>
        <p:txBody>
          <a:bodyPr wrap="square" rtlCol="0">
            <a:spAutoFit/>
          </a:bodyPr>
          <a:lstStyle/>
          <a:p>
            <a:pPr lvl="0" algn="ctr">
              <a:defRPr/>
            </a:pPr>
            <a:r>
              <a:rPr lang="en-US" sz="2000" b="0" kern="0" dirty="0" smtClean="0">
                <a:solidFill>
                  <a:srgbClr val="000000"/>
                </a:solidFill>
                <a:latin typeface="Gill Sans"/>
                <a:cs typeface="Gill Sans"/>
              </a:rPr>
              <a:t>(Not meant to be exhaustive)</a:t>
            </a:r>
            <a:endParaRPr lang="en-US" sz="2000" b="0" kern="0" dirty="0">
              <a:solidFill>
                <a:srgbClr val="000000"/>
              </a:solidFill>
              <a:latin typeface="Gill Sans"/>
              <a:cs typeface="Gill Sans"/>
            </a:endParaRPr>
          </a:p>
        </p:txBody>
      </p:sp>
      <p:sp>
        <p:nvSpPr>
          <p:cNvPr id="19" name="Title 1"/>
          <p:cNvSpPr txBox="1">
            <a:spLocks/>
          </p:cNvSpPr>
          <p:nvPr/>
        </p:nvSpPr>
        <p:spPr>
          <a:xfrm>
            <a:off x="0" y="548640"/>
            <a:ext cx="9144000" cy="685800"/>
          </a:xfrm>
          <a:prstGeom prst="rect">
            <a:avLst/>
          </a:prstGeom>
        </p:spPr>
        <p:txBody>
          <a:bodyPr/>
          <a:lstStyle/>
          <a:p>
            <a:pPr lvl="0" algn="ctr">
              <a:defRPr/>
            </a:pPr>
            <a:r>
              <a:rPr lang="en-US" sz="3600" b="0" kern="0" dirty="0" smtClean="0">
                <a:solidFill>
                  <a:srgbClr val="000000"/>
                </a:solidFill>
                <a:latin typeface="Gill Sans"/>
                <a:cs typeface="Gill Sans"/>
              </a:rPr>
              <a:t>Set-</a:t>
            </a:r>
            <a:r>
              <a:rPr lang="en-US" sz="3600" b="0" kern="0" dirty="0" err="1" smtClean="0">
                <a:solidFill>
                  <a:srgbClr val="000000"/>
                </a:solidFill>
                <a:latin typeface="Gill Sans"/>
                <a:cs typeface="Gill Sans"/>
              </a:rPr>
              <a:t>ish</a:t>
            </a:r>
            <a:r>
              <a:rPr lang="en-US" sz="3600" b="0" kern="0" dirty="0" smtClean="0">
                <a:solidFill>
                  <a:srgbClr val="000000"/>
                </a:solidFill>
                <a:latin typeface="Gill Sans"/>
                <a:cs typeface="Gill Sans"/>
              </a:rPr>
              <a:t> Operations</a:t>
            </a:r>
            <a:endParaRPr lang="en-US" sz="3600" b="0" kern="0" dirty="0">
              <a:solidFill>
                <a:srgbClr val="000000"/>
              </a:solidFill>
              <a:latin typeface="Gill Sans"/>
              <a:cs typeface="Gill Sans"/>
            </a:endParaRPr>
          </a:p>
        </p:txBody>
      </p:sp>
    </p:spTree>
    <p:extLst>
      <p:ext uri="{BB962C8B-B14F-4D97-AF65-F5344CB8AC3E}">
        <p14:creationId xmlns:p14="http://schemas.microsoft.com/office/powerpoint/2010/main" val="1455006452"/>
      </p:ext>
    </p:extLst>
  </p:cSld>
  <p:clrMapOvr>
    <a:masterClrMapping/>
  </p:clrMapOvr>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p:cNvGrpSpPr/>
          <p:nvPr/>
        </p:nvGrpSpPr>
        <p:grpSpPr>
          <a:xfrm>
            <a:off x="4876800" y="1554480"/>
            <a:ext cx="2514600" cy="4632186"/>
            <a:chOff x="533400" y="1551057"/>
            <a:chExt cx="2514600" cy="4632186"/>
          </a:xfrm>
        </p:grpSpPr>
        <p:sp>
          <p:nvSpPr>
            <p:cNvPr id="17" name="Rectangle 16"/>
            <p:cNvSpPr>
              <a:spLocks noChangeArrowheads="1"/>
            </p:cNvSpPr>
            <p:nvPr/>
          </p:nvSpPr>
          <p:spPr bwMode="auto">
            <a:xfrm>
              <a:off x="533400" y="2335143"/>
              <a:ext cx="2514600" cy="9906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sz="1800" dirty="0" err="1" smtClean="0">
                  <a:solidFill>
                    <a:schemeClr val="bg2"/>
                  </a:solidFill>
                  <a:latin typeface="Gill Sans"/>
                  <a:cs typeface="Gill Sans"/>
                </a:rPr>
                <a:t>flatMap</a:t>
              </a:r>
              <a:r>
                <a:rPr lang="en-US" dirty="0" smtClean="0">
                  <a:solidFill>
                    <a:schemeClr val="bg2"/>
                  </a:solidFill>
                  <a:latin typeface="Gill Sans"/>
                  <a:cs typeface="Gill Sans"/>
                </a:rPr>
                <a:t/>
              </a:r>
              <a:br>
                <a:rPr lang="en-US" dirty="0" smtClean="0">
                  <a:solidFill>
                    <a:schemeClr val="bg2"/>
                  </a:solidFill>
                  <a:latin typeface="Gill Sans"/>
                  <a:cs typeface="Gill Sans"/>
                </a:rPr>
              </a:br>
              <a:r>
                <a:rPr lang="en-US" b="0" dirty="0">
                  <a:solidFill>
                    <a:srgbClr val="000000"/>
                  </a:solidFill>
                  <a:latin typeface="Andale Mono"/>
                  <a:cs typeface="Andale Mono"/>
                </a:rPr>
                <a:t>f: (T) ⇒ </a:t>
              </a:r>
              <a:r>
                <a:rPr lang="en-US" b="0" dirty="0" smtClean="0">
                  <a:solidFill>
                    <a:srgbClr val="000000"/>
                  </a:solidFill>
                  <a:latin typeface="Andale Mono"/>
                  <a:cs typeface="Andale Mono"/>
                </a:rPr>
                <a:t/>
              </a:r>
              <a:br>
                <a:rPr lang="en-US" b="0" dirty="0" smtClean="0">
                  <a:solidFill>
                    <a:srgbClr val="000000"/>
                  </a:solidFill>
                  <a:latin typeface="Andale Mono"/>
                  <a:cs typeface="Andale Mono"/>
                </a:rPr>
              </a:br>
              <a:r>
                <a:rPr lang="en-US" b="0" dirty="0" smtClean="0">
                  <a:solidFill>
                    <a:srgbClr val="000000"/>
                  </a:solidFill>
                  <a:latin typeface="Andale Mono"/>
                  <a:cs typeface="Andale Mono"/>
                </a:rPr>
                <a:t>TO[(K,V)]</a:t>
              </a:r>
              <a:endParaRPr lang="en-US" b="0" dirty="0">
                <a:solidFill>
                  <a:srgbClr val="000000"/>
                </a:solidFill>
                <a:latin typeface="Andale Mono"/>
                <a:cs typeface="Andale Mono"/>
              </a:endParaRPr>
            </a:p>
          </p:txBody>
        </p:sp>
        <p:sp>
          <p:nvSpPr>
            <p:cNvPr id="19" name="Text Box 4"/>
            <p:cNvSpPr txBox="1">
              <a:spLocks noChangeArrowheads="1"/>
            </p:cNvSpPr>
            <p:nvPr/>
          </p:nvSpPr>
          <p:spPr bwMode="auto">
            <a:xfrm>
              <a:off x="1257300" y="1551057"/>
              <a:ext cx="1066800" cy="353943"/>
            </a:xfrm>
            <a:prstGeom prst="rect">
              <a:avLst/>
            </a:prstGeom>
            <a:noFill/>
            <a:ln w="9525">
              <a:noFill/>
              <a:miter lim="800000"/>
              <a:headEnd/>
              <a:tailEnd/>
            </a:ln>
          </p:spPr>
          <p:txBody>
            <a:bodyPr wrap="square">
              <a:spAutoFit/>
            </a:bodyPr>
            <a:lstStyle/>
            <a:p>
              <a:pPr algn="ctr"/>
              <a:r>
                <a:rPr lang="en-US" sz="1700" b="0" dirty="0" smtClean="0">
                  <a:solidFill>
                    <a:srgbClr val="000000"/>
                  </a:solidFill>
                  <a:latin typeface="Andale Mono"/>
                  <a:cs typeface="Andale Mono"/>
                </a:rPr>
                <a:t>RDD[T]</a:t>
              </a:r>
              <a:endParaRPr lang="en-US" sz="1700" b="0" dirty="0">
                <a:solidFill>
                  <a:srgbClr val="000000"/>
                </a:solidFill>
                <a:latin typeface="Andale Mono"/>
                <a:cs typeface="Andale Mono"/>
              </a:endParaRPr>
            </a:p>
          </p:txBody>
        </p:sp>
        <p:cxnSp>
          <p:nvCxnSpPr>
            <p:cNvPr id="20" name="Straight Arrow Connector 19"/>
            <p:cNvCxnSpPr>
              <a:stCxn id="19" idx="2"/>
              <a:endCxn id="17" idx="0"/>
            </p:cNvCxnSpPr>
            <p:nvPr/>
          </p:nvCxnSpPr>
          <p:spPr bwMode="auto">
            <a:xfrm>
              <a:off x="1790700" y="1905000"/>
              <a:ext cx="0" cy="430143"/>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sp>
          <p:nvSpPr>
            <p:cNvPr id="25" name="Rectangle 24"/>
            <p:cNvSpPr>
              <a:spLocks noChangeArrowheads="1"/>
            </p:cNvSpPr>
            <p:nvPr/>
          </p:nvSpPr>
          <p:spPr bwMode="auto">
            <a:xfrm>
              <a:off x="533400" y="3429000"/>
              <a:ext cx="2514600" cy="8382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sz="1800" dirty="0" err="1" smtClean="0">
                  <a:solidFill>
                    <a:schemeClr val="bg2"/>
                  </a:solidFill>
                  <a:latin typeface="Gill Sans"/>
                  <a:cs typeface="Gill Sans"/>
                </a:rPr>
                <a:t>reduceByKey</a:t>
              </a:r>
              <a:endParaRPr lang="en-US" sz="1800" dirty="0">
                <a:solidFill>
                  <a:schemeClr val="bg2"/>
                </a:solidFill>
                <a:latin typeface="Gill Sans"/>
                <a:cs typeface="Gill Sans"/>
              </a:endParaRPr>
            </a:p>
            <a:p>
              <a:pPr algn="ctr"/>
              <a:r>
                <a:rPr lang="en-US" b="0" dirty="0">
                  <a:solidFill>
                    <a:srgbClr val="000000"/>
                  </a:solidFill>
                  <a:latin typeface="Andale Mono"/>
                  <a:cs typeface="Andale Mono"/>
                </a:rPr>
                <a:t>f: (V, V) ⇒ V</a:t>
              </a:r>
            </a:p>
          </p:txBody>
        </p:sp>
        <p:sp>
          <p:nvSpPr>
            <p:cNvPr id="27" name="Text Box 4"/>
            <p:cNvSpPr txBox="1">
              <a:spLocks noChangeArrowheads="1"/>
            </p:cNvSpPr>
            <p:nvPr/>
          </p:nvSpPr>
          <p:spPr bwMode="auto">
            <a:xfrm>
              <a:off x="914400" y="5829300"/>
              <a:ext cx="1752600" cy="353943"/>
            </a:xfrm>
            <a:prstGeom prst="rect">
              <a:avLst/>
            </a:prstGeom>
            <a:noFill/>
            <a:ln w="9525">
              <a:noFill/>
              <a:miter lim="800000"/>
              <a:headEnd/>
              <a:tailEnd/>
            </a:ln>
          </p:spPr>
          <p:txBody>
            <a:bodyPr wrap="square">
              <a:spAutoFit/>
            </a:bodyPr>
            <a:lstStyle/>
            <a:p>
              <a:pPr algn="ctr"/>
              <a:r>
                <a:rPr lang="en-US" sz="1700" b="0" dirty="0" smtClean="0">
                  <a:solidFill>
                    <a:srgbClr val="000000"/>
                  </a:solidFill>
                  <a:latin typeface="Andale Mono"/>
                  <a:cs typeface="Andale Mono"/>
                </a:rPr>
                <a:t>RDD[(K, V)]</a:t>
              </a:r>
              <a:endParaRPr lang="en-US" sz="1700" b="0" dirty="0">
                <a:solidFill>
                  <a:srgbClr val="000000"/>
                </a:solidFill>
                <a:latin typeface="Andale Mono"/>
                <a:cs typeface="Andale Mono"/>
              </a:endParaRPr>
            </a:p>
          </p:txBody>
        </p:sp>
        <p:cxnSp>
          <p:nvCxnSpPr>
            <p:cNvPr id="29" name="Straight Arrow Connector 28"/>
            <p:cNvCxnSpPr>
              <a:stCxn id="25" idx="2"/>
              <a:endCxn id="27" idx="0"/>
            </p:cNvCxnSpPr>
            <p:nvPr/>
          </p:nvCxnSpPr>
          <p:spPr bwMode="auto">
            <a:xfrm>
              <a:off x="1790700" y="4267200"/>
              <a:ext cx="0" cy="15621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grpSp>
      <p:sp>
        <p:nvSpPr>
          <p:cNvPr id="70" name="TextBox 69"/>
          <p:cNvSpPr txBox="1"/>
          <p:nvPr/>
        </p:nvSpPr>
        <p:spPr>
          <a:xfrm>
            <a:off x="7275866" y="6324600"/>
            <a:ext cx="1715734" cy="461665"/>
          </a:xfrm>
          <a:prstGeom prst="rect">
            <a:avLst/>
          </a:prstGeom>
          <a:noFill/>
        </p:spPr>
        <p:txBody>
          <a:bodyPr wrap="none" rtlCol="0">
            <a:spAutoFit/>
          </a:bodyPr>
          <a:lstStyle/>
          <a:p>
            <a:r>
              <a:rPr lang="en-US" sz="2400" b="0" dirty="0" smtClean="0">
                <a:solidFill>
                  <a:srgbClr val="FF0000"/>
                </a:solidFill>
                <a:latin typeface="Gill Sans"/>
                <a:cs typeface="Gill Sans"/>
              </a:rPr>
              <a:t>Not quite…</a:t>
            </a:r>
            <a:endParaRPr lang="en-US" sz="2400" b="0" dirty="0">
              <a:solidFill>
                <a:srgbClr val="FF0000"/>
              </a:solidFill>
              <a:latin typeface="Gill Sans"/>
              <a:cs typeface="Gill Sans"/>
            </a:endParaRPr>
          </a:p>
        </p:txBody>
      </p:sp>
      <p:grpSp>
        <p:nvGrpSpPr>
          <p:cNvPr id="28" name="Group 27"/>
          <p:cNvGrpSpPr/>
          <p:nvPr/>
        </p:nvGrpSpPr>
        <p:grpSpPr>
          <a:xfrm>
            <a:off x="1752600" y="1554480"/>
            <a:ext cx="2514600" cy="4632186"/>
            <a:chOff x="533400" y="1551057"/>
            <a:chExt cx="2514600" cy="4632186"/>
          </a:xfrm>
        </p:grpSpPr>
        <p:sp>
          <p:nvSpPr>
            <p:cNvPr id="30" name="Rectangle 29"/>
            <p:cNvSpPr>
              <a:spLocks noChangeArrowheads="1"/>
            </p:cNvSpPr>
            <p:nvPr/>
          </p:nvSpPr>
          <p:spPr bwMode="auto">
            <a:xfrm>
              <a:off x="533400" y="2335143"/>
              <a:ext cx="2514600" cy="9906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sz="1800" dirty="0" smtClean="0">
                  <a:solidFill>
                    <a:schemeClr val="bg2"/>
                  </a:solidFill>
                  <a:latin typeface="Gill Sans"/>
                  <a:cs typeface="Gill Sans"/>
                </a:rPr>
                <a:t>map</a:t>
              </a:r>
              <a:r>
                <a:rPr lang="en-US" dirty="0" smtClean="0">
                  <a:solidFill>
                    <a:schemeClr val="bg2"/>
                  </a:solidFill>
                  <a:latin typeface="Gill Sans"/>
                  <a:cs typeface="Gill Sans"/>
                </a:rPr>
                <a:t/>
              </a:r>
              <a:br>
                <a:rPr lang="en-US" dirty="0" smtClean="0">
                  <a:solidFill>
                    <a:schemeClr val="bg2"/>
                  </a:solidFill>
                  <a:latin typeface="Gill Sans"/>
                  <a:cs typeface="Gill Sans"/>
                </a:rPr>
              </a:br>
              <a:r>
                <a:rPr lang="en-US" b="0" dirty="0">
                  <a:solidFill>
                    <a:srgbClr val="000000"/>
                  </a:solidFill>
                  <a:latin typeface="Andale Mono"/>
                  <a:cs typeface="Andale Mono"/>
                </a:rPr>
                <a:t>f: (T) ⇒ </a:t>
              </a:r>
              <a:r>
                <a:rPr lang="en-US" b="0" dirty="0" smtClean="0">
                  <a:solidFill>
                    <a:srgbClr val="000000"/>
                  </a:solidFill>
                  <a:latin typeface="Andale Mono"/>
                  <a:cs typeface="Andale Mono"/>
                </a:rPr>
                <a:t/>
              </a:r>
              <a:br>
                <a:rPr lang="en-US" b="0" dirty="0" smtClean="0">
                  <a:solidFill>
                    <a:srgbClr val="000000"/>
                  </a:solidFill>
                  <a:latin typeface="Andale Mono"/>
                  <a:cs typeface="Andale Mono"/>
                </a:rPr>
              </a:br>
              <a:r>
                <a:rPr lang="en-US" b="0" dirty="0" smtClean="0">
                  <a:solidFill>
                    <a:srgbClr val="000000"/>
                  </a:solidFill>
                  <a:latin typeface="Andale Mono"/>
                  <a:cs typeface="Andale Mono"/>
                </a:rPr>
                <a:t>(K,V)</a:t>
              </a:r>
              <a:endParaRPr lang="en-US" b="0" dirty="0">
                <a:solidFill>
                  <a:srgbClr val="000000"/>
                </a:solidFill>
                <a:latin typeface="Andale Mono"/>
                <a:cs typeface="Andale Mono"/>
              </a:endParaRPr>
            </a:p>
          </p:txBody>
        </p:sp>
        <p:sp>
          <p:nvSpPr>
            <p:cNvPr id="31" name="Text Box 4"/>
            <p:cNvSpPr txBox="1">
              <a:spLocks noChangeArrowheads="1"/>
            </p:cNvSpPr>
            <p:nvPr/>
          </p:nvSpPr>
          <p:spPr bwMode="auto">
            <a:xfrm>
              <a:off x="1257300" y="1551057"/>
              <a:ext cx="1066800" cy="353943"/>
            </a:xfrm>
            <a:prstGeom prst="rect">
              <a:avLst/>
            </a:prstGeom>
            <a:noFill/>
            <a:ln w="9525">
              <a:noFill/>
              <a:miter lim="800000"/>
              <a:headEnd/>
              <a:tailEnd/>
            </a:ln>
          </p:spPr>
          <p:txBody>
            <a:bodyPr wrap="square">
              <a:spAutoFit/>
            </a:bodyPr>
            <a:lstStyle/>
            <a:p>
              <a:pPr algn="ctr"/>
              <a:r>
                <a:rPr lang="en-US" sz="1700" b="0" dirty="0" smtClean="0">
                  <a:solidFill>
                    <a:srgbClr val="000000"/>
                  </a:solidFill>
                  <a:latin typeface="Andale Mono"/>
                  <a:cs typeface="Andale Mono"/>
                </a:rPr>
                <a:t>RDD[T]</a:t>
              </a:r>
              <a:endParaRPr lang="en-US" sz="1700" b="0" dirty="0">
                <a:solidFill>
                  <a:srgbClr val="000000"/>
                </a:solidFill>
                <a:latin typeface="Andale Mono"/>
                <a:cs typeface="Andale Mono"/>
              </a:endParaRPr>
            </a:p>
          </p:txBody>
        </p:sp>
        <p:cxnSp>
          <p:nvCxnSpPr>
            <p:cNvPr id="32" name="Straight Arrow Connector 31"/>
            <p:cNvCxnSpPr>
              <a:stCxn id="31" idx="2"/>
              <a:endCxn id="30" idx="0"/>
            </p:cNvCxnSpPr>
            <p:nvPr/>
          </p:nvCxnSpPr>
          <p:spPr bwMode="auto">
            <a:xfrm>
              <a:off x="1790700" y="1905000"/>
              <a:ext cx="0" cy="430143"/>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sp>
          <p:nvSpPr>
            <p:cNvPr id="34" name="Rectangle 33"/>
            <p:cNvSpPr>
              <a:spLocks noChangeArrowheads="1"/>
            </p:cNvSpPr>
            <p:nvPr/>
          </p:nvSpPr>
          <p:spPr bwMode="auto">
            <a:xfrm>
              <a:off x="533400" y="3429000"/>
              <a:ext cx="2514600" cy="8382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sz="1800" dirty="0" err="1" smtClean="0">
                  <a:solidFill>
                    <a:schemeClr val="bg2"/>
                  </a:solidFill>
                  <a:latin typeface="Gill Sans"/>
                  <a:cs typeface="Gill Sans"/>
                </a:rPr>
                <a:t>reduceByKey</a:t>
              </a:r>
              <a:endParaRPr lang="en-US" sz="1800" dirty="0">
                <a:solidFill>
                  <a:schemeClr val="bg2"/>
                </a:solidFill>
                <a:latin typeface="Gill Sans"/>
                <a:cs typeface="Gill Sans"/>
              </a:endParaRPr>
            </a:p>
            <a:p>
              <a:pPr algn="ctr"/>
              <a:r>
                <a:rPr lang="en-US" b="0" dirty="0">
                  <a:solidFill>
                    <a:srgbClr val="000000"/>
                  </a:solidFill>
                  <a:latin typeface="Andale Mono"/>
                  <a:cs typeface="Andale Mono"/>
                </a:rPr>
                <a:t>f: (V, V) ⇒ V</a:t>
              </a:r>
            </a:p>
          </p:txBody>
        </p:sp>
        <p:sp>
          <p:nvSpPr>
            <p:cNvPr id="35" name="Text Box 4"/>
            <p:cNvSpPr txBox="1">
              <a:spLocks noChangeArrowheads="1"/>
            </p:cNvSpPr>
            <p:nvPr/>
          </p:nvSpPr>
          <p:spPr bwMode="auto">
            <a:xfrm>
              <a:off x="914400" y="5829300"/>
              <a:ext cx="1752600" cy="353943"/>
            </a:xfrm>
            <a:prstGeom prst="rect">
              <a:avLst/>
            </a:prstGeom>
            <a:noFill/>
            <a:ln w="9525">
              <a:noFill/>
              <a:miter lim="800000"/>
              <a:headEnd/>
              <a:tailEnd/>
            </a:ln>
          </p:spPr>
          <p:txBody>
            <a:bodyPr wrap="square">
              <a:spAutoFit/>
            </a:bodyPr>
            <a:lstStyle/>
            <a:p>
              <a:pPr algn="ctr"/>
              <a:r>
                <a:rPr lang="en-US" sz="1700" b="0" dirty="0" smtClean="0">
                  <a:solidFill>
                    <a:srgbClr val="000000"/>
                  </a:solidFill>
                  <a:latin typeface="Andale Mono"/>
                  <a:cs typeface="Andale Mono"/>
                </a:rPr>
                <a:t>RDD[(K, V)]</a:t>
              </a:r>
              <a:endParaRPr lang="en-US" sz="1700" b="0" dirty="0">
                <a:solidFill>
                  <a:srgbClr val="000000"/>
                </a:solidFill>
                <a:latin typeface="Andale Mono"/>
                <a:cs typeface="Andale Mono"/>
              </a:endParaRPr>
            </a:p>
          </p:txBody>
        </p:sp>
        <p:cxnSp>
          <p:nvCxnSpPr>
            <p:cNvPr id="36" name="Straight Arrow Connector 35"/>
            <p:cNvCxnSpPr>
              <a:stCxn id="34" idx="2"/>
              <a:endCxn id="35" idx="0"/>
            </p:cNvCxnSpPr>
            <p:nvPr/>
          </p:nvCxnSpPr>
          <p:spPr bwMode="auto">
            <a:xfrm>
              <a:off x="1790700" y="4267200"/>
              <a:ext cx="0" cy="15621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grpSp>
      <p:sp>
        <p:nvSpPr>
          <p:cNvPr id="18" name="Title 1"/>
          <p:cNvSpPr txBox="1">
            <a:spLocks/>
          </p:cNvSpPr>
          <p:nvPr/>
        </p:nvSpPr>
        <p:spPr>
          <a:xfrm>
            <a:off x="0" y="548640"/>
            <a:ext cx="9144000" cy="685800"/>
          </a:xfrm>
          <a:prstGeom prst="rect">
            <a:avLst/>
          </a:prstGeom>
        </p:spPr>
        <p:txBody>
          <a:bodyPr/>
          <a:lstStyle/>
          <a:p>
            <a:pPr lvl="0" algn="ctr">
              <a:defRPr/>
            </a:pPr>
            <a:r>
              <a:rPr lang="en-US" sz="3600" b="0" kern="0" dirty="0" smtClean="0">
                <a:solidFill>
                  <a:srgbClr val="000000"/>
                </a:solidFill>
                <a:latin typeface="Gill Sans"/>
                <a:cs typeface="Gill Sans"/>
              </a:rPr>
              <a:t>MapReduce in Spark?</a:t>
            </a:r>
            <a:endParaRPr lang="en-US" sz="3600" b="0" kern="0" dirty="0">
              <a:solidFill>
                <a:srgbClr val="000000"/>
              </a:solidFill>
              <a:latin typeface="Gill Sans"/>
              <a:cs typeface="Gill Sans"/>
            </a:endParaRPr>
          </a:p>
        </p:txBody>
      </p:sp>
    </p:spTree>
    <p:extLst>
      <p:ext uri="{BB962C8B-B14F-4D97-AF65-F5344CB8AC3E}">
        <p14:creationId xmlns:p14="http://schemas.microsoft.com/office/powerpoint/2010/main" val="262488921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Group 49"/>
          <p:cNvGrpSpPr/>
          <p:nvPr/>
        </p:nvGrpSpPr>
        <p:grpSpPr>
          <a:xfrm>
            <a:off x="1755648" y="1551057"/>
            <a:ext cx="2514600" cy="4632186"/>
            <a:chOff x="3124200" y="1551057"/>
            <a:chExt cx="2514600" cy="4632186"/>
          </a:xfrm>
        </p:grpSpPr>
        <p:sp>
          <p:nvSpPr>
            <p:cNvPr id="33" name="Rectangle 32"/>
            <p:cNvSpPr>
              <a:spLocks noChangeArrowheads="1"/>
            </p:cNvSpPr>
            <p:nvPr/>
          </p:nvSpPr>
          <p:spPr bwMode="auto">
            <a:xfrm>
              <a:off x="3124200" y="3429000"/>
              <a:ext cx="2514600" cy="8382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sz="1800" dirty="0" err="1" smtClean="0">
                  <a:solidFill>
                    <a:schemeClr val="bg2"/>
                  </a:solidFill>
                  <a:latin typeface="Gill Sans"/>
                  <a:cs typeface="Gill Sans"/>
                </a:rPr>
                <a:t>groupByKey</a:t>
              </a:r>
              <a:endParaRPr lang="en-US" sz="1800" dirty="0">
                <a:solidFill>
                  <a:schemeClr val="bg2"/>
                </a:solidFill>
                <a:latin typeface="Gill Sans"/>
                <a:cs typeface="Gill Sans"/>
              </a:endParaRPr>
            </a:p>
          </p:txBody>
        </p:sp>
        <p:sp>
          <p:nvSpPr>
            <p:cNvPr id="37" name="Rectangle 36"/>
            <p:cNvSpPr>
              <a:spLocks noChangeArrowheads="1"/>
            </p:cNvSpPr>
            <p:nvPr/>
          </p:nvSpPr>
          <p:spPr bwMode="auto">
            <a:xfrm>
              <a:off x="3124200" y="2335143"/>
              <a:ext cx="2514600" cy="9906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sz="1800" dirty="0" err="1" smtClean="0">
                  <a:solidFill>
                    <a:schemeClr val="bg2"/>
                  </a:solidFill>
                  <a:latin typeface="Gill Sans"/>
                  <a:cs typeface="Gill Sans"/>
                </a:rPr>
                <a:t>flatMap</a:t>
              </a:r>
              <a:r>
                <a:rPr lang="en-US" dirty="0" smtClean="0">
                  <a:solidFill>
                    <a:schemeClr val="bg2"/>
                  </a:solidFill>
                  <a:latin typeface="Gill Sans"/>
                  <a:cs typeface="Gill Sans"/>
                </a:rPr>
                <a:t/>
              </a:r>
              <a:br>
                <a:rPr lang="en-US" dirty="0" smtClean="0">
                  <a:solidFill>
                    <a:schemeClr val="bg2"/>
                  </a:solidFill>
                  <a:latin typeface="Gill Sans"/>
                  <a:cs typeface="Gill Sans"/>
                </a:rPr>
              </a:br>
              <a:r>
                <a:rPr lang="en-US" b="0" dirty="0">
                  <a:solidFill>
                    <a:srgbClr val="000000"/>
                  </a:solidFill>
                  <a:latin typeface="Andale Mono"/>
                  <a:cs typeface="Andale Mono"/>
                </a:rPr>
                <a:t>f: (T) ⇒ </a:t>
              </a:r>
              <a:r>
                <a:rPr lang="en-US" b="0" dirty="0" smtClean="0">
                  <a:solidFill>
                    <a:srgbClr val="000000"/>
                  </a:solidFill>
                  <a:latin typeface="Andale Mono"/>
                  <a:cs typeface="Andale Mono"/>
                </a:rPr>
                <a:t/>
              </a:r>
              <a:br>
                <a:rPr lang="en-US" b="0" dirty="0" smtClean="0">
                  <a:solidFill>
                    <a:srgbClr val="000000"/>
                  </a:solidFill>
                  <a:latin typeface="Andale Mono"/>
                  <a:cs typeface="Andale Mono"/>
                </a:rPr>
              </a:br>
              <a:r>
                <a:rPr lang="en-US" b="0" dirty="0" smtClean="0">
                  <a:solidFill>
                    <a:srgbClr val="000000"/>
                  </a:solidFill>
                  <a:latin typeface="Andale Mono"/>
                  <a:cs typeface="Andale Mono"/>
                </a:rPr>
                <a:t>TO[(K,V)]</a:t>
              </a:r>
              <a:endParaRPr lang="en-US" b="0" dirty="0">
                <a:solidFill>
                  <a:srgbClr val="000000"/>
                </a:solidFill>
                <a:latin typeface="Andale Mono"/>
                <a:cs typeface="Andale Mono"/>
              </a:endParaRPr>
            </a:p>
          </p:txBody>
        </p:sp>
        <p:sp>
          <p:nvSpPr>
            <p:cNvPr id="38" name="Text Box 4"/>
            <p:cNvSpPr txBox="1">
              <a:spLocks noChangeArrowheads="1"/>
            </p:cNvSpPr>
            <p:nvPr/>
          </p:nvSpPr>
          <p:spPr bwMode="auto">
            <a:xfrm>
              <a:off x="3848100" y="1551057"/>
              <a:ext cx="1066800" cy="353943"/>
            </a:xfrm>
            <a:prstGeom prst="rect">
              <a:avLst/>
            </a:prstGeom>
            <a:noFill/>
            <a:ln w="9525">
              <a:noFill/>
              <a:miter lim="800000"/>
              <a:headEnd/>
              <a:tailEnd/>
            </a:ln>
          </p:spPr>
          <p:txBody>
            <a:bodyPr wrap="square">
              <a:spAutoFit/>
            </a:bodyPr>
            <a:lstStyle/>
            <a:p>
              <a:pPr algn="ctr"/>
              <a:r>
                <a:rPr lang="en-US" sz="1700" b="0" dirty="0" smtClean="0">
                  <a:solidFill>
                    <a:srgbClr val="000000"/>
                  </a:solidFill>
                  <a:latin typeface="Andale Mono"/>
                  <a:cs typeface="Andale Mono"/>
                </a:rPr>
                <a:t>RDD[T]</a:t>
              </a:r>
              <a:endParaRPr lang="en-US" sz="1700" b="0" dirty="0">
                <a:solidFill>
                  <a:srgbClr val="000000"/>
                </a:solidFill>
                <a:latin typeface="Andale Mono"/>
                <a:cs typeface="Andale Mono"/>
              </a:endParaRPr>
            </a:p>
          </p:txBody>
        </p:sp>
        <p:cxnSp>
          <p:nvCxnSpPr>
            <p:cNvPr id="39" name="Straight Arrow Connector 38"/>
            <p:cNvCxnSpPr>
              <a:stCxn id="38" idx="2"/>
              <a:endCxn id="37" idx="0"/>
            </p:cNvCxnSpPr>
            <p:nvPr/>
          </p:nvCxnSpPr>
          <p:spPr bwMode="auto">
            <a:xfrm>
              <a:off x="4381500" y="1905000"/>
              <a:ext cx="0" cy="430143"/>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sp>
          <p:nvSpPr>
            <p:cNvPr id="45" name="Rectangle 44"/>
            <p:cNvSpPr>
              <a:spLocks noChangeArrowheads="1"/>
            </p:cNvSpPr>
            <p:nvPr/>
          </p:nvSpPr>
          <p:spPr bwMode="auto">
            <a:xfrm>
              <a:off x="3124200" y="4343400"/>
              <a:ext cx="2514600" cy="9906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sz="1800" dirty="0" smtClean="0">
                  <a:solidFill>
                    <a:schemeClr val="bg2"/>
                  </a:solidFill>
                  <a:latin typeface="Gill Sans"/>
                  <a:cs typeface="Gill Sans"/>
                </a:rPr>
                <a:t>map</a:t>
              </a:r>
              <a:r>
                <a:rPr lang="en-US" dirty="0" smtClean="0">
                  <a:solidFill>
                    <a:schemeClr val="bg2"/>
                  </a:solidFill>
                  <a:latin typeface="Gill Sans"/>
                  <a:cs typeface="Gill Sans"/>
                </a:rPr>
                <a:t/>
              </a:r>
              <a:br>
                <a:rPr lang="en-US" dirty="0" smtClean="0">
                  <a:solidFill>
                    <a:schemeClr val="bg2"/>
                  </a:solidFill>
                  <a:latin typeface="Gill Sans"/>
                  <a:cs typeface="Gill Sans"/>
                </a:rPr>
              </a:br>
              <a:r>
                <a:rPr lang="en-US" b="0" dirty="0">
                  <a:solidFill>
                    <a:srgbClr val="000000"/>
                  </a:solidFill>
                  <a:latin typeface="Andale Mono"/>
                  <a:cs typeface="Andale Mono"/>
                </a:rPr>
                <a:t>f: </a:t>
              </a:r>
              <a:r>
                <a:rPr lang="en-US" b="0" dirty="0" smtClean="0">
                  <a:solidFill>
                    <a:srgbClr val="000000"/>
                  </a:solidFill>
                  <a:latin typeface="Andale Mono"/>
                  <a:cs typeface="Andale Mono"/>
                </a:rPr>
                <a:t>((K, </a:t>
              </a:r>
              <a:r>
                <a:rPr lang="en-US" b="0" dirty="0" err="1" smtClean="0">
                  <a:solidFill>
                    <a:srgbClr val="000000"/>
                  </a:solidFill>
                  <a:latin typeface="Andale Mono"/>
                  <a:cs typeface="Andale Mono"/>
                </a:rPr>
                <a:t>Iter</a:t>
              </a:r>
              <a:r>
                <a:rPr lang="en-US" b="0" dirty="0" smtClean="0">
                  <a:solidFill>
                    <a:srgbClr val="000000"/>
                  </a:solidFill>
                  <a:latin typeface="Andale Mono"/>
                  <a:cs typeface="Andale Mono"/>
                </a:rPr>
                <a:t>[</a:t>
              </a:r>
              <a:r>
                <a:rPr lang="en-US" b="0" dirty="0">
                  <a:solidFill>
                    <a:srgbClr val="000000"/>
                  </a:solidFill>
                  <a:latin typeface="Andale Mono"/>
                  <a:cs typeface="Andale Mono"/>
                </a:rPr>
                <a:t>V</a:t>
              </a:r>
              <a:r>
                <a:rPr lang="en-US" b="0" dirty="0" smtClean="0">
                  <a:solidFill>
                    <a:srgbClr val="000000"/>
                  </a:solidFill>
                  <a:latin typeface="Andale Mono"/>
                  <a:cs typeface="Andale Mono"/>
                </a:rPr>
                <a:t>])) </a:t>
              </a:r>
              <a:br>
                <a:rPr lang="en-US" b="0" dirty="0" smtClean="0">
                  <a:solidFill>
                    <a:srgbClr val="000000"/>
                  </a:solidFill>
                  <a:latin typeface="Andale Mono"/>
                  <a:cs typeface="Andale Mono"/>
                </a:rPr>
              </a:br>
              <a:r>
                <a:rPr lang="en-US" b="0" dirty="0" smtClean="0">
                  <a:solidFill>
                    <a:srgbClr val="000000"/>
                  </a:solidFill>
                  <a:latin typeface="Andale Mono"/>
                  <a:cs typeface="Andale Mono"/>
                </a:rPr>
                <a:t>⇒ (R,S)</a:t>
              </a:r>
              <a:endParaRPr lang="en-US" b="0" dirty="0">
                <a:solidFill>
                  <a:srgbClr val="000000"/>
                </a:solidFill>
                <a:latin typeface="Andale Mono"/>
                <a:cs typeface="Andale Mono"/>
              </a:endParaRPr>
            </a:p>
          </p:txBody>
        </p:sp>
        <p:sp>
          <p:nvSpPr>
            <p:cNvPr id="48" name="Text Box 4"/>
            <p:cNvSpPr txBox="1">
              <a:spLocks noChangeArrowheads="1"/>
            </p:cNvSpPr>
            <p:nvPr/>
          </p:nvSpPr>
          <p:spPr bwMode="auto">
            <a:xfrm>
              <a:off x="3429000" y="5829300"/>
              <a:ext cx="1905000" cy="353943"/>
            </a:xfrm>
            <a:prstGeom prst="rect">
              <a:avLst/>
            </a:prstGeom>
            <a:noFill/>
            <a:ln w="9525">
              <a:noFill/>
              <a:miter lim="800000"/>
              <a:headEnd/>
              <a:tailEnd/>
            </a:ln>
          </p:spPr>
          <p:txBody>
            <a:bodyPr wrap="square">
              <a:spAutoFit/>
            </a:bodyPr>
            <a:lstStyle/>
            <a:p>
              <a:pPr algn="ctr"/>
              <a:r>
                <a:rPr lang="en-US" sz="1700" b="0" dirty="0" smtClean="0">
                  <a:solidFill>
                    <a:srgbClr val="000000"/>
                  </a:solidFill>
                  <a:latin typeface="Andale Mono"/>
                  <a:cs typeface="Andale Mono"/>
                </a:rPr>
                <a:t>RDD[(R, S)]</a:t>
              </a:r>
              <a:endParaRPr lang="en-US" sz="1700" b="0" dirty="0">
                <a:solidFill>
                  <a:srgbClr val="000000"/>
                </a:solidFill>
                <a:latin typeface="Andale Mono"/>
                <a:cs typeface="Andale Mono"/>
              </a:endParaRPr>
            </a:p>
          </p:txBody>
        </p:sp>
        <p:cxnSp>
          <p:nvCxnSpPr>
            <p:cNvPr id="49" name="Straight Arrow Connector 48"/>
            <p:cNvCxnSpPr>
              <a:stCxn id="45" idx="2"/>
              <a:endCxn id="48" idx="0"/>
            </p:cNvCxnSpPr>
            <p:nvPr/>
          </p:nvCxnSpPr>
          <p:spPr bwMode="auto">
            <a:xfrm>
              <a:off x="4381500" y="5334000"/>
              <a:ext cx="0" cy="4953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grpSp>
      <p:grpSp>
        <p:nvGrpSpPr>
          <p:cNvPr id="57" name="Group 56"/>
          <p:cNvGrpSpPr/>
          <p:nvPr/>
        </p:nvGrpSpPr>
        <p:grpSpPr>
          <a:xfrm>
            <a:off x="4873752" y="1551057"/>
            <a:ext cx="2514600" cy="4632186"/>
            <a:chOff x="5715000" y="1551057"/>
            <a:chExt cx="2514600" cy="4632186"/>
          </a:xfrm>
        </p:grpSpPr>
        <p:sp>
          <p:nvSpPr>
            <p:cNvPr id="52" name="Rectangle 51"/>
            <p:cNvSpPr>
              <a:spLocks noChangeArrowheads="1"/>
            </p:cNvSpPr>
            <p:nvPr/>
          </p:nvSpPr>
          <p:spPr bwMode="auto">
            <a:xfrm>
              <a:off x="5715000" y="2335143"/>
              <a:ext cx="2514600" cy="9906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sz="1800" dirty="0" err="1" smtClean="0">
                  <a:solidFill>
                    <a:schemeClr val="bg2"/>
                  </a:solidFill>
                  <a:latin typeface="Gill Sans"/>
                  <a:cs typeface="Gill Sans"/>
                </a:rPr>
                <a:t>mapPartitions</a:t>
              </a:r>
              <a:r>
                <a:rPr lang="en-US" dirty="0" smtClean="0">
                  <a:solidFill>
                    <a:schemeClr val="bg2"/>
                  </a:solidFill>
                  <a:latin typeface="Gill Sans"/>
                  <a:cs typeface="Gill Sans"/>
                </a:rPr>
                <a:t/>
              </a:r>
              <a:br>
                <a:rPr lang="en-US" dirty="0" smtClean="0">
                  <a:solidFill>
                    <a:schemeClr val="bg2"/>
                  </a:solidFill>
                  <a:latin typeface="Gill Sans"/>
                  <a:cs typeface="Gill Sans"/>
                </a:rPr>
              </a:br>
              <a:r>
                <a:rPr lang="en-US" b="0" dirty="0">
                  <a:solidFill>
                    <a:srgbClr val="000000"/>
                  </a:solidFill>
                  <a:latin typeface="Andale Mono"/>
                  <a:cs typeface="Andale Mono"/>
                </a:rPr>
                <a:t>f: (</a:t>
              </a:r>
              <a:r>
                <a:rPr lang="en-US" b="0" dirty="0" err="1" smtClean="0">
                  <a:solidFill>
                    <a:srgbClr val="000000"/>
                  </a:solidFill>
                  <a:latin typeface="Andale Mono"/>
                  <a:cs typeface="Andale Mono"/>
                </a:rPr>
                <a:t>Iter</a:t>
              </a:r>
              <a:r>
                <a:rPr lang="en-US" b="0" dirty="0" smtClean="0">
                  <a:solidFill>
                    <a:srgbClr val="000000"/>
                  </a:solidFill>
                  <a:latin typeface="Andale Mono"/>
                  <a:cs typeface="Andale Mono"/>
                </a:rPr>
                <a:t>[</a:t>
              </a:r>
              <a:r>
                <a:rPr lang="en-US" b="0" dirty="0">
                  <a:solidFill>
                    <a:srgbClr val="000000"/>
                  </a:solidFill>
                  <a:latin typeface="Andale Mono"/>
                  <a:cs typeface="Andale Mono"/>
                </a:rPr>
                <a:t>T]) </a:t>
              </a:r>
              <a:r>
                <a:rPr lang="en-US" b="0" dirty="0" smtClean="0">
                  <a:solidFill>
                    <a:srgbClr val="000000"/>
                  </a:solidFill>
                  <a:latin typeface="Andale Mono"/>
                  <a:cs typeface="Andale Mono"/>
                </a:rPr>
                <a:t/>
              </a:r>
              <a:br>
                <a:rPr lang="en-US" b="0" dirty="0" smtClean="0">
                  <a:solidFill>
                    <a:srgbClr val="000000"/>
                  </a:solidFill>
                  <a:latin typeface="Andale Mono"/>
                  <a:cs typeface="Andale Mono"/>
                </a:rPr>
              </a:br>
              <a:r>
                <a:rPr lang="en-US" b="0" dirty="0" smtClean="0">
                  <a:solidFill>
                    <a:srgbClr val="000000"/>
                  </a:solidFill>
                  <a:latin typeface="Andale Mono"/>
                  <a:cs typeface="Andale Mono"/>
                </a:rPr>
                <a:t>⇒ </a:t>
              </a:r>
              <a:r>
                <a:rPr lang="en-US" b="0" dirty="0" err="1" smtClean="0">
                  <a:solidFill>
                    <a:srgbClr val="000000"/>
                  </a:solidFill>
                  <a:latin typeface="Andale Mono"/>
                  <a:cs typeface="Andale Mono"/>
                </a:rPr>
                <a:t>Iter</a:t>
              </a:r>
              <a:r>
                <a:rPr lang="en-US" b="0" dirty="0" smtClean="0">
                  <a:solidFill>
                    <a:srgbClr val="000000"/>
                  </a:solidFill>
                  <a:latin typeface="Andale Mono"/>
                  <a:cs typeface="Andale Mono"/>
                </a:rPr>
                <a:t>[(K,V)]</a:t>
              </a:r>
              <a:endParaRPr lang="en-US" b="0" dirty="0">
                <a:solidFill>
                  <a:srgbClr val="000000"/>
                </a:solidFill>
                <a:latin typeface="Andale Mono"/>
                <a:cs typeface="Andale Mono"/>
              </a:endParaRPr>
            </a:p>
          </p:txBody>
        </p:sp>
        <p:sp>
          <p:nvSpPr>
            <p:cNvPr id="53" name="Text Box 4"/>
            <p:cNvSpPr txBox="1">
              <a:spLocks noChangeArrowheads="1"/>
            </p:cNvSpPr>
            <p:nvPr/>
          </p:nvSpPr>
          <p:spPr bwMode="auto">
            <a:xfrm>
              <a:off x="6438900" y="1551057"/>
              <a:ext cx="1066800" cy="353943"/>
            </a:xfrm>
            <a:prstGeom prst="rect">
              <a:avLst/>
            </a:prstGeom>
            <a:noFill/>
            <a:ln w="9525">
              <a:noFill/>
              <a:miter lim="800000"/>
              <a:headEnd/>
              <a:tailEnd/>
            </a:ln>
          </p:spPr>
          <p:txBody>
            <a:bodyPr wrap="square">
              <a:spAutoFit/>
            </a:bodyPr>
            <a:lstStyle/>
            <a:p>
              <a:pPr algn="ctr"/>
              <a:r>
                <a:rPr lang="en-US" sz="1700" b="0" dirty="0" smtClean="0">
                  <a:solidFill>
                    <a:srgbClr val="000000"/>
                  </a:solidFill>
                  <a:latin typeface="Andale Mono"/>
                  <a:cs typeface="Andale Mono"/>
                </a:rPr>
                <a:t>RDD[T]</a:t>
              </a:r>
              <a:endParaRPr lang="en-US" sz="1700" b="0" dirty="0">
                <a:solidFill>
                  <a:srgbClr val="000000"/>
                </a:solidFill>
                <a:latin typeface="Andale Mono"/>
                <a:cs typeface="Andale Mono"/>
              </a:endParaRPr>
            </a:p>
          </p:txBody>
        </p:sp>
        <p:cxnSp>
          <p:nvCxnSpPr>
            <p:cNvPr id="54" name="Straight Arrow Connector 53"/>
            <p:cNvCxnSpPr>
              <a:stCxn id="53" idx="2"/>
              <a:endCxn id="52" idx="0"/>
            </p:cNvCxnSpPr>
            <p:nvPr/>
          </p:nvCxnSpPr>
          <p:spPr bwMode="auto">
            <a:xfrm>
              <a:off x="6972300" y="1905000"/>
              <a:ext cx="0" cy="430143"/>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sp>
          <p:nvSpPr>
            <p:cNvPr id="58" name="Rectangle 57"/>
            <p:cNvSpPr>
              <a:spLocks noChangeArrowheads="1"/>
            </p:cNvSpPr>
            <p:nvPr/>
          </p:nvSpPr>
          <p:spPr bwMode="auto">
            <a:xfrm>
              <a:off x="5715000" y="3429000"/>
              <a:ext cx="2514600" cy="8382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sz="1800" dirty="0" err="1" smtClean="0">
                  <a:solidFill>
                    <a:schemeClr val="bg2"/>
                  </a:solidFill>
                  <a:latin typeface="Gill Sans"/>
                  <a:cs typeface="Gill Sans"/>
                </a:rPr>
                <a:t>groupByKey</a:t>
              </a:r>
              <a:endParaRPr lang="en-US" sz="1800" dirty="0">
                <a:solidFill>
                  <a:schemeClr val="bg2"/>
                </a:solidFill>
                <a:latin typeface="Gill Sans"/>
                <a:cs typeface="Gill Sans"/>
              </a:endParaRPr>
            </a:p>
          </p:txBody>
        </p:sp>
        <p:sp>
          <p:nvSpPr>
            <p:cNvPr id="59" name="Rectangle 58"/>
            <p:cNvSpPr>
              <a:spLocks noChangeArrowheads="1"/>
            </p:cNvSpPr>
            <p:nvPr/>
          </p:nvSpPr>
          <p:spPr bwMode="auto">
            <a:xfrm>
              <a:off x="5715000" y="4343400"/>
              <a:ext cx="2514600" cy="9906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sz="1800" dirty="0" smtClean="0">
                  <a:solidFill>
                    <a:schemeClr val="bg2"/>
                  </a:solidFill>
                  <a:latin typeface="Gill Sans"/>
                  <a:cs typeface="Gill Sans"/>
                </a:rPr>
                <a:t>map</a:t>
              </a:r>
              <a:r>
                <a:rPr lang="en-US" dirty="0" smtClean="0">
                  <a:solidFill>
                    <a:schemeClr val="bg2"/>
                  </a:solidFill>
                  <a:latin typeface="Gill Sans"/>
                  <a:cs typeface="Gill Sans"/>
                </a:rPr>
                <a:t/>
              </a:r>
              <a:br>
                <a:rPr lang="en-US" dirty="0" smtClean="0">
                  <a:solidFill>
                    <a:schemeClr val="bg2"/>
                  </a:solidFill>
                  <a:latin typeface="Gill Sans"/>
                  <a:cs typeface="Gill Sans"/>
                </a:rPr>
              </a:br>
              <a:r>
                <a:rPr lang="en-US" b="0" dirty="0">
                  <a:solidFill>
                    <a:srgbClr val="000000"/>
                  </a:solidFill>
                  <a:latin typeface="Andale Mono"/>
                  <a:cs typeface="Andale Mono"/>
                </a:rPr>
                <a:t>f: </a:t>
              </a:r>
              <a:r>
                <a:rPr lang="en-US" b="0" dirty="0" smtClean="0">
                  <a:solidFill>
                    <a:srgbClr val="000000"/>
                  </a:solidFill>
                  <a:latin typeface="Andale Mono"/>
                  <a:cs typeface="Andale Mono"/>
                </a:rPr>
                <a:t>((K, </a:t>
              </a:r>
              <a:r>
                <a:rPr lang="en-US" b="0" dirty="0" err="1" smtClean="0">
                  <a:solidFill>
                    <a:srgbClr val="000000"/>
                  </a:solidFill>
                  <a:latin typeface="Andale Mono"/>
                  <a:cs typeface="Andale Mono"/>
                </a:rPr>
                <a:t>Iter</a:t>
              </a:r>
              <a:r>
                <a:rPr lang="en-US" b="0" dirty="0" smtClean="0">
                  <a:solidFill>
                    <a:srgbClr val="000000"/>
                  </a:solidFill>
                  <a:latin typeface="Andale Mono"/>
                  <a:cs typeface="Andale Mono"/>
                </a:rPr>
                <a:t>[</a:t>
              </a:r>
              <a:r>
                <a:rPr lang="en-US" b="0" dirty="0">
                  <a:solidFill>
                    <a:srgbClr val="000000"/>
                  </a:solidFill>
                  <a:latin typeface="Andale Mono"/>
                  <a:cs typeface="Andale Mono"/>
                </a:rPr>
                <a:t>V</a:t>
              </a:r>
              <a:r>
                <a:rPr lang="en-US" b="0" dirty="0" smtClean="0">
                  <a:solidFill>
                    <a:srgbClr val="000000"/>
                  </a:solidFill>
                  <a:latin typeface="Andale Mono"/>
                  <a:cs typeface="Andale Mono"/>
                </a:rPr>
                <a:t>])) </a:t>
              </a:r>
              <a:br>
                <a:rPr lang="en-US" b="0" dirty="0" smtClean="0">
                  <a:solidFill>
                    <a:srgbClr val="000000"/>
                  </a:solidFill>
                  <a:latin typeface="Andale Mono"/>
                  <a:cs typeface="Andale Mono"/>
                </a:rPr>
              </a:br>
              <a:r>
                <a:rPr lang="en-US" b="0" dirty="0" smtClean="0">
                  <a:solidFill>
                    <a:srgbClr val="000000"/>
                  </a:solidFill>
                  <a:latin typeface="Andale Mono"/>
                  <a:cs typeface="Andale Mono"/>
                </a:rPr>
                <a:t>⇒ (R,S)</a:t>
              </a:r>
              <a:endParaRPr lang="en-US" b="0" dirty="0">
                <a:solidFill>
                  <a:srgbClr val="000000"/>
                </a:solidFill>
                <a:latin typeface="Andale Mono"/>
                <a:cs typeface="Andale Mono"/>
              </a:endParaRPr>
            </a:p>
          </p:txBody>
        </p:sp>
        <p:sp>
          <p:nvSpPr>
            <p:cNvPr id="68" name="Text Box 4"/>
            <p:cNvSpPr txBox="1">
              <a:spLocks noChangeArrowheads="1"/>
            </p:cNvSpPr>
            <p:nvPr/>
          </p:nvSpPr>
          <p:spPr bwMode="auto">
            <a:xfrm>
              <a:off x="6019800" y="5829300"/>
              <a:ext cx="1905000" cy="353943"/>
            </a:xfrm>
            <a:prstGeom prst="rect">
              <a:avLst/>
            </a:prstGeom>
            <a:noFill/>
            <a:ln w="9525">
              <a:noFill/>
              <a:miter lim="800000"/>
              <a:headEnd/>
              <a:tailEnd/>
            </a:ln>
          </p:spPr>
          <p:txBody>
            <a:bodyPr wrap="square">
              <a:spAutoFit/>
            </a:bodyPr>
            <a:lstStyle/>
            <a:p>
              <a:pPr algn="ctr"/>
              <a:r>
                <a:rPr lang="en-US" sz="1700" b="0" dirty="0" smtClean="0">
                  <a:solidFill>
                    <a:srgbClr val="000000"/>
                  </a:solidFill>
                  <a:latin typeface="Andale Mono"/>
                  <a:cs typeface="Andale Mono"/>
                </a:rPr>
                <a:t>RDD[(R, S)]</a:t>
              </a:r>
              <a:endParaRPr lang="en-US" sz="1700" b="0" dirty="0">
                <a:solidFill>
                  <a:srgbClr val="000000"/>
                </a:solidFill>
                <a:latin typeface="Andale Mono"/>
                <a:cs typeface="Andale Mono"/>
              </a:endParaRPr>
            </a:p>
          </p:txBody>
        </p:sp>
        <p:cxnSp>
          <p:nvCxnSpPr>
            <p:cNvPr id="69" name="Straight Arrow Connector 68"/>
            <p:cNvCxnSpPr>
              <a:stCxn id="59" idx="2"/>
              <a:endCxn id="68" idx="0"/>
            </p:cNvCxnSpPr>
            <p:nvPr/>
          </p:nvCxnSpPr>
          <p:spPr bwMode="auto">
            <a:xfrm>
              <a:off x="6972300" y="5334000"/>
              <a:ext cx="0" cy="4953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grpSp>
      <p:sp>
        <p:nvSpPr>
          <p:cNvPr id="70" name="TextBox 69"/>
          <p:cNvSpPr txBox="1"/>
          <p:nvPr/>
        </p:nvSpPr>
        <p:spPr>
          <a:xfrm>
            <a:off x="6907082" y="6324600"/>
            <a:ext cx="2160718" cy="461665"/>
          </a:xfrm>
          <a:prstGeom prst="rect">
            <a:avLst/>
          </a:prstGeom>
          <a:noFill/>
        </p:spPr>
        <p:txBody>
          <a:bodyPr wrap="none" rtlCol="0">
            <a:spAutoFit/>
          </a:bodyPr>
          <a:lstStyle/>
          <a:p>
            <a:r>
              <a:rPr lang="en-US" sz="2400" b="0" dirty="0" smtClean="0">
                <a:solidFill>
                  <a:srgbClr val="FF0000"/>
                </a:solidFill>
                <a:latin typeface="Gill Sans"/>
                <a:cs typeface="Gill Sans"/>
              </a:rPr>
              <a:t>Still not quite…</a:t>
            </a:r>
            <a:endParaRPr lang="en-US" sz="2400" b="0" dirty="0">
              <a:solidFill>
                <a:srgbClr val="FF0000"/>
              </a:solidFill>
              <a:latin typeface="Gill Sans"/>
              <a:cs typeface="Gill Sans"/>
            </a:endParaRPr>
          </a:p>
        </p:txBody>
      </p:sp>
      <p:sp>
        <p:nvSpPr>
          <p:cNvPr id="20" name="TextBox 19"/>
          <p:cNvSpPr txBox="1"/>
          <p:nvPr/>
        </p:nvSpPr>
        <p:spPr>
          <a:xfrm rot="299246">
            <a:off x="152400" y="4998737"/>
            <a:ext cx="2825263" cy="461665"/>
          </a:xfrm>
          <a:prstGeom prst="rect">
            <a:avLst/>
          </a:prstGeom>
          <a:noFill/>
        </p:spPr>
        <p:txBody>
          <a:bodyPr wrap="none" rtlCol="0">
            <a:spAutoFit/>
          </a:bodyPr>
          <a:lstStyle/>
          <a:p>
            <a:r>
              <a:rPr lang="en-US" sz="2400" b="0" dirty="0" smtClean="0">
                <a:solidFill>
                  <a:srgbClr val="FF0000"/>
                </a:solidFill>
                <a:latin typeface="Gill Sans"/>
                <a:cs typeface="Gill Sans"/>
              </a:rPr>
              <a:t>Nope, this isn’t “odd”</a:t>
            </a:r>
            <a:endParaRPr lang="en-US" sz="2400" b="0" dirty="0">
              <a:solidFill>
                <a:srgbClr val="FF0000"/>
              </a:solidFill>
              <a:latin typeface="Gill Sans"/>
              <a:cs typeface="Gill Sans"/>
            </a:endParaRPr>
          </a:p>
        </p:txBody>
      </p:sp>
      <p:sp>
        <p:nvSpPr>
          <p:cNvPr id="21" name="Title 1"/>
          <p:cNvSpPr txBox="1">
            <a:spLocks/>
          </p:cNvSpPr>
          <p:nvPr/>
        </p:nvSpPr>
        <p:spPr>
          <a:xfrm>
            <a:off x="0" y="548640"/>
            <a:ext cx="9144000" cy="685800"/>
          </a:xfrm>
          <a:prstGeom prst="rect">
            <a:avLst/>
          </a:prstGeom>
        </p:spPr>
        <p:txBody>
          <a:bodyPr/>
          <a:lstStyle/>
          <a:p>
            <a:pPr lvl="0" algn="ctr">
              <a:defRPr/>
            </a:pPr>
            <a:r>
              <a:rPr lang="en-US" sz="3600" b="0" kern="0" dirty="0" smtClean="0">
                <a:solidFill>
                  <a:srgbClr val="000000"/>
                </a:solidFill>
                <a:latin typeface="Gill Sans"/>
                <a:cs typeface="Gill Sans"/>
              </a:rPr>
              <a:t>MapReduce in Spark?</a:t>
            </a:r>
            <a:endParaRPr lang="en-US" sz="3600" b="0" kern="0" dirty="0">
              <a:solidFill>
                <a:srgbClr val="000000"/>
              </a:solidFill>
              <a:latin typeface="Gill Sans"/>
              <a:cs typeface="Gill Sans"/>
            </a:endParaRPr>
          </a:p>
        </p:txBody>
      </p:sp>
    </p:spTree>
    <p:extLst>
      <p:ext uri="{BB962C8B-B14F-4D97-AF65-F5344CB8AC3E}">
        <p14:creationId xmlns:p14="http://schemas.microsoft.com/office/powerpoint/2010/main" val="99676279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p:bldP spid="20"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371600" y="1905000"/>
            <a:ext cx="7010400" cy="2031325"/>
          </a:xfrm>
          <a:prstGeom prst="rect">
            <a:avLst/>
          </a:prstGeom>
          <a:noFill/>
          <a:ln>
            <a:noFill/>
          </a:ln>
        </p:spPr>
        <p:txBody>
          <a:bodyPr wrap="square" rtlCol="0">
            <a:spAutoFit/>
          </a:bodyPr>
          <a:lstStyle/>
          <a:p>
            <a:r>
              <a:rPr lang="en-US" sz="1800" b="0" dirty="0" err="1">
                <a:solidFill>
                  <a:srgbClr val="000000"/>
                </a:solidFill>
                <a:latin typeface="Andale Mono"/>
                <a:cs typeface="Andale Mono"/>
              </a:rPr>
              <a:t>val</a:t>
            </a:r>
            <a:r>
              <a:rPr lang="en-US" sz="1800" b="0" dirty="0">
                <a:solidFill>
                  <a:srgbClr val="000000"/>
                </a:solidFill>
                <a:latin typeface="Andale Mono"/>
                <a:cs typeface="Andale Mono"/>
              </a:rPr>
              <a:t> </a:t>
            </a:r>
            <a:r>
              <a:rPr lang="en-US" sz="1800" b="0" dirty="0" err="1">
                <a:solidFill>
                  <a:srgbClr val="000000"/>
                </a:solidFill>
                <a:latin typeface="Andale Mono"/>
                <a:cs typeface="Andale Mono"/>
              </a:rPr>
              <a:t>textFile</a:t>
            </a:r>
            <a:r>
              <a:rPr lang="en-US" sz="1800" b="0" dirty="0">
                <a:solidFill>
                  <a:srgbClr val="000000"/>
                </a:solidFill>
                <a:latin typeface="Andale Mono"/>
                <a:cs typeface="Andale Mono"/>
              </a:rPr>
              <a:t> = </a:t>
            </a:r>
            <a:r>
              <a:rPr lang="en-US" sz="1800" b="0" dirty="0" err="1">
                <a:solidFill>
                  <a:srgbClr val="000000"/>
                </a:solidFill>
                <a:latin typeface="Andale Mono"/>
                <a:cs typeface="Andale Mono"/>
              </a:rPr>
              <a:t>sc.textFile</a:t>
            </a:r>
            <a:r>
              <a:rPr lang="en-US" sz="1800" b="0" dirty="0">
                <a:solidFill>
                  <a:srgbClr val="000000"/>
                </a:solidFill>
                <a:latin typeface="Andale Mono"/>
                <a:cs typeface="Andale Mono"/>
              </a:rPr>
              <a:t>(</a:t>
            </a:r>
            <a:r>
              <a:rPr lang="en-US" sz="1800" b="0" dirty="0" err="1">
                <a:solidFill>
                  <a:srgbClr val="000000"/>
                </a:solidFill>
                <a:latin typeface="Andale Mono"/>
                <a:cs typeface="Andale Mono"/>
              </a:rPr>
              <a:t>args.input</a:t>
            </a:r>
            <a:r>
              <a:rPr lang="en-US" sz="1800" b="0" dirty="0">
                <a:solidFill>
                  <a:srgbClr val="000000"/>
                </a:solidFill>
                <a:latin typeface="Andale Mono"/>
                <a:cs typeface="Andale Mono"/>
              </a:rPr>
              <a:t>()</a:t>
            </a:r>
            <a:r>
              <a:rPr lang="en-US" sz="1800" b="0" dirty="0" smtClean="0">
                <a:solidFill>
                  <a:srgbClr val="000000"/>
                </a:solidFill>
                <a:latin typeface="Andale Mono"/>
                <a:cs typeface="Andale Mono"/>
              </a:rPr>
              <a:t>)</a:t>
            </a:r>
          </a:p>
          <a:p>
            <a:endParaRPr lang="en-US" sz="1800" b="0" dirty="0">
              <a:solidFill>
                <a:srgbClr val="000000"/>
              </a:solidFill>
              <a:latin typeface="Andale Mono"/>
              <a:cs typeface="Andale Mono"/>
            </a:endParaRPr>
          </a:p>
          <a:p>
            <a:r>
              <a:rPr lang="en-US" sz="1800" b="0" dirty="0" err="1" smtClean="0">
                <a:solidFill>
                  <a:srgbClr val="000000"/>
                </a:solidFill>
                <a:latin typeface="Andale Mono"/>
                <a:cs typeface="Andale Mono"/>
              </a:rPr>
              <a:t>textFile</a:t>
            </a:r>
            <a:endParaRPr lang="en-US" sz="1800" b="0" dirty="0">
              <a:solidFill>
                <a:srgbClr val="000000"/>
              </a:solidFill>
              <a:latin typeface="Andale Mono"/>
              <a:cs typeface="Andale Mono"/>
            </a:endParaRPr>
          </a:p>
          <a:p>
            <a:r>
              <a:rPr lang="en-US" sz="1800" b="0" dirty="0" smtClean="0">
                <a:solidFill>
                  <a:srgbClr val="000000"/>
                </a:solidFill>
                <a:latin typeface="Andale Mono"/>
                <a:cs typeface="Andale Mono"/>
              </a:rPr>
              <a:t>  </a:t>
            </a:r>
            <a:r>
              <a:rPr lang="en-US" sz="1800" b="0" dirty="0" smtClean="0">
                <a:solidFill>
                  <a:srgbClr val="FF0000"/>
                </a:solidFill>
                <a:latin typeface="Andale Mono"/>
                <a:cs typeface="Andale Mono"/>
              </a:rPr>
              <a:t>.</a:t>
            </a:r>
            <a:r>
              <a:rPr lang="en-US" sz="1800" b="0" dirty="0" err="1">
                <a:solidFill>
                  <a:srgbClr val="FF0000"/>
                </a:solidFill>
                <a:latin typeface="Andale Mono"/>
                <a:cs typeface="Andale Mono"/>
              </a:rPr>
              <a:t>flatMap</a:t>
            </a:r>
            <a:r>
              <a:rPr lang="en-US" sz="1800" b="0" dirty="0">
                <a:solidFill>
                  <a:srgbClr val="000000"/>
                </a:solidFill>
                <a:latin typeface="Andale Mono"/>
                <a:cs typeface="Andale Mono"/>
              </a:rPr>
              <a:t>(line =&gt; tokenize(line))</a:t>
            </a:r>
          </a:p>
          <a:p>
            <a:r>
              <a:rPr lang="en-US" sz="1800" b="0" dirty="0">
                <a:solidFill>
                  <a:srgbClr val="000000"/>
                </a:solidFill>
                <a:latin typeface="Andale Mono"/>
                <a:cs typeface="Andale Mono"/>
              </a:rPr>
              <a:t>  </a:t>
            </a:r>
            <a:r>
              <a:rPr lang="en-US" sz="1800" b="0" dirty="0" smtClean="0">
                <a:solidFill>
                  <a:srgbClr val="FF0000"/>
                </a:solidFill>
                <a:latin typeface="Andale Mono"/>
                <a:cs typeface="Andale Mono"/>
              </a:rPr>
              <a:t>.</a:t>
            </a:r>
            <a:r>
              <a:rPr lang="en-US" sz="1800" b="0" dirty="0">
                <a:solidFill>
                  <a:srgbClr val="FF0000"/>
                </a:solidFill>
                <a:latin typeface="Andale Mono"/>
                <a:cs typeface="Andale Mono"/>
              </a:rPr>
              <a:t>map</a:t>
            </a:r>
            <a:r>
              <a:rPr lang="en-US" sz="1800" b="0" dirty="0">
                <a:solidFill>
                  <a:srgbClr val="000000"/>
                </a:solidFill>
                <a:latin typeface="Andale Mono"/>
                <a:cs typeface="Andale Mono"/>
              </a:rPr>
              <a:t>(word =&gt; (word, 1))</a:t>
            </a:r>
          </a:p>
          <a:p>
            <a:r>
              <a:rPr lang="en-US" sz="1800" b="0" dirty="0">
                <a:solidFill>
                  <a:srgbClr val="000000"/>
                </a:solidFill>
                <a:latin typeface="Andale Mono"/>
                <a:cs typeface="Andale Mono"/>
              </a:rPr>
              <a:t>  </a:t>
            </a:r>
            <a:r>
              <a:rPr lang="en-US" sz="1800" b="0" dirty="0" smtClean="0">
                <a:solidFill>
                  <a:srgbClr val="FF0000"/>
                </a:solidFill>
                <a:latin typeface="Andale Mono"/>
                <a:cs typeface="Andale Mono"/>
              </a:rPr>
              <a:t>.</a:t>
            </a:r>
            <a:r>
              <a:rPr lang="en-US" sz="1800" b="0" dirty="0" err="1">
                <a:solidFill>
                  <a:srgbClr val="FF0000"/>
                </a:solidFill>
                <a:latin typeface="Andale Mono"/>
                <a:cs typeface="Andale Mono"/>
              </a:rPr>
              <a:t>reduceByKey</a:t>
            </a:r>
            <a:r>
              <a:rPr lang="en-US" sz="1800" b="0" dirty="0">
                <a:solidFill>
                  <a:srgbClr val="000000"/>
                </a:solidFill>
                <a:latin typeface="Andale Mono"/>
                <a:cs typeface="Andale Mono"/>
              </a:rPr>
              <a:t>(_ + _)</a:t>
            </a:r>
          </a:p>
          <a:p>
            <a:r>
              <a:rPr lang="en-US" sz="1800" b="0" dirty="0">
                <a:solidFill>
                  <a:srgbClr val="000000"/>
                </a:solidFill>
                <a:latin typeface="Andale Mono"/>
                <a:cs typeface="Andale Mono"/>
              </a:rPr>
              <a:t>  </a:t>
            </a:r>
            <a:r>
              <a:rPr lang="en-US" sz="1800" b="0" dirty="0" smtClean="0">
                <a:solidFill>
                  <a:srgbClr val="000000"/>
                </a:solidFill>
                <a:latin typeface="Andale Mono"/>
                <a:cs typeface="Andale Mono"/>
              </a:rPr>
              <a:t>.</a:t>
            </a:r>
            <a:r>
              <a:rPr lang="en-US" sz="1800" b="0" dirty="0" err="1">
                <a:solidFill>
                  <a:srgbClr val="000000"/>
                </a:solidFill>
                <a:latin typeface="Andale Mono"/>
                <a:cs typeface="Andale Mono"/>
              </a:rPr>
              <a:t>saveAsTextFile</a:t>
            </a:r>
            <a:r>
              <a:rPr lang="en-US" sz="1800" b="0" dirty="0">
                <a:solidFill>
                  <a:srgbClr val="000000"/>
                </a:solidFill>
                <a:latin typeface="Andale Mono"/>
                <a:cs typeface="Andale Mono"/>
              </a:rPr>
              <a:t>(</a:t>
            </a:r>
            <a:r>
              <a:rPr lang="en-US" sz="1800" b="0" dirty="0" err="1">
                <a:solidFill>
                  <a:srgbClr val="000000"/>
                </a:solidFill>
                <a:latin typeface="Andale Mono"/>
                <a:cs typeface="Andale Mono"/>
              </a:rPr>
              <a:t>args.output</a:t>
            </a:r>
            <a:r>
              <a:rPr lang="en-US" sz="1800" b="0" dirty="0">
                <a:solidFill>
                  <a:srgbClr val="000000"/>
                </a:solidFill>
                <a:latin typeface="Andale Mono"/>
                <a:cs typeface="Andale Mono"/>
              </a:rPr>
              <a:t>())</a:t>
            </a:r>
          </a:p>
        </p:txBody>
      </p:sp>
      <p:sp>
        <p:nvSpPr>
          <p:cNvPr id="4" name="TextBox 3"/>
          <p:cNvSpPr txBox="1"/>
          <p:nvPr/>
        </p:nvSpPr>
        <p:spPr>
          <a:xfrm>
            <a:off x="6096000" y="4601528"/>
            <a:ext cx="2362200" cy="369332"/>
          </a:xfrm>
          <a:prstGeom prst="rect">
            <a:avLst/>
          </a:prstGeom>
          <a:noFill/>
          <a:ln>
            <a:noFill/>
          </a:ln>
        </p:spPr>
        <p:txBody>
          <a:bodyPr wrap="square" rtlCol="0">
            <a:spAutoFit/>
          </a:bodyPr>
          <a:lstStyle/>
          <a:p>
            <a:r>
              <a:rPr lang="es-ES_tradnl" sz="1800" b="0" dirty="0">
                <a:solidFill>
                  <a:srgbClr val="000000"/>
                </a:solidFill>
                <a:latin typeface="Andale Mono"/>
                <a:cs typeface="Andale Mono"/>
              </a:rPr>
              <a:t>(x, y) =&gt; x + y</a:t>
            </a:r>
            <a:endParaRPr lang="en-US" sz="1800" b="0" dirty="0">
              <a:solidFill>
                <a:srgbClr val="000000"/>
              </a:solidFill>
              <a:latin typeface="Andale Mono"/>
              <a:cs typeface="Andale Mono"/>
            </a:endParaRPr>
          </a:p>
        </p:txBody>
      </p:sp>
      <p:cxnSp>
        <p:nvCxnSpPr>
          <p:cNvPr id="5" name="Straight Arrow Connector 4"/>
          <p:cNvCxnSpPr/>
          <p:nvPr/>
        </p:nvCxnSpPr>
        <p:spPr bwMode="auto">
          <a:xfrm flipH="1" flipV="1">
            <a:off x="4343400" y="3458528"/>
            <a:ext cx="2895600" cy="152400"/>
          </a:xfrm>
          <a:prstGeom prst="straightConnector1">
            <a:avLst/>
          </a:prstGeom>
          <a:ln>
            <a:headEnd type="none" w="med" len="med"/>
            <a:tailEnd type="arrow"/>
          </a:ln>
        </p:spPr>
        <p:style>
          <a:lnRef idx="1">
            <a:schemeClr val="dk1"/>
          </a:lnRef>
          <a:fillRef idx="0">
            <a:schemeClr val="dk1"/>
          </a:fillRef>
          <a:effectRef idx="0">
            <a:schemeClr val="dk1"/>
          </a:effectRef>
          <a:fontRef idx="minor">
            <a:schemeClr val="tx1"/>
          </a:fontRef>
        </p:style>
      </p:cxnSp>
      <p:cxnSp>
        <p:nvCxnSpPr>
          <p:cNvPr id="8" name="Straight Arrow Connector 7"/>
          <p:cNvCxnSpPr>
            <a:endCxn id="4" idx="0"/>
          </p:cNvCxnSpPr>
          <p:nvPr/>
        </p:nvCxnSpPr>
        <p:spPr bwMode="auto">
          <a:xfrm>
            <a:off x="7239000" y="3610928"/>
            <a:ext cx="38100" cy="990600"/>
          </a:xfrm>
          <a:prstGeom prst="straightConnector1">
            <a:avLst/>
          </a:prstGeom>
          <a:ln>
            <a:headEnd type="none" w="med" len="med"/>
            <a:tailEnd type="none"/>
          </a:ln>
        </p:spPr>
        <p:style>
          <a:lnRef idx="1">
            <a:schemeClr val="dk1"/>
          </a:lnRef>
          <a:fillRef idx="0">
            <a:schemeClr val="dk1"/>
          </a:fillRef>
          <a:effectRef idx="0">
            <a:schemeClr val="dk1"/>
          </a:effectRef>
          <a:fontRef idx="minor">
            <a:schemeClr val="tx1"/>
          </a:fontRef>
        </p:style>
      </p:cxnSp>
      <p:sp>
        <p:nvSpPr>
          <p:cNvPr id="7" name="Title 1"/>
          <p:cNvSpPr txBox="1">
            <a:spLocks/>
          </p:cNvSpPr>
          <p:nvPr/>
        </p:nvSpPr>
        <p:spPr>
          <a:xfrm>
            <a:off x="0" y="548640"/>
            <a:ext cx="9144000" cy="685800"/>
          </a:xfrm>
          <a:prstGeom prst="rect">
            <a:avLst/>
          </a:prstGeom>
        </p:spPr>
        <p:txBody>
          <a:bodyPr/>
          <a:lstStyle/>
          <a:p>
            <a:pPr lvl="0" algn="ctr">
              <a:defRPr/>
            </a:pPr>
            <a:r>
              <a:rPr lang="en-US" sz="3600" b="0" kern="0" dirty="0" smtClean="0">
                <a:solidFill>
                  <a:srgbClr val="000000"/>
                </a:solidFill>
                <a:latin typeface="Gill Sans"/>
                <a:cs typeface="Gill Sans"/>
              </a:rPr>
              <a:t>Spark Word Count</a:t>
            </a:r>
            <a:endParaRPr lang="en-US" sz="3600" b="0" kern="0" dirty="0">
              <a:solidFill>
                <a:srgbClr val="000000"/>
              </a:solidFill>
              <a:latin typeface="Gill Sans"/>
              <a:cs typeface="Gill Sans"/>
            </a:endParaRPr>
          </a:p>
        </p:txBody>
      </p:sp>
      <p:sp>
        <p:nvSpPr>
          <p:cNvPr id="9" name="TextBox 8"/>
          <p:cNvSpPr txBox="1"/>
          <p:nvPr/>
        </p:nvSpPr>
        <p:spPr>
          <a:xfrm>
            <a:off x="6016119" y="6397079"/>
            <a:ext cx="1981200" cy="369332"/>
          </a:xfrm>
          <a:prstGeom prst="rect">
            <a:avLst/>
          </a:prstGeom>
          <a:noFill/>
          <a:ln>
            <a:noFill/>
          </a:ln>
        </p:spPr>
        <p:txBody>
          <a:bodyPr wrap="square" rtlCol="0">
            <a:spAutoFit/>
          </a:bodyPr>
          <a:lstStyle/>
          <a:p>
            <a:r>
              <a:rPr lang="en-US" sz="1800" b="0" dirty="0" smtClean="0">
                <a:solidFill>
                  <a:srgbClr val="000000"/>
                </a:solidFill>
                <a:latin typeface="Andale Mono"/>
                <a:cs typeface="Andale Mono"/>
              </a:rPr>
              <a:t>a._1</a:t>
            </a:r>
            <a:endParaRPr lang="en-US" sz="1800" b="0" dirty="0">
              <a:solidFill>
                <a:srgbClr val="000000"/>
              </a:solidFill>
              <a:latin typeface="Andale Mono"/>
              <a:cs typeface="Andale Mono"/>
            </a:endParaRPr>
          </a:p>
        </p:txBody>
      </p:sp>
      <p:sp>
        <p:nvSpPr>
          <p:cNvPr id="10" name="TextBox 9"/>
          <p:cNvSpPr txBox="1"/>
          <p:nvPr/>
        </p:nvSpPr>
        <p:spPr>
          <a:xfrm>
            <a:off x="609600" y="6381690"/>
            <a:ext cx="6930519" cy="400110"/>
          </a:xfrm>
          <a:prstGeom prst="rect">
            <a:avLst/>
          </a:prstGeom>
          <a:noFill/>
        </p:spPr>
        <p:txBody>
          <a:bodyPr wrap="square" rtlCol="0">
            <a:spAutoFit/>
          </a:bodyPr>
          <a:lstStyle/>
          <a:p>
            <a:pPr lvl="0" algn="ctr">
              <a:defRPr/>
            </a:pPr>
            <a:r>
              <a:rPr lang="en-US" sz="2000" b="0" kern="0" dirty="0" smtClean="0">
                <a:solidFill>
                  <a:srgbClr val="000000"/>
                </a:solidFill>
                <a:latin typeface="Gill Sans"/>
                <a:cs typeface="Gill Sans"/>
              </a:rPr>
              <a:t>Aside: Scala tuple access notation, e.g.,</a:t>
            </a:r>
            <a:endParaRPr lang="en-US" sz="2000" b="0" kern="0" dirty="0">
              <a:solidFill>
                <a:srgbClr val="000000"/>
              </a:solidFill>
              <a:latin typeface="Gill Sans"/>
              <a:cs typeface="Gill Sans"/>
            </a:endParaRPr>
          </a:p>
        </p:txBody>
      </p:sp>
    </p:spTree>
    <p:extLst>
      <p:ext uri="{BB962C8B-B14F-4D97-AF65-F5344CB8AC3E}">
        <p14:creationId xmlns:p14="http://schemas.microsoft.com/office/powerpoint/2010/main" val="43431240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p:bldP spid="10"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09600" y="1828800"/>
            <a:ext cx="7772400" cy="3970318"/>
          </a:xfrm>
          <a:prstGeom prst="rect">
            <a:avLst/>
          </a:prstGeom>
          <a:noFill/>
          <a:ln>
            <a:noFill/>
          </a:ln>
        </p:spPr>
        <p:txBody>
          <a:bodyPr wrap="square" rtlCol="0">
            <a:spAutoFit/>
          </a:bodyPr>
          <a:lstStyle/>
          <a:p>
            <a:r>
              <a:rPr lang="en-US" sz="1800" b="0" dirty="0" err="1">
                <a:solidFill>
                  <a:srgbClr val="000000"/>
                </a:solidFill>
                <a:latin typeface="Andale Mono"/>
                <a:cs typeface="Andale Mono"/>
              </a:rPr>
              <a:t>val</a:t>
            </a:r>
            <a:r>
              <a:rPr lang="en-US" sz="1800" b="0" dirty="0">
                <a:solidFill>
                  <a:srgbClr val="000000"/>
                </a:solidFill>
                <a:latin typeface="Andale Mono"/>
                <a:cs typeface="Andale Mono"/>
              </a:rPr>
              <a:t> </a:t>
            </a:r>
            <a:r>
              <a:rPr lang="en-US" sz="1800" b="0" dirty="0" err="1">
                <a:solidFill>
                  <a:srgbClr val="000000"/>
                </a:solidFill>
                <a:latin typeface="Andale Mono"/>
                <a:cs typeface="Andale Mono"/>
              </a:rPr>
              <a:t>textFile</a:t>
            </a:r>
            <a:r>
              <a:rPr lang="en-US" sz="1800" b="0" dirty="0">
                <a:solidFill>
                  <a:srgbClr val="000000"/>
                </a:solidFill>
                <a:latin typeface="Andale Mono"/>
                <a:cs typeface="Andale Mono"/>
              </a:rPr>
              <a:t> = </a:t>
            </a:r>
            <a:r>
              <a:rPr lang="en-US" sz="1800" b="0" dirty="0" err="1">
                <a:solidFill>
                  <a:srgbClr val="000000"/>
                </a:solidFill>
                <a:latin typeface="Andale Mono"/>
                <a:cs typeface="Andale Mono"/>
              </a:rPr>
              <a:t>sc.textFile</a:t>
            </a:r>
            <a:r>
              <a:rPr lang="en-US" sz="1800" b="0" dirty="0">
                <a:solidFill>
                  <a:srgbClr val="000000"/>
                </a:solidFill>
                <a:latin typeface="Andale Mono"/>
                <a:cs typeface="Andale Mono"/>
              </a:rPr>
              <a:t>(</a:t>
            </a:r>
            <a:r>
              <a:rPr lang="en-US" sz="1800" b="0" dirty="0" err="1">
                <a:solidFill>
                  <a:srgbClr val="000000"/>
                </a:solidFill>
                <a:latin typeface="Andale Mono"/>
                <a:cs typeface="Andale Mono"/>
              </a:rPr>
              <a:t>args.input</a:t>
            </a:r>
            <a:r>
              <a:rPr lang="en-US" sz="1800" b="0" dirty="0">
                <a:solidFill>
                  <a:srgbClr val="000000"/>
                </a:solidFill>
                <a:latin typeface="Andale Mono"/>
                <a:cs typeface="Andale Mono"/>
              </a:rPr>
              <a:t>())</a:t>
            </a:r>
          </a:p>
          <a:p>
            <a:endParaRPr lang="en-US" sz="1800" b="0" dirty="0">
              <a:solidFill>
                <a:srgbClr val="000000"/>
              </a:solidFill>
              <a:latin typeface="Andale Mono"/>
              <a:cs typeface="Andale Mono"/>
            </a:endParaRPr>
          </a:p>
          <a:p>
            <a:r>
              <a:rPr lang="en-US" sz="1800" b="0" dirty="0" err="1">
                <a:solidFill>
                  <a:srgbClr val="000000"/>
                </a:solidFill>
                <a:latin typeface="Andale Mono"/>
                <a:cs typeface="Andale Mono"/>
              </a:rPr>
              <a:t>textFile</a:t>
            </a:r>
            <a:endParaRPr lang="en-US" sz="1800" b="0" dirty="0">
              <a:solidFill>
                <a:srgbClr val="000000"/>
              </a:solidFill>
              <a:latin typeface="Andale Mono"/>
              <a:cs typeface="Andale Mono"/>
            </a:endParaRPr>
          </a:p>
          <a:p>
            <a:r>
              <a:rPr lang="en-US" sz="1800" b="0" dirty="0">
                <a:solidFill>
                  <a:srgbClr val="000000"/>
                </a:solidFill>
                <a:latin typeface="Andale Mono"/>
                <a:cs typeface="Andale Mono"/>
              </a:rPr>
              <a:t>  </a:t>
            </a:r>
            <a:r>
              <a:rPr lang="en-US" sz="1800" b="0" dirty="0">
                <a:solidFill>
                  <a:srgbClr val="FF0000"/>
                </a:solidFill>
                <a:latin typeface="Andale Mono"/>
                <a:cs typeface="Andale Mono"/>
              </a:rPr>
              <a:t>.map</a:t>
            </a:r>
            <a:r>
              <a:rPr lang="en-US" sz="1800" b="0" dirty="0">
                <a:solidFill>
                  <a:srgbClr val="000000"/>
                </a:solidFill>
                <a:latin typeface="Andale Mono"/>
                <a:cs typeface="Andale Mono"/>
              </a:rPr>
              <a:t>(object mapper {</a:t>
            </a:r>
          </a:p>
          <a:p>
            <a:r>
              <a:rPr lang="en-US" sz="1800" b="0" dirty="0">
                <a:solidFill>
                  <a:srgbClr val="000000"/>
                </a:solidFill>
                <a:latin typeface="Andale Mono"/>
                <a:cs typeface="Andale Mono"/>
              </a:rPr>
              <a:t>    </a:t>
            </a:r>
            <a:r>
              <a:rPr lang="en-US" sz="1800" b="0" dirty="0" err="1">
                <a:solidFill>
                  <a:srgbClr val="000000"/>
                </a:solidFill>
                <a:latin typeface="Andale Mono"/>
                <a:cs typeface="Andale Mono"/>
              </a:rPr>
              <a:t>def</a:t>
            </a:r>
            <a:r>
              <a:rPr lang="en-US" sz="1800" b="0" dirty="0">
                <a:solidFill>
                  <a:srgbClr val="000000"/>
                </a:solidFill>
                <a:latin typeface="Andale Mono"/>
                <a:cs typeface="Andale Mono"/>
              </a:rPr>
              <a:t> map(key: Long, value: Text) =</a:t>
            </a:r>
          </a:p>
          <a:p>
            <a:r>
              <a:rPr lang="en-US" sz="1800" b="0" dirty="0">
                <a:solidFill>
                  <a:srgbClr val="000000"/>
                </a:solidFill>
                <a:latin typeface="Andale Mono"/>
                <a:cs typeface="Andale Mono"/>
              </a:rPr>
              <a:t>      tokenize(value).</a:t>
            </a:r>
            <a:r>
              <a:rPr lang="en-US" sz="1800" b="0" dirty="0" err="1">
                <a:solidFill>
                  <a:srgbClr val="000000"/>
                </a:solidFill>
                <a:latin typeface="Andale Mono"/>
                <a:cs typeface="Andale Mono"/>
              </a:rPr>
              <a:t>foreach</a:t>
            </a:r>
            <a:r>
              <a:rPr lang="en-US" sz="1800" b="0" dirty="0">
                <a:solidFill>
                  <a:srgbClr val="000000"/>
                </a:solidFill>
                <a:latin typeface="Andale Mono"/>
                <a:cs typeface="Andale Mono"/>
              </a:rPr>
              <a:t>(word =&gt; </a:t>
            </a:r>
            <a:r>
              <a:rPr lang="en-US" sz="1800" b="0" dirty="0" smtClean="0">
                <a:solidFill>
                  <a:srgbClr val="000000"/>
                </a:solidFill>
                <a:latin typeface="Andale Mono"/>
                <a:cs typeface="Andale Mono"/>
              </a:rPr>
              <a:t>write</a:t>
            </a:r>
            <a:r>
              <a:rPr lang="en-US" sz="1800" b="0" dirty="0">
                <a:solidFill>
                  <a:srgbClr val="000000"/>
                </a:solidFill>
                <a:latin typeface="Andale Mono"/>
                <a:cs typeface="Andale Mono"/>
              </a:rPr>
              <a:t>(word, 1))</a:t>
            </a:r>
          </a:p>
          <a:p>
            <a:r>
              <a:rPr lang="en-US" sz="1800" b="0" dirty="0">
                <a:solidFill>
                  <a:srgbClr val="000000"/>
                </a:solidFill>
                <a:latin typeface="Andale Mono"/>
                <a:cs typeface="Andale Mono"/>
              </a:rPr>
              <a:t>    })</a:t>
            </a:r>
          </a:p>
          <a:p>
            <a:r>
              <a:rPr lang="en-US" sz="1800" b="0" dirty="0">
                <a:solidFill>
                  <a:srgbClr val="000000"/>
                </a:solidFill>
                <a:latin typeface="Andale Mono"/>
                <a:cs typeface="Andale Mono"/>
              </a:rPr>
              <a:t>  </a:t>
            </a:r>
            <a:r>
              <a:rPr lang="en-US" sz="1800" b="0" dirty="0">
                <a:solidFill>
                  <a:srgbClr val="FF0000"/>
                </a:solidFill>
                <a:latin typeface="Andale Mono"/>
                <a:cs typeface="Andale Mono"/>
              </a:rPr>
              <a:t>.reduce</a:t>
            </a:r>
            <a:r>
              <a:rPr lang="en-US" sz="1800" b="0" dirty="0">
                <a:solidFill>
                  <a:srgbClr val="000000"/>
                </a:solidFill>
                <a:latin typeface="Andale Mono"/>
                <a:cs typeface="Andale Mono"/>
              </a:rPr>
              <a:t>(object reducer {</a:t>
            </a:r>
          </a:p>
          <a:p>
            <a:r>
              <a:rPr lang="en-US" sz="1800" b="0" dirty="0">
                <a:solidFill>
                  <a:srgbClr val="000000"/>
                </a:solidFill>
                <a:latin typeface="Andale Mono"/>
                <a:cs typeface="Andale Mono"/>
              </a:rPr>
              <a:t>    </a:t>
            </a:r>
            <a:r>
              <a:rPr lang="en-US" sz="1800" b="0" dirty="0" err="1">
                <a:solidFill>
                  <a:srgbClr val="000000"/>
                </a:solidFill>
                <a:latin typeface="Andale Mono"/>
                <a:cs typeface="Andale Mono"/>
              </a:rPr>
              <a:t>def</a:t>
            </a:r>
            <a:r>
              <a:rPr lang="en-US" sz="1800" b="0" dirty="0">
                <a:solidFill>
                  <a:srgbClr val="000000"/>
                </a:solidFill>
                <a:latin typeface="Andale Mono"/>
                <a:cs typeface="Andale Mono"/>
              </a:rPr>
              <a:t> reduce(key: Text, values: </a:t>
            </a:r>
            <a:r>
              <a:rPr lang="en-US" sz="1800" b="0" dirty="0" err="1">
                <a:solidFill>
                  <a:srgbClr val="000000"/>
                </a:solidFill>
                <a:latin typeface="Andale Mono"/>
                <a:cs typeface="Andale Mono"/>
              </a:rPr>
              <a:t>Iterable</a:t>
            </a:r>
            <a:r>
              <a:rPr lang="en-US" sz="1800" b="0" dirty="0">
                <a:solidFill>
                  <a:srgbClr val="000000"/>
                </a:solidFill>
                <a:latin typeface="Andale Mono"/>
                <a:cs typeface="Andale Mono"/>
              </a:rPr>
              <a:t>[</a:t>
            </a:r>
            <a:r>
              <a:rPr lang="en-US" sz="1800" b="0" dirty="0" err="1">
                <a:solidFill>
                  <a:srgbClr val="000000"/>
                </a:solidFill>
                <a:latin typeface="Andale Mono"/>
                <a:cs typeface="Andale Mono"/>
              </a:rPr>
              <a:t>Int</a:t>
            </a:r>
            <a:r>
              <a:rPr lang="en-US" sz="1800" b="0" dirty="0">
                <a:solidFill>
                  <a:srgbClr val="000000"/>
                </a:solidFill>
                <a:latin typeface="Andale Mono"/>
                <a:cs typeface="Andale Mono"/>
              </a:rPr>
              <a:t>]) = {</a:t>
            </a:r>
          </a:p>
          <a:p>
            <a:r>
              <a:rPr lang="en-US" sz="1800" b="0" dirty="0">
                <a:solidFill>
                  <a:srgbClr val="000000"/>
                </a:solidFill>
                <a:latin typeface="Andale Mono"/>
                <a:cs typeface="Andale Mono"/>
              </a:rPr>
              <a:t>      </a:t>
            </a:r>
            <a:r>
              <a:rPr lang="en-US" sz="1800" b="0" dirty="0" err="1">
                <a:solidFill>
                  <a:srgbClr val="000000"/>
                </a:solidFill>
                <a:latin typeface="Andale Mono"/>
                <a:cs typeface="Andale Mono"/>
              </a:rPr>
              <a:t>var</a:t>
            </a:r>
            <a:r>
              <a:rPr lang="en-US" sz="1800" b="0" dirty="0">
                <a:solidFill>
                  <a:srgbClr val="000000"/>
                </a:solidFill>
                <a:latin typeface="Andale Mono"/>
                <a:cs typeface="Andale Mono"/>
              </a:rPr>
              <a:t> sum = 0</a:t>
            </a:r>
          </a:p>
          <a:p>
            <a:r>
              <a:rPr lang="en-US" sz="1800" b="0" dirty="0">
                <a:solidFill>
                  <a:srgbClr val="000000"/>
                </a:solidFill>
                <a:latin typeface="Andale Mono"/>
                <a:cs typeface="Andale Mono"/>
              </a:rPr>
              <a:t>      for (value &lt;- </a:t>
            </a:r>
            <a:r>
              <a:rPr lang="en-US" sz="1800" b="0" dirty="0" smtClean="0">
                <a:solidFill>
                  <a:srgbClr val="000000"/>
                </a:solidFill>
                <a:latin typeface="Andale Mono"/>
                <a:cs typeface="Andale Mono"/>
              </a:rPr>
              <a:t>values) </a:t>
            </a:r>
            <a:r>
              <a:rPr lang="en-US" sz="1800" b="0" dirty="0">
                <a:solidFill>
                  <a:srgbClr val="000000"/>
                </a:solidFill>
                <a:latin typeface="Andale Mono"/>
                <a:cs typeface="Andale Mono"/>
              </a:rPr>
              <a:t>sum += value</a:t>
            </a:r>
          </a:p>
          <a:p>
            <a:r>
              <a:rPr lang="en-US" sz="1800" b="0" dirty="0">
                <a:solidFill>
                  <a:srgbClr val="000000"/>
                </a:solidFill>
                <a:latin typeface="Andale Mono"/>
                <a:cs typeface="Andale Mono"/>
              </a:rPr>
              <a:t>      </a:t>
            </a:r>
            <a:r>
              <a:rPr lang="en-US" sz="1800" b="0" dirty="0" smtClean="0">
                <a:solidFill>
                  <a:srgbClr val="000000"/>
                </a:solidFill>
                <a:latin typeface="Andale Mono"/>
                <a:cs typeface="Andale Mono"/>
              </a:rPr>
              <a:t>write</a:t>
            </a:r>
            <a:r>
              <a:rPr lang="en-US" sz="1800" b="0" dirty="0">
                <a:solidFill>
                  <a:srgbClr val="000000"/>
                </a:solidFill>
                <a:latin typeface="Andale Mono"/>
                <a:cs typeface="Andale Mono"/>
              </a:rPr>
              <a:t>(key, sum)</a:t>
            </a:r>
          </a:p>
          <a:p>
            <a:r>
              <a:rPr lang="en-US" sz="1800" b="0" dirty="0">
                <a:solidFill>
                  <a:srgbClr val="000000"/>
                </a:solidFill>
                <a:latin typeface="Andale Mono"/>
                <a:cs typeface="Andale Mono"/>
              </a:rPr>
              <a:t>    })</a:t>
            </a:r>
          </a:p>
          <a:p>
            <a:r>
              <a:rPr lang="en-US" sz="1800" b="0" dirty="0">
                <a:solidFill>
                  <a:srgbClr val="000000"/>
                </a:solidFill>
                <a:latin typeface="Andale Mono"/>
                <a:cs typeface="Andale Mono"/>
              </a:rPr>
              <a:t>  .</a:t>
            </a:r>
            <a:r>
              <a:rPr lang="en-US" sz="1800" b="0" dirty="0" err="1">
                <a:solidFill>
                  <a:srgbClr val="000000"/>
                </a:solidFill>
                <a:latin typeface="Andale Mono"/>
                <a:cs typeface="Andale Mono"/>
              </a:rPr>
              <a:t>saveAsTextFile</a:t>
            </a:r>
            <a:r>
              <a:rPr lang="en-US" sz="1800" b="0" dirty="0">
                <a:solidFill>
                  <a:srgbClr val="000000"/>
                </a:solidFill>
                <a:latin typeface="Andale Mono"/>
                <a:cs typeface="Andale Mono"/>
              </a:rPr>
              <a:t>(</a:t>
            </a:r>
            <a:r>
              <a:rPr lang="en-US" sz="1800" b="0" dirty="0" err="1">
                <a:solidFill>
                  <a:srgbClr val="000000"/>
                </a:solidFill>
                <a:latin typeface="Andale Mono"/>
                <a:cs typeface="Andale Mono"/>
              </a:rPr>
              <a:t>args.output</a:t>
            </a:r>
            <a:r>
              <a:rPr lang="en-US" sz="1800" b="0" dirty="0">
                <a:solidFill>
                  <a:srgbClr val="000000"/>
                </a:solidFill>
                <a:latin typeface="Andale Mono"/>
                <a:cs typeface="Andale Mono"/>
              </a:rPr>
              <a:t>())</a:t>
            </a:r>
          </a:p>
        </p:txBody>
      </p:sp>
      <p:sp>
        <p:nvSpPr>
          <p:cNvPr id="4" name="Title 1"/>
          <p:cNvSpPr txBox="1">
            <a:spLocks/>
          </p:cNvSpPr>
          <p:nvPr/>
        </p:nvSpPr>
        <p:spPr>
          <a:xfrm>
            <a:off x="0" y="548640"/>
            <a:ext cx="9144000" cy="685800"/>
          </a:xfrm>
          <a:prstGeom prst="rect">
            <a:avLst/>
          </a:prstGeom>
        </p:spPr>
        <p:txBody>
          <a:bodyPr/>
          <a:lstStyle/>
          <a:p>
            <a:pPr lvl="0" algn="ctr">
              <a:defRPr/>
            </a:pPr>
            <a:r>
              <a:rPr lang="en-US" sz="3600" b="0" kern="0" dirty="0" smtClean="0">
                <a:solidFill>
                  <a:srgbClr val="000000"/>
                </a:solidFill>
                <a:latin typeface="Gill Sans"/>
                <a:cs typeface="Gill Sans"/>
              </a:rPr>
              <a:t>Don’t focus on Java verbosity!</a:t>
            </a:r>
            <a:endParaRPr lang="en-US" sz="3600" b="0" kern="0" dirty="0">
              <a:solidFill>
                <a:srgbClr val="000000"/>
              </a:solidFill>
              <a:latin typeface="Gill Sans"/>
              <a:cs typeface="Gill Sans"/>
            </a:endParaRPr>
          </a:p>
        </p:txBody>
      </p:sp>
    </p:spTree>
    <p:extLst>
      <p:ext uri="{BB962C8B-B14F-4D97-AF65-F5344CB8AC3E}">
        <p14:creationId xmlns:p14="http://schemas.microsoft.com/office/powerpoint/2010/main" val="3032122019"/>
      </p:ext>
    </p:extLst>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TeamTimeCar.com-BTTF_DeLorean_Time_Machine-OtoGodfrey.com-JMortonPhoto.com-01.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3400" y="0"/>
            <a:ext cx="10284991" cy="6858000"/>
          </a:xfrm>
          <a:prstGeom prst="rect">
            <a:avLst/>
          </a:prstGeom>
        </p:spPr>
      </p:pic>
      <p:sp>
        <p:nvSpPr>
          <p:cNvPr id="3" name="TextBox 2"/>
          <p:cNvSpPr txBox="1"/>
          <p:nvPr/>
        </p:nvSpPr>
        <p:spPr>
          <a:xfrm>
            <a:off x="0" y="6229290"/>
            <a:ext cx="9144000" cy="400110"/>
          </a:xfrm>
          <a:prstGeom prst="rect">
            <a:avLst/>
          </a:prstGeom>
          <a:noFill/>
        </p:spPr>
        <p:txBody>
          <a:bodyPr wrap="square" rtlCol="0">
            <a:spAutoFit/>
          </a:bodyPr>
          <a:lstStyle/>
          <a:p>
            <a:pPr algn="ctr"/>
            <a:r>
              <a:rPr lang="en-US" sz="2000" b="0" dirty="0" smtClean="0">
                <a:solidFill>
                  <a:srgbClr val="FFFFFF"/>
                </a:solidFill>
                <a:latin typeface="Gill Sans"/>
                <a:cs typeface="Gill Sans"/>
              </a:rPr>
              <a:t>(circa 2007)</a:t>
            </a:r>
          </a:p>
        </p:txBody>
      </p:sp>
      <p:sp>
        <p:nvSpPr>
          <p:cNvPr id="4" name="TextBox 3"/>
          <p:cNvSpPr txBox="1"/>
          <p:nvPr/>
        </p:nvSpPr>
        <p:spPr>
          <a:xfrm>
            <a:off x="0" y="5867400"/>
            <a:ext cx="9144000" cy="461665"/>
          </a:xfrm>
          <a:prstGeom prst="rect">
            <a:avLst/>
          </a:prstGeom>
          <a:noFill/>
        </p:spPr>
        <p:txBody>
          <a:bodyPr wrap="square" rtlCol="0">
            <a:spAutoFit/>
          </a:bodyPr>
          <a:lstStyle/>
          <a:p>
            <a:pPr algn="ctr"/>
            <a:r>
              <a:rPr lang="en-US" sz="2400" b="0" dirty="0" smtClean="0">
                <a:solidFill>
                  <a:srgbClr val="FFFFFF"/>
                </a:solidFill>
                <a:latin typeface="Gill Sans"/>
                <a:cs typeface="Gill Sans"/>
              </a:rPr>
              <a:t>Hadoop is great, but it’s really </a:t>
            </a:r>
            <a:r>
              <a:rPr lang="en-US" sz="2400" b="0" dirty="0" err="1" smtClean="0">
                <a:solidFill>
                  <a:srgbClr val="FFFFFF"/>
                </a:solidFill>
                <a:latin typeface="Gill Sans"/>
                <a:cs typeface="Gill Sans"/>
              </a:rPr>
              <a:t>waaaaay</a:t>
            </a:r>
            <a:r>
              <a:rPr lang="en-US" sz="2400" b="0" dirty="0" smtClean="0">
                <a:solidFill>
                  <a:srgbClr val="FFFFFF"/>
                </a:solidFill>
                <a:latin typeface="Gill Sans"/>
                <a:cs typeface="Gill Sans"/>
              </a:rPr>
              <a:t> too low level!</a:t>
            </a:r>
          </a:p>
        </p:txBody>
      </p:sp>
      <p:sp>
        <p:nvSpPr>
          <p:cNvPr id="6" name="TextBox 5"/>
          <p:cNvSpPr txBox="1">
            <a:spLocks noChangeArrowheads="1"/>
          </p:cNvSpPr>
          <p:nvPr/>
        </p:nvSpPr>
        <p:spPr bwMode="auto">
          <a:xfrm>
            <a:off x="0" y="6611938"/>
            <a:ext cx="4038600" cy="246221"/>
          </a:xfrm>
          <a:prstGeom prst="rect">
            <a:avLst/>
          </a:prstGeom>
          <a:noFill/>
          <a:ln w="9525">
            <a:noFill/>
            <a:miter lim="800000"/>
            <a:headEnd/>
            <a:tailEnd/>
          </a:ln>
        </p:spPr>
        <p:txBody>
          <a:bodyPr wrap="square">
            <a:spAutoFit/>
          </a:bodyPr>
          <a:lstStyle/>
          <a:p>
            <a:r>
              <a:rPr lang="en-US" sz="1000" b="0" dirty="0" smtClean="0"/>
              <a:t>Source: Wikipedia (</a:t>
            </a:r>
            <a:r>
              <a:rPr lang="en-US" sz="1000" b="0" dirty="0" err="1" smtClean="0"/>
              <a:t>DeLorean</a:t>
            </a:r>
            <a:r>
              <a:rPr lang="en-US" sz="1000" b="0" dirty="0" smtClean="0"/>
              <a:t> time machine)</a:t>
            </a:r>
            <a:endParaRPr lang="en-US" sz="1000" b="0" dirty="0"/>
          </a:p>
        </p:txBody>
      </p:sp>
    </p:spTree>
    <p:extLst>
      <p:ext uri="{BB962C8B-B14F-4D97-AF65-F5344CB8AC3E}">
        <p14:creationId xmlns:p14="http://schemas.microsoft.com/office/powerpoint/2010/main" val="234303275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548640"/>
            <a:ext cx="9144000" cy="685800"/>
          </a:xfrm>
          <a:prstGeom prst="rect">
            <a:avLst/>
          </a:prstGeom>
        </p:spPr>
        <p:txBody>
          <a:bodyPr/>
          <a:lstStyle/>
          <a:p>
            <a:pPr lvl="0" algn="ctr">
              <a:defRPr/>
            </a:pPr>
            <a:r>
              <a:rPr lang="en-US" sz="3600" b="0" kern="0" dirty="0" smtClean="0">
                <a:solidFill>
                  <a:srgbClr val="000000"/>
                </a:solidFill>
                <a:latin typeface="Gill Sans"/>
                <a:cs typeface="Gill Sans"/>
              </a:rPr>
              <a:t>Next Time</a:t>
            </a:r>
            <a:r>
              <a:rPr lang="mr-IN" sz="3600" b="0" kern="0" dirty="0" smtClean="0">
                <a:solidFill>
                  <a:srgbClr val="000000"/>
                </a:solidFill>
                <a:latin typeface="Gill Sans"/>
                <a:cs typeface="Gill Sans"/>
              </a:rPr>
              <a:t>…</a:t>
            </a:r>
            <a:endParaRPr lang="en-US" sz="3600" b="0" kern="0" dirty="0">
              <a:solidFill>
                <a:srgbClr val="000000"/>
              </a:solidFill>
              <a:latin typeface="Gill Sans"/>
              <a:cs typeface="Gill Sans"/>
            </a:endParaRPr>
          </a:p>
        </p:txBody>
      </p:sp>
      <p:sp>
        <p:nvSpPr>
          <p:cNvPr id="6" name="TextBox 5"/>
          <p:cNvSpPr txBox="1"/>
          <p:nvPr/>
        </p:nvSpPr>
        <p:spPr>
          <a:xfrm>
            <a:off x="0" y="2357735"/>
            <a:ext cx="9144000" cy="461665"/>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What’s an RDD?</a:t>
            </a:r>
          </a:p>
        </p:txBody>
      </p:sp>
      <p:sp>
        <p:nvSpPr>
          <p:cNvPr id="9" name="TextBox 8"/>
          <p:cNvSpPr txBox="1"/>
          <p:nvPr/>
        </p:nvSpPr>
        <p:spPr>
          <a:xfrm>
            <a:off x="0" y="2853035"/>
            <a:ext cx="9144000" cy="461665"/>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How does Spark actually work?</a:t>
            </a:r>
          </a:p>
        </p:txBody>
      </p:sp>
      <p:sp>
        <p:nvSpPr>
          <p:cNvPr id="11" name="TextBox 10"/>
          <p:cNvSpPr txBox="1"/>
          <p:nvPr/>
        </p:nvSpPr>
        <p:spPr>
          <a:xfrm>
            <a:off x="0" y="3348335"/>
            <a:ext cx="9144000" cy="461665"/>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Algorithm design: </a:t>
            </a:r>
            <a:r>
              <a:rPr lang="en-US" sz="2400" b="0" kern="0" dirty="0" err="1">
                <a:solidFill>
                  <a:srgbClr val="000000"/>
                </a:solidFill>
                <a:latin typeface="Gill Sans"/>
                <a:cs typeface="Gill Sans"/>
              </a:rPr>
              <a:t>redux</a:t>
            </a:r>
            <a:endParaRPr lang="en-US" sz="2400" b="0" kern="0" dirty="0">
              <a:solidFill>
                <a:srgbClr val="000000"/>
              </a:solidFill>
              <a:latin typeface="Gill Sans"/>
              <a:cs typeface="Gill Sans"/>
            </a:endParaRPr>
          </a:p>
        </p:txBody>
      </p:sp>
    </p:spTree>
    <p:extLst>
      <p:ext uri="{BB962C8B-B14F-4D97-AF65-F5344CB8AC3E}">
        <p14:creationId xmlns:p14="http://schemas.microsoft.com/office/powerpoint/2010/main" val="133008531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548640"/>
            <a:ext cx="9144000" cy="685800"/>
          </a:xfrm>
          <a:prstGeom prst="rect">
            <a:avLst/>
          </a:prstGeom>
        </p:spPr>
        <p:txBody>
          <a:bodyPr/>
          <a:lstStyle/>
          <a:p>
            <a:pPr algn="ctr">
              <a:defRPr/>
            </a:pPr>
            <a:r>
              <a:rPr lang="en-US" sz="3600" b="0" kern="0" dirty="0" smtClean="0">
                <a:solidFill>
                  <a:srgbClr val="000000"/>
                </a:solidFill>
                <a:latin typeface="Gill Sans"/>
                <a:cs typeface="Gill Sans"/>
              </a:rPr>
              <a:t>Meanwhile, at </a:t>
            </a:r>
            <a:r>
              <a:rPr lang="en-US" sz="3600" b="0" kern="0" dirty="0">
                <a:solidFill>
                  <a:srgbClr val="000000"/>
                </a:solidFill>
                <a:latin typeface="Gill Sans"/>
                <a:cs typeface="Gill Sans"/>
              </a:rPr>
              <a:t>1600 Amphitheatre </a:t>
            </a:r>
            <a:r>
              <a:rPr lang="en-US" sz="3600" b="0" kern="0" dirty="0" smtClean="0">
                <a:solidFill>
                  <a:srgbClr val="000000"/>
                </a:solidFill>
                <a:latin typeface="Gill Sans"/>
                <a:cs typeface="Gill Sans"/>
              </a:rPr>
              <a:t>Parkway</a:t>
            </a:r>
            <a:r>
              <a:rPr lang="mr-IN" sz="3600" b="0" kern="0" dirty="0" smtClean="0">
                <a:solidFill>
                  <a:srgbClr val="000000"/>
                </a:solidFill>
                <a:latin typeface="Gill Sans"/>
                <a:cs typeface="Gill Sans"/>
              </a:rPr>
              <a:t>…</a:t>
            </a:r>
            <a:r>
              <a:rPr lang="en-US" sz="3600" b="0" kern="0" dirty="0" smtClean="0">
                <a:solidFill>
                  <a:srgbClr val="000000"/>
                </a:solidFill>
                <a:latin typeface="Gill Sans"/>
                <a:cs typeface="Gill Sans"/>
              </a:rPr>
              <a:t> </a:t>
            </a:r>
            <a:endParaRPr lang="en-US" sz="3600" b="0" kern="0" dirty="0">
              <a:solidFill>
                <a:srgbClr val="000000"/>
              </a:solidFill>
              <a:latin typeface="Gill Sans"/>
              <a:cs typeface="Gill Sans"/>
            </a:endParaRPr>
          </a:p>
        </p:txBody>
      </p:sp>
      <p:sp>
        <p:nvSpPr>
          <p:cNvPr id="7" name="TextBox 6"/>
          <p:cNvSpPr txBox="1"/>
          <p:nvPr/>
        </p:nvSpPr>
        <p:spPr>
          <a:xfrm>
            <a:off x="0" y="2124670"/>
            <a:ext cx="9144000" cy="461665"/>
          </a:xfrm>
          <a:prstGeom prst="rect">
            <a:avLst/>
          </a:prstGeom>
          <a:noFill/>
        </p:spPr>
        <p:txBody>
          <a:bodyPr wrap="square" rtlCol="0">
            <a:spAutoFit/>
          </a:bodyPr>
          <a:lstStyle/>
          <a:p>
            <a:pPr lvl="0" algn="ctr">
              <a:defRPr/>
            </a:pPr>
            <a:r>
              <a:rPr lang="en-US" sz="2400" b="0" kern="0" dirty="0" err="1" smtClean="0">
                <a:solidFill>
                  <a:srgbClr val="000000"/>
                </a:solidFill>
                <a:latin typeface="Gill Sans"/>
                <a:cs typeface="Gill Sans"/>
              </a:rPr>
              <a:t>Sawzell</a:t>
            </a:r>
            <a:r>
              <a:rPr lang="en-US" sz="2400" b="0" kern="0" dirty="0" smtClean="0">
                <a:solidFill>
                  <a:srgbClr val="000000"/>
                </a:solidFill>
                <a:latin typeface="Gill Sans"/>
                <a:cs typeface="Gill Sans"/>
              </a:rPr>
              <a:t> </a:t>
            </a:r>
            <a:r>
              <a:rPr lang="mr-IN" sz="2400" b="0" kern="0" dirty="0" smtClean="0">
                <a:solidFill>
                  <a:srgbClr val="000000"/>
                </a:solidFill>
                <a:latin typeface="Gill Sans"/>
                <a:cs typeface="Gill Sans"/>
              </a:rPr>
              <a:t>–</a:t>
            </a:r>
            <a:r>
              <a:rPr lang="en-US" sz="2400" b="0" kern="0" dirty="0" smtClean="0">
                <a:solidFill>
                  <a:srgbClr val="000000"/>
                </a:solidFill>
                <a:latin typeface="Gill Sans"/>
                <a:cs typeface="Gill Sans"/>
              </a:rPr>
              <a:t> circa 2003</a:t>
            </a:r>
            <a:endParaRPr lang="en-US" sz="2400" b="0" kern="0" dirty="0">
              <a:solidFill>
                <a:srgbClr val="000000"/>
              </a:solidFill>
              <a:latin typeface="Gill Sans"/>
              <a:cs typeface="Gill Sans"/>
            </a:endParaRPr>
          </a:p>
        </p:txBody>
      </p:sp>
      <p:sp>
        <p:nvSpPr>
          <p:cNvPr id="8" name="TextBox 7"/>
          <p:cNvSpPr txBox="1"/>
          <p:nvPr/>
        </p:nvSpPr>
        <p:spPr>
          <a:xfrm>
            <a:off x="0" y="2505670"/>
            <a:ext cx="9144000" cy="461665"/>
          </a:xfrm>
          <a:prstGeom prst="rect">
            <a:avLst/>
          </a:prstGeom>
          <a:noFill/>
        </p:spPr>
        <p:txBody>
          <a:bodyPr wrap="square" rtlCol="0">
            <a:spAutoFit/>
          </a:bodyPr>
          <a:lstStyle/>
          <a:p>
            <a:pPr lvl="0" algn="ctr">
              <a:defRPr/>
            </a:pPr>
            <a:r>
              <a:rPr lang="en-US" sz="2400" b="0" kern="0" dirty="0" smtClean="0">
                <a:solidFill>
                  <a:srgbClr val="000000"/>
                </a:solidFill>
                <a:latin typeface="Gill Sans"/>
                <a:cs typeface="Gill Sans"/>
              </a:rPr>
              <a:t>Lumberjack </a:t>
            </a:r>
            <a:r>
              <a:rPr lang="mr-IN" sz="2400" b="0" kern="0" dirty="0" smtClean="0">
                <a:solidFill>
                  <a:srgbClr val="000000"/>
                </a:solidFill>
                <a:latin typeface="Gill Sans"/>
                <a:cs typeface="Gill Sans"/>
              </a:rPr>
              <a:t>–</a:t>
            </a:r>
            <a:r>
              <a:rPr lang="en-US" sz="2400" b="0" kern="0" dirty="0" smtClean="0">
                <a:solidFill>
                  <a:srgbClr val="000000"/>
                </a:solidFill>
                <a:latin typeface="Gill Sans"/>
                <a:cs typeface="Gill Sans"/>
              </a:rPr>
              <a:t> circa ??</a:t>
            </a:r>
            <a:endParaRPr lang="en-US" sz="2400" b="0" kern="0" dirty="0">
              <a:solidFill>
                <a:srgbClr val="000000"/>
              </a:solidFill>
              <a:latin typeface="Gill Sans"/>
              <a:cs typeface="Gill Sans"/>
            </a:endParaRPr>
          </a:p>
        </p:txBody>
      </p:sp>
      <p:sp>
        <p:nvSpPr>
          <p:cNvPr id="10" name="TextBox 9"/>
          <p:cNvSpPr txBox="1"/>
          <p:nvPr/>
        </p:nvSpPr>
        <p:spPr>
          <a:xfrm>
            <a:off x="0" y="2886670"/>
            <a:ext cx="9144000" cy="461665"/>
          </a:xfrm>
          <a:prstGeom prst="rect">
            <a:avLst/>
          </a:prstGeom>
          <a:noFill/>
        </p:spPr>
        <p:txBody>
          <a:bodyPr wrap="square" rtlCol="0">
            <a:spAutoFit/>
          </a:bodyPr>
          <a:lstStyle/>
          <a:p>
            <a:pPr lvl="0" algn="ctr">
              <a:defRPr/>
            </a:pPr>
            <a:r>
              <a:rPr lang="en-US" sz="2400" b="0" kern="0" dirty="0" smtClean="0">
                <a:solidFill>
                  <a:srgbClr val="000000"/>
                </a:solidFill>
                <a:latin typeface="Gill Sans"/>
                <a:cs typeface="Gill Sans"/>
              </a:rPr>
              <a:t>Flume(Java) </a:t>
            </a:r>
            <a:r>
              <a:rPr lang="mr-IN" sz="2400" b="0" kern="0" dirty="0" smtClean="0">
                <a:solidFill>
                  <a:srgbClr val="000000"/>
                </a:solidFill>
                <a:latin typeface="Gill Sans"/>
                <a:cs typeface="Gill Sans"/>
              </a:rPr>
              <a:t>–</a:t>
            </a:r>
            <a:r>
              <a:rPr lang="en-US" sz="2400" b="0" kern="0" dirty="0" smtClean="0">
                <a:solidFill>
                  <a:srgbClr val="000000"/>
                </a:solidFill>
                <a:latin typeface="Gill Sans"/>
                <a:cs typeface="Gill Sans"/>
              </a:rPr>
              <a:t> circa 2009</a:t>
            </a:r>
            <a:endParaRPr lang="en-US" sz="2400" b="0" kern="0" dirty="0">
              <a:solidFill>
                <a:srgbClr val="000000"/>
              </a:solidFill>
              <a:latin typeface="Gill Sans"/>
              <a:cs typeface="Gill Sans"/>
            </a:endParaRPr>
          </a:p>
        </p:txBody>
      </p:sp>
      <p:sp>
        <p:nvSpPr>
          <p:cNvPr id="9" name="TextBox 8"/>
          <p:cNvSpPr txBox="1"/>
          <p:nvPr/>
        </p:nvSpPr>
        <p:spPr>
          <a:xfrm>
            <a:off x="0" y="3272135"/>
            <a:ext cx="9144000" cy="461665"/>
          </a:xfrm>
          <a:prstGeom prst="rect">
            <a:avLst/>
          </a:prstGeom>
          <a:noFill/>
        </p:spPr>
        <p:txBody>
          <a:bodyPr wrap="square" rtlCol="0">
            <a:spAutoFit/>
          </a:bodyPr>
          <a:lstStyle/>
          <a:p>
            <a:pPr lvl="0" algn="ctr">
              <a:defRPr/>
            </a:pPr>
            <a:r>
              <a:rPr lang="en-US" sz="2400" b="0" kern="0" dirty="0" smtClean="0">
                <a:solidFill>
                  <a:srgbClr val="000000"/>
                </a:solidFill>
                <a:latin typeface="Gill Sans"/>
                <a:cs typeface="Gill Sans"/>
              </a:rPr>
              <a:t>Cloud Dataflow (Flume + </a:t>
            </a:r>
            <a:r>
              <a:rPr lang="en-US" sz="2400" b="0" kern="0" dirty="0" err="1" smtClean="0">
                <a:solidFill>
                  <a:srgbClr val="000000"/>
                </a:solidFill>
                <a:latin typeface="Gill Sans"/>
                <a:cs typeface="Gill Sans"/>
              </a:rPr>
              <a:t>MillWheel</a:t>
            </a:r>
            <a:r>
              <a:rPr lang="en-US" sz="2400" b="0" kern="0" dirty="0" smtClean="0">
                <a:solidFill>
                  <a:srgbClr val="000000"/>
                </a:solidFill>
                <a:latin typeface="Gill Sans"/>
                <a:cs typeface="Gill Sans"/>
              </a:rPr>
              <a:t>) </a:t>
            </a:r>
            <a:r>
              <a:rPr lang="mr-IN" sz="2400" b="0" kern="0" dirty="0" smtClean="0">
                <a:solidFill>
                  <a:srgbClr val="000000"/>
                </a:solidFill>
                <a:latin typeface="Gill Sans"/>
                <a:cs typeface="Gill Sans"/>
              </a:rPr>
              <a:t>–</a:t>
            </a:r>
            <a:r>
              <a:rPr lang="en-US" sz="2400" b="0" kern="0" dirty="0" smtClean="0">
                <a:solidFill>
                  <a:srgbClr val="000000"/>
                </a:solidFill>
                <a:latin typeface="Gill Sans"/>
                <a:cs typeface="Gill Sans"/>
              </a:rPr>
              <a:t> circa 2014</a:t>
            </a:r>
            <a:endParaRPr lang="en-US" sz="2400" b="0" kern="0" dirty="0">
              <a:solidFill>
                <a:srgbClr val="000000"/>
              </a:solidFill>
              <a:latin typeface="Gill Sans"/>
              <a:cs typeface="Gill Sans"/>
            </a:endParaRPr>
          </a:p>
        </p:txBody>
      </p:sp>
    </p:spTree>
    <p:extLst>
      <p:ext uri="{BB962C8B-B14F-4D97-AF65-F5344CB8AC3E}">
        <p14:creationId xmlns:p14="http://schemas.microsoft.com/office/powerpoint/2010/main" val="418170299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0" grpId="0"/>
      <p:bldP spid="9"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548640"/>
            <a:ext cx="9144000" cy="685800"/>
          </a:xfrm>
          <a:prstGeom prst="rect">
            <a:avLst/>
          </a:prstGeom>
        </p:spPr>
        <p:txBody>
          <a:bodyPr/>
          <a:lstStyle/>
          <a:p>
            <a:pPr lvl="0" algn="ctr">
              <a:defRPr/>
            </a:pPr>
            <a:r>
              <a:rPr lang="en-US" sz="3600" b="0" kern="0" dirty="0" smtClean="0">
                <a:solidFill>
                  <a:srgbClr val="000000"/>
                </a:solidFill>
                <a:latin typeface="Gill Sans"/>
                <a:cs typeface="Gill Sans"/>
              </a:rPr>
              <a:t>Flume(Java)</a:t>
            </a:r>
            <a:endParaRPr lang="en-US" sz="3600" b="0" kern="0" dirty="0">
              <a:solidFill>
                <a:srgbClr val="000000"/>
              </a:solidFill>
              <a:latin typeface="Gill Sans"/>
              <a:cs typeface="Gill Sans"/>
            </a:endParaRPr>
          </a:p>
        </p:txBody>
      </p:sp>
      <p:sp>
        <p:nvSpPr>
          <p:cNvPr id="5" name="TextBox 4"/>
          <p:cNvSpPr txBox="1"/>
          <p:nvPr/>
        </p:nvSpPr>
        <p:spPr>
          <a:xfrm>
            <a:off x="0" y="1905000"/>
            <a:ext cx="9144000" cy="461665"/>
          </a:xfrm>
          <a:prstGeom prst="rect">
            <a:avLst/>
          </a:prstGeom>
          <a:noFill/>
        </p:spPr>
        <p:txBody>
          <a:bodyPr wrap="square" rtlCol="0">
            <a:spAutoFit/>
          </a:bodyPr>
          <a:lstStyle/>
          <a:p>
            <a:pPr lvl="0" algn="ctr">
              <a:defRPr/>
            </a:pPr>
            <a:r>
              <a:rPr lang="en-US" sz="2400" b="0" kern="0" dirty="0" smtClean="0">
                <a:solidFill>
                  <a:srgbClr val="000000"/>
                </a:solidFill>
                <a:latin typeface="Gill Sans"/>
                <a:cs typeface="Gill Sans"/>
              </a:rPr>
              <a:t>Core data types</a:t>
            </a:r>
            <a:endParaRPr lang="en-US" sz="2400" b="0" kern="0" dirty="0">
              <a:solidFill>
                <a:srgbClr val="000000"/>
              </a:solidFill>
              <a:latin typeface="Gill Sans"/>
              <a:cs typeface="Gill Sans"/>
            </a:endParaRPr>
          </a:p>
        </p:txBody>
      </p:sp>
      <p:sp>
        <p:nvSpPr>
          <p:cNvPr id="6" name="TextBox 5"/>
          <p:cNvSpPr txBox="1"/>
          <p:nvPr/>
        </p:nvSpPr>
        <p:spPr>
          <a:xfrm>
            <a:off x="0" y="2286000"/>
            <a:ext cx="9144000" cy="707886"/>
          </a:xfrm>
          <a:prstGeom prst="rect">
            <a:avLst/>
          </a:prstGeom>
          <a:noFill/>
        </p:spPr>
        <p:txBody>
          <a:bodyPr wrap="square" rtlCol="0">
            <a:spAutoFit/>
          </a:bodyPr>
          <a:lstStyle/>
          <a:p>
            <a:pPr lvl="0" algn="ctr">
              <a:defRPr/>
            </a:pPr>
            <a:r>
              <a:rPr lang="en-US" sz="2000" b="0" kern="0" dirty="0" err="1" smtClean="0">
                <a:solidFill>
                  <a:srgbClr val="0070C0"/>
                </a:solidFill>
                <a:latin typeface="Gill Sans"/>
                <a:cs typeface="Gill Sans"/>
              </a:rPr>
              <a:t>PCollection</a:t>
            </a:r>
            <a:r>
              <a:rPr lang="en-US" sz="2000" b="0" kern="0" dirty="0" smtClean="0">
                <a:solidFill>
                  <a:srgbClr val="0070C0"/>
                </a:solidFill>
                <a:latin typeface="Gill Sans"/>
                <a:cs typeface="Gill Sans"/>
              </a:rPr>
              <a:t>&lt;T</a:t>
            </a:r>
            <a:r>
              <a:rPr lang="en-US" sz="2000" b="0" kern="0" dirty="0">
                <a:solidFill>
                  <a:srgbClr val="0070C0"/>
                </a:solidFill>
                <a:latin typeface="Gill Sans"/>
                <a:cs typeface="Gill Sans"/>
              </a:rPr>
              <a:t>&gt; </a:t>
            </a:r>
            <a:r>
              <a:rPr lang="en-US" sz="2000" b="0" kern="0" dirty="0" smtClean="0">
                <a:solidFill>
                  <a:srgbClr val="0070C0"/>
                </a:solidFill>
                <a:latin typeface="Gill Sans"/>
                <a:cs typeface="Gill Sans"/>
              </a:rPr>
              <a:t>- a </a:t>
            </a:r>
            <a:r>
              <a:rPr lang="en-US" sz="2000" b="0" kern="0" dirty="0">
                <a:solidFill>
                  <a:srgbClr val="0070C0"/>
                </a:solidFill>
                <a:latin typeface="Gill Sans"/>
                <a:cs typeface="Gill Sans"/>
              </a:rPr>
              <a:t>(possibly huge) immutable bag of elements of type T</a:t>
            </a:r>
            <a:endParaRPr lang="en-US" sz="2000" b="0" kern="0" dirty="0" smtClean="0">
              <a:solidFill>
                <a:srgbClr val="0070C0"/>
              </a:solidFill>
              <a:latin typeface="Gill Sans"/>
              <a:cs typeface="Gill Sans"/>
            </a:endParaRPr>
          </a:p>
          <a:p>
            <a:pPr lvl="0" algn="ctr">
              <a:defRPr/>
            </a:pPr>
            <a:r>
              <a:rPr lang="en-US" sz="2000" b="0" kern="0" dirty="0" err="1" smtClean="0">
                <a:solidFill>
                  <a:srgbClr val="0070C0"/>
                </a:solidFill>
                <a:latin typeface="Gill Sans"/>
                <a:cs typeface="Gill Sans"/>
              </a:rPr>
              <a:t>PTable</a:t>
            </a:r>
            <a:r>
              <a:rPr lang="en-US" sz="2000" b="0" kern="0" dirty="0" smtClean="0">
                <a:solidFill>
                  <a:srgbClr val="0070C0"/>
                </a:solidFill>
                <a:latin typeface="Gill Sans"/>
                <a:cs typeface="Gill Sans"/>
              </a:rPr>
              <a:t>&lt;K, V&gt; - a (possibly huge) immutable bag of key-value pairs</a:t>
            </a:r>
            <a:endParaRPr lang="en-US" sz="2000" b="0" kern="0" dirty="0">
              <a:solidFill>
                <a:srgbClr val="0070C0"/>
              </a:solidFill>
              <a:latin typeface="Gill Sans"/>
              <a:cs typeface="Gill Sans"/>
            </a:endParaRPr>
          </a:p>
        </p:txBody>
      </p:sp>
      <p:sp>
        <p:nvSpPr>
          <p:cNvPr id="13" name="TextBox 12"/>
          <p:cNvSpPr txBox="1"/>
          <p:nvPr/>
        </p:nvSpPr>
        <p:spPr>
          <a:xfrm>
            <a:off x="3886200" y="6243935"/>
            <a:ext cx="4984057" cy="461665"/>
          </a:xfrm>
          <a:prstGeom prst="rect">
            <a:avLst/>
          </a:prstGeom>
          <a:noFill/>
        </p:spPr>
        <p:txBody>
          <a:bodyPr wrap="none" rtlCol="0">
            <a:spAutoFit/>
          </a:bodyPr>
          <a:lstStyle/>
          <a:p>
            <a:r>
              <a:rPr lang="en-US" sz="2400" b="0" dirty="0" smtClean="0">
                <a:solidFill>
                  <a:srgbClr val="FF0000"/>
                </a:solidFill>
                <a:latin typeface="Gill Sans"/>
                <a:cs typeface="Gill Sans"/>
              </a:rPr>
              <a:t>Hmm</a:t>
            </a:r>
            <a:r>
              <a:rPr lang="mr-IN" sz="2400" b="0" dirty="0" smtClean="0">
                <a:solidFill>
                  <a:srgbClr val="FF0000"/>
                </a:solidFill>
                <a:latin typeface="Gill Sans"/>
                <a:cs typeface="Gill Sans"/>
              </a:rPr>
              <a:t>…</a:t>
            </a:r>
            <a:r>
              <a:rPr lang="en-US" sz="2400" b="0" dirty="0" smtClean="0">
                <a:solidFill>
                  <a:srgbClr val="FF0000"/>
                </a:solidFill>
                <a:latin typeface="Gill Sans"/>
                <a:cs typeface="Gill Sans"/>
              </a:rPr>
              <a:t> sounds suspiciously familiar</a:t>
            </a:r>
            <a:r>
              <a:rPr lang="mr-IN" sz="2400" b="0" dirty="0" smtClean="0">
                <a:solidFill>
                  <a:srgbClr val="FF0000"/>
                </a:solidFill>
                <a:latin typeface="Gill Sans"/>
                <a:cs typeface="Gill Sans"/>
              </a:rPr>
              <a:t>…</a:t>
            </a:r>
            <a:endParaRPr lang="en-US" sz="2400" b="0" dirty="0">
              <a:solidFill>
                <a:srgbClr val="FF0000"/>
              </a:solidFill>
              <a:latin typeface="Gill Sans"/>
              <a:cs typeface="Gill Sans"/>
            </a:endParaRPr>
          </a:p>
        </p:txBody>
      </p:sp>
    </p:spTree>
    <p:extLst>
      <p:ext uri="{BB962C8B-B14F-4D97-AF65-F5344CB8AC3E}">
        <p14:creationId xmlns:p14="http://schemas.microsoft.com/office/powerpoint/2010/main" val="94820263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13"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548640"/>
            <a:ext cx="9144000" cy="685800"/>
          </a:xfrm>
          <a:prstGeom prst="rect">
            <a:avLst/>
          </a:prstGeom>
        </p:spPr>
        <p:txBody>
          <a:bodyPr/>
          <a:lstStyle/>
          <a:p>
            <a:pPr lvl="0" algn="ctr">
              <a:defRPr/>
            </a:pPr>
            <a:r>
              <a:rPr lang="en-US" sz="3600" b="0" kern="0" dirty="0" smtClean="0">
                <a:solidFill>
                  <a:srgbClr val="000000"/>
                </a:solidFill>
                <a:latin typeface="Gill Sans"/>
                <a:cs typeface="Gill Sans"/>
              </a:rPr>
              <a:t>Flume(Java)</a:t>
            </a:r>
            <a:endParaRPr lang="en-US" sz="3600" b="0" kern="0" dirty="0">
              <a:solidFill>
                <a:srgbClr val="000000"/>
              </a:solidFill>
              <a:latin typeface="Gill Sans"/>
              <a:cs typeface="Gill Sans"/>
            </a:endParaRPr>
          </a:p>
        </p:txBody>
      </p:sp>
      <p:sp>
        <p:nvSpPr>
          <p:cNvPr id="5" name="TextBox 4"/>
          <p:cNvSpPr txBox="1"/>
          <p:nvPr/>
        </p:nvSpPr>
        <p:spPr>
          <a:xfrm>
            <a:off x="0" y="1143000"/>
            <a:ext cx="9144000" cy="461665"/>
          </a:xfrm>
          <a:prstGeom prst="rect">
            <a:avLst/>
          </a:prstGeom>
          <a:noFill/>
        </p:spPr>
        <p:txBody>
          <a:bodyPr wrap="square" rtlCol="0">
            <a:spAutoFit/>
          </a:bodyPr>
          <a:lstStyle/>
          <a:p>
            <a:pPr lvl="0" algn="ctr">
              <a:defRPr/>
            </a:pPr>
            <a:r>
              <a:rPr lang="en-US" sz="2400" b="0" kern="0" dirty="0" smtClean="0">
                <a:solidFill>
                  <a:srgbClr val="000000"/>
                </a:solidFill>
                <a:latin typeface="Gill Sans"/>
                <a:cs typeface="Gill Sans"/>
              </a:rPr>
              <a:t>Primitive operations</a:t>
            </a:r>
            <a:endParaRPr lang="en-US" sz="2400" b="0" kern="0" dirty="0">
              <a:solidFill>
                <a:srgbClr val="000000"/>
              </a:solidFill>
              <a:latin typeface="Gill Sans"/>
              <a:cs typeface="Gill Sans"/>
            </a:endParaRPr>
          </a:p>
        </p:txBody>
      </p:sp>
      <p:grpSp>
        <p:nvGrpSpPr>
          <p:cNvPr id="7" name="Group 6"/>
          <p:cNvGrpSpPr/>
          <p:nvPr/>
        </p:nvGrpSpPr>
        <p:grpSpPr>
          <a:xfrm>
            <a:off x="304800" y="2209800"/>
            <a:ext cx="1981200" cy="3279577"/>
            <a:chOff x="1371600" y="1932057"/>
            <a:chExt cx="1981200" cy="3279577"/>
          </a:xfrm>
        </p:grpSpPr>
        <p:sp>
          <p:nvSpPr>
            <p:cNvPr id="8" name="Rectangle 7"/>
            <p:cNvSpPr>
              <a:spLocks noChangeArrowheads="1"/>
            </p:cNvSpPr>
            <p:nvPr/>
          </p:nvSpPr>
          <p:spPr bwMode="auto">
            <a:xfrm>
              <a:off x="1676400" y="3124200"/>
              <a:ext cx="1371600" cy="9906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sz="1500" b="0" dirty="0" err="1">
                  <a:solidFill>
                    <a:schemeClr val="bg2"/>
                  </a:solidFill>
                  <a:latin typeface="Gill Sans"/>
                  <a:cs typeface="Gill Sans"/>
                </a:rPr>
                <a:t>parallelDo</a:t>
              </a:r>
              <a:endParaRPr lang="en-US" sz="1500" b="0" dirty="0">
                <a:solidFill>
                  <a:schemeClr val="bg2"/>
                </a:solidFill>
                <a:latin typeface="Gill Sans"/>
                <a:cs typeface="Gill Sans"/>
              </a:endParaRPr>
            </a:p>
            <a:p>
              <a:pPr algn="ctr"/>
              <a:r>
                <a:rPr lang="en-US" sz="1400" b="0" dirty="0" smtClean="0">
                  <a:solidFill>
                    <a:srgbClr val="000000"/>
                  </a:solidFill>
                  <a:latin typeface="Andale Mono"/>
                  <a:cs typeface="Andale Mono"/>
                </a:rPr>
                <a:t>f: (</a:t>
              </a:r>
              <a:r>
                <a:rPr lang="en-US" sz="1400" b="0" dirty="0">
                  <a:solidFill>
                    <a:srgbClr val="000000"/>
                  </a:solidFill>
                  <a:latin typeface="Andale Mono"/>
                  <a:cs typeface="Andale Mono"/>
                </a:rPr>
                <a:t>T</a:t>
              </a:r>
              <a:r>
                <a:rPr lang="en-US" sz="1400" b="0" dirty="0" smtClean="0">
                  <a:solidFill>
                    <a:srgbClr val="000000"/>
                  </a:solidFill>
                  <a:latin typeface="Andale Mono"/>
                  <a:cs typeface="Andale Mono"/>
                </a:rPr>
                <a:t>) ⇒ </a:t>
              </a:r>
              <a:r>
                <a:rPr lang="en-US" sz="1400" b="0" dirty="0">
                  <a:solidFill>
                    <a:srgbClr val="000000"/>
                  </a:solidFill>
                  <a:latin typeface="Andale Mono"/>
                  <a:cs typeface="Andale Mono"/>
                </a:rPr>
                <a:t>S</a:t>
              </a:r>
            </a:p>
          </p:txBody>
        </p:sp>
        <p:sp>
          <p:nvSpPr>
            <p:cNvPr id="9" name="Text Box 4"/>
            <p:cNvSpPr txBox="1">
              <a:spLocks noChangeArrowheads="1"/>
            </p:cNvSpPr>
            <p:nvPr/>
          </p:nvSpPr>
          <p:spPr bwMode="auto">
            <a:xfrm>
              <a:off x="1371600" y="1932057"/>
              <a:ext cx="1981200" cy="307777"/>
            </a:xfrm>
            <a:prstGeom prst="rect">
              <a:avLst/>
            </a:prstGeom>
            <a:noFill/>
            <a:ln w="9525">
              <a:noFill/>
              <a:miter lim="800000"/>
              <a:headEnd/>
              <a:tailEnd/>
            </a:ln>
          </p:spPr>
          <p:txBody>
            <a:bodyPr wrap="square">
              <a:spAutoFit/>
            </a:bodyPr>
            <a:lstStyle/>
            <a:p>
              <a:pPr algn="ctr"/>
              <a:r>
                <a:rPr lang="en-US" sz="1400" b="0" dirty="0" err="1" smtClean="0">
                  <a:solidFill>
                    <a:srgbClr val="000000"/>
                  </a:solidFill>
                  <a:latin typeface="Andale Mono"/>
                  <a:cs typeface="Andale Mono"/>
                </a:rPr>
                <a:t>PCollection</a:t>
              </a:r>
              <a:r>
                <a:rPr lang="en-US" sz="1400" b="0" dirty="0">
                  <a:solidFill>
                    <a:srgbClr val="000000"/>
                  </a:solidFill>
                  <a:latin typeface="Andale Mono"/>
                  <a:cs typeface="Andale Mono"/>
                </a:rPr>
                <a:t>&lt;</a:t>
              </a:r>
              <a:r>
                <a:rPr lang="en-US" sz="1400" b="0" dirty="0" smtClean="0">
                  <a:solidFill>
                    <a:srgbClr val="000000"/>
                  </a:solidFill>
                  <a:latin typeface="Andale Mono"/>
                  <a:cs typeface="Andale Mono"/>
                </a:rPr>
                <a:t>T</a:t>
              </a:r>
              <a:r>
                <a:rPr lang="en-US" sz="1400" b="0" dirty="0">
                  <a:solidFill>
                    <a:srgbClr val="000000"/>
                  </a:solidFill>
                  <a:latin typeface="Andale Mono"/>
                  <a:cs typeface="Andale Mono"/>
                </a:rPr>
                <a:t>&gt;</a:t>
              </a:r>
            </a:p>
          </p:txBody>
        </p:sp>
        <p:cxnSp>
          <p:nvCxnSpPr>
            <p:cNvPr id="10" name="Straight Arrow Connector 9"/>
            <p:cNvCxnSpPr>
              <a:stCxn id="9" idx="2"/>
              <a:endCxn id="8" idx="0"/>
            </p:cNvCxnSpPr>
            <p:nvPr/>
          </p:nvCxnSpPr>
          <p:spPr bwMode="auto">
            <a:xfrm>
              <a:off x="2362200" y="2239834"/>
              <a:ext cx="0" cy="884366"/>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sp>
          <p:nvSpPr>
            <p:cNvPr id="11" name="Text Box 4"/>
            <p:cNvSpPr txBox="1">
              <a:spLocks noChangeArrowheads="1"/>
            </p:cNvSpPr>
            <p:nvPr/>
          </p:nvSpPr>
          <p:spPr bwMode="auto">
            <a:xfrm>
              <a:off x="1371600" y="4903857"/>
              <a:ext cx="1981200" cy="307777"/>
            </a:xfrm>
            <a:prstGeom prst="rect">
              <a:avLst/>
            </a:prstGeom>
            <a:noFill/>
            <a:ln w="9525">
              <a:noFill/>
              <a:miter lim="800000"/>
              <a:headEnd/>
              <a:tailEnd/>
            </a:ln>
          </p:spPr>
          <p:txBody>
            <a:bodyPr wrap="square">
              <a:spAutoFit/>
            </a:bodyPr>
            <a:lstStyle/>
            <a:p>
              <a:pPr algn="ctr"/>
              <a:r>
                <a:rPr lang="en-US" sz="1400" b="0" dirty="0" err="1" smtClean="0">
                  <a:solidFill>
                    <a:srgbClr val="000000"/>
                  </a:solidFill>
                  <a:latin typeface="Andale Mono"/>
                  <a:cs typeface="Andale Mono"/>
                </a:rPr>
                <a:t>PCollection</a:t>
              </a:r>
              <a:r>
                <a:rPr lang="en-US" sz="1400" b="0" dirty="0" smtClean="0">
                  <a:solidFill>
                    <a:srgbClr val="000000"/>
                  </a:solidFill>
                  <a:latin typeface="Andale Mono"/>
                  <a:cs typeface="Andale Mono"/>
                </a:rPr>
                <a:t>&lt;S&gt;</a:t>
              </a:r>
              <a:endParaRPr lang="en-US" sz="1400" b="0" dirty="0">
                <a:solidFill>
                  <a:srgbClr val="000000"/>
                </a:solidFill>
                <a:latin typeface="Andale Mono"/>
                <a:cs typeface="Andale Mono"/>
              </a:endParaRPr>
            </a:p>
          </p:txBody>
        </p:sp>
        <p:cxnSp>
          <p:nvCxnSpPr>
            <p:cNvPr id="12" name="Straight Arrow Connector 11"/>
            <p:cNvCxnSpPr>
              <a:stCxn id="8" idx="2"/>
              <a:endCxn id="11" idx="0"/>
            </p:cNvCxnSpPr>
            <p:nvPr/>
          </p:nvCxnSpPr>
          <p:spPr bwMode="auto">
            <a:xfrm>
              <a:off x="2362200" y="4114800"/>
              <a:ext cx="0" cy="789057"/>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grpSp>
      <p:sp>
        <p:nvSpPr>
          <p:cNvPr id="17" name="TextBox 16"/>
          <p:cNvSpPr txBox="1"/>
          <p:nvPr/>
        </p:nvSpPr>
        <p:spPr>
          <a:xfrm>
            <a:off x="2819400" y="2971800"/>
            <a:ext cx="5943600" cy="1569660"/>
          </a:xfrm>
          <a:prstGeom prst="rect">
            <a:avLst/>
          </a:prstGeom>
          <a:noFill/>
          <a:ln>
            <a:noFill/>
          </a:ln>
        </p:spPr>
        <p:txBody>
          <a:bodyPr wrap="square" rtlCol="0">
            <a:spAutoFit/>
          </a:bodyPr>
          <a:lstStyle/>
          <a:p>
            <a:r>
              <a:rPr lang="en-US" sz="1200" b="0" dirty="0" err="1">
                <a:solidFill>
                  <a:srgbClr val="000000"/>
                </a:solidFill>
                <a:latin typeface="Andale Mono"/>
                <a:cs typeface="Andale Mono"/>
              </a:rPr>
              <a:t>PCollection</a:t>
            </a:r>
            <a:r>
              <a:rPr lang="en-US" sz="1200" b="0" dirty="0">
                <a:solidFill>
                  <a:srgbClr val="000000"/>
                </a:solidFill>
                <a:latin typeface="Andale Mono"/>
                <a:cs typeface="Andale Mono"/>
              </a:rPr>
              <a:t>&lt;String&gt; words =</a:t>
            </a:r>
          </a:p>
          <a:p>
            <a:r>
              <a:rPr lang="en-US" sz="1200" b="0" dirty="0" smtClean="0">
                <a:solidFill>
                  <a:srgbClr val="000000"/>
                </a:solidFill>
                <a:latin typeface="Andale Mono"/>
                <a:cs typeface="Andale Mono"/>
              </a:rPr>
              <a:t>  </a:t>
            </a:r>
            <a:r>
              <a:rPr lang="en-US" sz="1200" b="0" dirty="0" err="1" smtClean="0">
                <a:solidFill>
                  <a:srgbClr val="000000"/>
                </a:solidFill>
                <a:latin typeface="Andale Mono"/>
                <a:cs typeface="Andale Mono"/>
              </a:rPr>
              <a:t>lines.parallelDo</a:t>
            </a:r>
            <a:r>
              <a:rPr lang="en-US" sz="1200" b="0" dirty="0">
                <a:solidFill>
                  <a:srgbClr val="000000"/>
                </a:solidFill>
                <a:latin typeface="Andale Mono"/>
                <a:cs typeface="Andale Mono"/>
              </a:rPr>
              <a:t>(new </a:t>
            </a:r>
            <a:r>
              <a:rPr lang="en-US" sz="1200" b="0" dirty="0" err="1">
                <a:solidFill>
                  <a:srgbClr val="000000"/>
                </a:solidFill>
                <a:latin typeface="Andale Mono"/>
                <a:cs typeface="Andale Mono"/>
              </a:rPr>
              <a:t>DoFn</a:t>
            </a:r>
            <a:r>
              <a:rPr lang="en-US" sz="1200" b="0" dirty="0">
                <a:solidFill>
                  <a:srgbClr val="000000"/>
                </a:solidFill>
                <a:latin typeface="Andale Mono"/>
                <a:cs typeface="Andale Mono"/>
              </a:rPr>
              <a:t>&lt;</a:t>
            </a:r>
            <a:r>
              <a:rPr lang="en-US" sz="1200" b="0" dirty="0" err="1">
                <a:solidFill>
                  <a:srgbClr val="000000"/>
                </a:solidFill>
                <a:latin typeface="Andale Mono"/>
                <a:cs typeface="Andale Mono"/>
              </a:rPr>
              <a:t>String,String</a:t>
            </a:r>
            <a:r>
              <a:rPr lang="en-US" sz="1200" b="0" dirty="0">
                <a:solidFill>
                  <a:srgbClr val="000000"/>
                </a:solidFill>
                <a:latin typeface="Andale Mono"/>
                <a:cs typeface="Andale Mono"/>
              </a:rPr>
              <a:t>&gt;() {</a:t>
            </a:r>
          </a:p>
          <a:p>
            <a:r>
              <a:rPr lang="en-US" sz="1200" b="0" dirty="0" smtClean="0">
                <a:solidFill>
                  <a:srgbClr val="000000"/>
                </a:solidFill>
                <a:latin typeface="Andale Mono"/>
                <a:cs typeface="Andale Mono"/>
              </a:rPr>
              <a:t>    void </a:t>
            </a:r>
            <a:r>
              <a:rPr lang="en-US" sz="1200" b="0" dirty="0">
                <a:solidFill>
                  <a:srgbClr val="000000"/>
                </a:solidFill>
                <a:latin typeface="Andale Mono"/>
                <a:cs typeface="Andale Mono"/>
              </a:rPr>
              <a:t>process(String line, </a:t>
            </a:r>
            <a:r>
              <a:rPr lang="en-US" sz="1200" b="0" dirty="0" err="1">
                <a:solidFill>
                  <a:srgbClr val="000000"/>
                </a:solidFill>
                <a:latin typeface="Andale Mono"/>
                <a:cs typeface="Andale Mono"/>
              </a:rPr>
              <a:t>EmitFn</a:t>
            </a:r>
            <a:r>
              <a:rPr lang="en-US" sz="1200" b="0" dirty="0">
                <a:solidFill>
                  <a:srgbClr val="000000"/>
                </a:solidFill>
                <a:latin typeface="Andale Mono"/>
                <a:cs typeface="Andale Mono"/>
              </a:rPr>
              <a:t>&lt;String&gt; </a:t>
            </a:r>
            <a:r>
              <a:rPr lang="en-US" sz="1200" b="0" dirty="0" err="1">
                <a:solidFill>
                  <a:srgbClr val="000000"/>
                </a:solidFill>
                <a:latin typeface="Andale Mono"/>
                <a:cs typeface="Andale Mono"/>
              </a:rPr>
              <a:t>emitFn</a:t>
            </a:r>
            <a:r>
              <a:rPr lang="en-US" sz="1200" b="0" dirty="0">
                <a:solidFill>
                  <a:srgbClr val="000000"/>
                </a:solidFill>
                <a:latin typeface="Andale Mono"/>
                <a:cs typeface="Andale Mono"/>
              </a:rPr>
              <a:t>) {</a:t>
            </a:r>
          </a:p>
          <a:p>
            <a:r>
              <a:rPr lang="en-US" sz="1200" b="0" dirty="0" smtClean="0">
                <a:solidFill>
                  <a:srgbClr val="000000"/>
                </a:solidFill>
                <a:latin typeface="Andale Mono"/>
                <a:cs typeface="Andale Mono"/>
              </a:rPr>
              <a:t>      for </a:t>
            </a:r>
            <a:r>
              <a:rPr lang="en-US" sz="1200" b="0" dirty="0">
                <a:solidFill>
                  <a:srgbClr val="000000"/>
                </a:solidFill>
                <a:latin typeface="Andale Mono"/>
                <a:cs typeface="Andale Mono"/>
              </a:rPr>
              <a:t>(String word : </a:t>
            </a:r>
            <a:r>
              <a:rPr lang="en-US" sz="1200" b="0" dirty="0" err="1">
                <a:solidFill>
                  <a:srgbClr val="000000"/>
                </a:solidFill>
                <a:latin typeface="Andale Mono"/>
                <a:cs typeface="Andale Mono"/>
              </a:rPr>
              <a:t>splitIntoWords</a:t>
            </a:r>
            <a:r>
              <a:rPr lang="en-US" sz="1200" b="0" dirty="0">
                <a:solidFill>
                  <a:srgbClr val="000000"/>
                </a:solidFill>
                <a:latin typeface="Andale Mono"/>
                <a:cs typeface="Andale Mono"/>
              </a:rPr>
              <a:t>(line)) {</a:t>
            </a:r>
          </a:p>
          <a:p>
            <a:r>
              <a:rPr lang="en-US" sz="1200" b="0" dirty="0" smtClean="0">
                <a:solidFill>
                  <a:srgbClr val="000000"/>
                </a:solidFill>
                <a:latin typeface="Andale Mono"/>
                <a:cs typeface="Andale Mono"/>
              </a:rPr>
              <a:t>        </a:t>
            </a:r>
            <a:r>
              <a:rPr lang="en-US" sz="1200" b="0" dirty="0" err="1" smtClean="0">
                <a:solidFill>
                  <a:srgbClr val="000000"/>
                </a:solidFill>
                <a:latin typeface="Andale Mono"/>
                <a:cs typeface="Andale Mono"/>
              </a:rPr>
              <a:t>emitFn.emit</a:t>
            </a:r>
            <a:r>
              <a:rPr lang="en-US" sz="1200" b="0" dirty="0">
                <a:solidFill>
                  <a:srgbClr val="000000"/>
                </a:solidFill>
                <a:latin typeface="Andale Mono"/>
                <a:cs typeface="Andale Mono"/>
              </a:rPr>
              <a:t>(word);</a:t>
            </a:r>
          </a:p>
          <a:p>
            <a:r>
              <a:rPr lang="en-US" sz="1200" b="0" dirty="0" smtClean="0">
                <a:solidFill>
                  <a:srgbClr val="000000"/>
                </a:solidFill>
                <a:latin typeface="Andale Mono"/>
                <a:cs typeface="Andale Mono"/>
              </a:rPr>
              <a:t>      }</a:t>
            </a:r>
            <a:endParaRPr lang="en-US" sz="1200" b="0" dirty="0">
              <a:solidFill>
                <a:srgbClr val="000000"/>
              </a:solidFill>
              <a:latin typeface="Andale Mono"/>
              <a:cs typeface="Andale Mono"/>
            </a:endParaRPr>
          </a:p>
          <a:p>
            <a:r>
              <a:rPr lang="en-US" sz="1200" b="0" dirty="0" smtClean="0">
                <a:solidFill>
                  <a:srgbClr val="000000"/>
                </a:solidFill>
                <a:latin typeface="Andale Mono"/>
                <a:cs typeface="Andale Mono"/>
              </a:rPr>
              <a:t>    }</a:t>
            </a:r>
            <a:endParaRPr lang="en-US" sz="1200" b="0" dirty="0">
              <a:solidFill>
                <a:srgbClr val="000000"/>
              </a:solidFill>
              <a:latin typeface="Andale Mono"/>
              <a:cs typeface="Andale Mono"/>
            </a:endParaRPr>
          </a:p>
          <a:p>
            <a:r>
              <a:rPr lang="en-US" sz="1200" b="0" dirty="0" smtClean="0">
                <a:solidFill>
                  <a:srgbClr val="000000"/>
                </a:solidFill>
                <a:latin typeface="Andale Mono"/>
                <a:cs typeface="Andale Mono"/>
              </a:rPr>
              <a:t>  }</a:t>
            </a:r>
            <a:r>
              <a:rPr lang="en-US" sz="1200" b="0" dirty="0">
                <a:solidFill>
                  <a:srgbClr val="000000"/>
                </a:solidFill>
                <a:latin typeface="Andale Mono"/>
                <a:cs typeface="Andale Mono"/>
              </a:rPr>
              <a:t>, </a:t>
            </a:r>
            <a:r>
              <a:rPr lang="en-US" sz="1200" b="0" dirty="0" err="1">
                <a:solidFill>
                  <a:srgbClr val="000000"/>
                </a:solidFill>
                <a:latin typeface="Andale Mono"/>
                <a:cs typeface="Andale Mono"/>
              </a:rPr>
              <a:t>collectionOf</a:t>
            </a:r>
            <a:r>
              <a:rPr lang="en-US" sz="1200" b="0" dirty="0">
                <a:solidFill>
                  <a:srgbClr val="000000"/>
                </a:solidFill>
                <a:latin typeface="Andale Mono"/>
                <a:cs typeface="Andale Mono"/>
              </a:rPr>
              <a:t>(strings()));</a:t>
            </a:r>
          </a:p>
        </p:txBody>
      </p:sp>
      <p:sp>
        <p:nvSpPr>
          <p:cNvPr id="14" name="TextBox 13"/>
          <p:cNvSpPr txBox="1"/>
          <p:nvPr/>
        </p:nvSpPr>
        <p:spPr>
          <a:xfrm>
            <a:off x="3886200" y="6243935"/>
            <a:ext cx="4784130" cy="461665"/>
          </a:xfrm>
          <a:prstGeom prst="rect">
            <a:avLst/>
          </a:prstGeom>
          <a:noFill/>
        </p:spPr>
        <p:txBody>
          <a:bodyPr wrap="none" rtlCol="0">
            <a:spAutoFit/>
          </a:bodyPr>
          <a:lstStyle/>
          <a:p>
            <a:r>
              <a:rPr lang="en-US" sz="2400" b="0" dirty="0" smtClean="0">
                <a:solidFill>
                  <a:srgbClr val="FF0000"/>
                </a:solidFill>
                <a:latin typeface="Gill Sans"/>
                <a:cs typeface="Gill Sans"/>
              </a:rPr>
              <a:t>Hmm</a:t>
            </a:r>
            <a:r>
              <a:rPr lang="mr-IN" sz="2400" b="0" dirty="0" smtClean="0">
                <a:solidFill>
                  <a:srgbClr val="FF0000"/>
                </a:solidFill>
                <a:latin typeface="Gill Sans"/>
                <a:cs typeface="Gill Sans"/>
              </a:rPr>
              <a:t>…</a:t>
            </a:r>
            <a:r>
              <a:rPr lang="en-US" sz="2400" b="0" dirty="0" smtClean="0">
                <a:solidFill>
                  <a:srgbClr val="FF0000"/>
                </a:solidFill>
                <a:latin typeface="Gill Sans"/>
                <a:cs typeface="Gill Sans"/>
              </a:rPr>
              <a:t> looks suspiciously familiar</a:t>
            </a:r>
            <a:r>
              <a:rPr lang="mr-IN" sz="2400" b="0" dirty="0" smtClean="0">
                <a:solidFill>
                  <a:srgbClr val="FF0000"/>
                </a:solidFill>
                <a:latin typeface="Gill Sans"/>
                <a:cs typeface="Gill Sans"/>
              </a:rPr>
              <a:t>…</a:t>
            </a:r>
            <a:endParaRPr lang="en-US" sz="2400" b="0" dirty="0">
              <a:solidFill>
                <a:srgbClr val="FF0000"/>
              </a:solidFill>
              <a:latin typeface="Gill Sans"/>
              <a:cs typeface="Gill Sans"/>
            </a:endParaRPr>
          </a:p>
        </p:txBody>
      </p:sp>
    </p:spTree>
    <p:extLst>
      <p:ext uri="{BB962C8B-B14F-4D97-AF65-F5344CB8AC3E}">
        <p14:creationId xmlns:p14="http://schemas.microsoft.com/office/powerpoint/2010/main" val="188259592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548640"/>
            <a:ext cx="9144000" cy="685800"/>
          </a:xfrm>
          <a:prstGeom prst="rect">
            <a:avLst/>
          </a:prstGeom>
        </p:spPr>
        <p:txBody>
          <a:bodyPr/>
          <a:lstStyle/>
          <a:p>
            <a:pPr lvl="0" algn="ctr">
              <a:defRPr/>
            </a:pPr>
            <a:r>
              <a:rPr lang="en-US" sz="3600" b="0" kern="0" dirty="0" smtClean="0">
                <a:solidFill>
                  <a:srgbClr val="000000"/>
                </a:solidFill>
                <a:latin typeface="Gill Sans"/>
                <a:cs typeface="Gill Sans"/>
              </a:rPr>
              <a:t>Flume(Java)</a:t>
            </a:r>
            <a:endParaRPr lang="en-US" sz="3600" b="0" kern="0" dirty="0">
              <a:solidFill>
                <a:srgbClr val="000000"/>
              </a:solidFill>
              <a:latin typeface="Gill Sans"/>
              <a:cs typeface="Gill Sans"/>
            </a:endParaRPr>
          </a:p>
        </p:txBody>
      </p:sp>
      <p:grpSp>
        <p:nvGrpSpPr>
          <p:cNvPr id="7" name="Group 6"/>
          <p:cNvGrpSpPr/>
          <p:nvPr/>
        </p:nvGrpSpPr>
        <p:grpSpPr>
          <a:xfrm>
            <a:off x="304800" y="2209800"/>
            <a:ext cx="1981200" cy="3495020"/>
            <a:chOff x="1371600" y="1932057"/>
            <a:chExt cx="1981200" cy="3495020"/>
          </a:xfrm>
        </p:grpSpPr>
        <p:sp>
          <p:nvSpPr>
            <p:cNvPr id="8" name="Rectangle 7"/>
            <p:cNvSpPr>
              <a:spLocks noChangeArrowheads="1"/>
            </p:cNvSpPr>
            <p:nvPr/>
          </p:nvSpPr>
          <p:spPr bwMode="auto">
            <a:xfrm>
              <a:off x="1676400" y="3124200"/>
              <a:ext cx="1371600" cy="9906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b="0" dirty="0" err="1" smtClean="0">
                  <a:solidFill>
                    <a:schemeClr val="bg2"/>
                  </a:solidFill>
                  <a:latin typeface="Gill Sans"/>
                  <a:cs typeface="Gill Sans"/>
                </a:rPr>
                <a:t>groupByKey</a:t>
              </a:r>
              <a:endParaRPr lang="en-US" sz="1400" b="0" dirty="0">
                <a:solidFill>
                  <a:srgbClr val="000000"/>
                </a:solidFill>
                <a:latin typeface="Andale Mono"/>
                <a:cs typeface="Andale Mono"/>
              </a:endParaRPr>
            </a:p>
          </p:txBody>
        </p:sp>
        <p:sp>
          <p:nvSpPr>
            <p:cNvPr id="9" name="Text Box 4"/>
            <p:cNvSpPr txBox="1">
              <a:spLocks noChangeArrowheads="1"/>
            </p:cNvSpPr>
            <p:nvPr/>
          </p:nvSpPr>
          <p:spPr bwMode="auto">
            <a:xfrm>
              <a:off x="1371600" y="1932057"/>
              <a:ext cx="1981200" cy="307777"/>
            </a:xfrm>
            <a:prstGeom prst="rect">
              <a:avLst/>
            </a:prstGeom>
            <a:noFill/>
            <a:ln w="9525">
              <a:noFill/>
              <a:miter lim="800000"/>
              <a:headEnd/>
              <a:tailEnd/>
            </a:ln>
          </p:spPr>
          <p:txBody>
            <a:bodyPr wrap="square">
              <a:spAutoFit/>
            </a:bodyPr>
            <a:lstStyle/>
            <a:p>
              <a:pPr algn="ctr"/>
              <a:r>
                <a:rPr lang="en-US" sz="1400" b="0" dirty="0" err="1" smtClean="0">
                  <a:solidFill>
                    <a:srgbClr val="000000"/>
                  </a:solidFill>
                  <a:latin typeface="Andale Mono"/>
                  <a:cs typeface="Andale Mono"/>
                </a:rPr>
                <a:t>PTable</a:t>
              </a:r>
              <a:r>
                <a:rPr lang="en-US" sz="1400" b="0" dirty="0" smtClean="0">
                  <a:solidFill>
                    <a:srgbClr val="000000"/>
                  </a:solidFill>
                  <a:latin typeface="Andale Mono"/>
                  <a:cs typeface="Andale Mono"/>
                </a:rPr>
                <a:t>&lt;K, V&gt;</a:t>
              </a:r>
              <a:endParaRPr lang="en-US" sz="1400" b="0" dirty="0">
                <a:solidFill>
                  <a:srgbClr val="000000"/>
                </a:solidFill>
                <a:latin typeface="Andale Mono"/>
                <a:cs typeface="Andale Mono"/>
              </a:endParaRPr>
            </a:p>
          </p:txBody>
        </p:sp>
        <p:cxnSp>
          <p:nvCxnSpPr>
            <p:cNvPr id="10" name="Straight Arrow Connector 9"/>
            <p:cNvCxnSpPr>
              <a:stCxn id="9" idx="2"/>
              <a:endCxn id="8" idx="0"/>
            </p:cNvCxnSpPr>
            <p:nvPr/>
          </p:nvCxnSpPr>
          <p:spPr bwMode="auto">
            <a:xfrm>
              <a:off x="2362200" y="2239834"/>
              <a:ext cx="0" cy="884366"/>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sp>
          <p:nvSpPr>
            <p:cNvPr id="11" name="Text Box 4"/>
            <p:cNvSpPr txBox="1">
              <a:spLocks noChangeArrowheads="1"/>
            </p:cNvSpPr>
            <p:nvPr/>
          </p:nvSpPr>
          <p:spPr bwMode="auto">
            <a:xfrm>
              <a:off x="1371600" y="4903857"/>
              <a:ext cx="1981200" cy="523220"/>
            </a:xfrm>
            <a:prstGeom prst="rect">
              <a:avLst/>
            </a:prstGeom>
            <a:noFill/>
            <a:ln w="9525">
              <a:noFill/>
              <a:miter lim="800000"/>
              <a:headEnd/>
              <a:tailEnd/>
            </a:ln>
          </p:spPr>
          <p:txBody>
            <a:bodyPr wrap="square">
              <a:spAutoFit/>
            </a:bodyPr>
            <a:lstStyle/>
            <a:p>
              <a:pPr algn="ctr"/>
              <a:r>
                <a:rPr lang="en-US" sz="1400" b="0" dirty="0" err="1" smtClean="0">
                  <a:solidFill>
                    <a:srgbClr val="000000"/>
                  </a:solidFill>
                  <a:latin typeface="Andale Mono"/>
                  <a:cs typeface="Andale Mono"/>
                </a:rPr>
                <a:t>PTable</a:t>
              </a:r>
              <a:r>
                <a:rPr lang="en-US" sz="1400" b="0" dirty="0" smtClean="0">
                  <a:solidFill>
                    <a:srgbClr val="000000"/>
                  </a:solidFill>
                  <a:latin typeface="Andale Mono"/>
                  <a:cs typeface="Andale Mono"/>
                </a:rPr>
                <a:t>&lt;K, Collection&lt;V&gt;&gt;</a:t>
              </a:r>
              <a:endParaRPr lang="en-US" sz="1400" b="0" dirty="0">
                <a:solidFill>
                  <a:srgbClr val="000000"/>
                </a:solidFill>
                <a:latin typeface="Andale Mono"/>
                <a:cs typeface="Andale Mono"/>
              </a:endParaRPr>
            </a:p>
          </p:txBody>
        </p:sp>
        <p:cxnSp>
          <p:nvCxnSpPr>
            <p:cNvPr id="12" name="Straight Arrow Connector 11"/>
            <p:cNvCxnSpPr>
              <a:stCxn id="8" idx="2"/>
              <a:endCxn id="11" idx="0"/>
            </p:cNvCxnSpPr>
            <p:nvPr/>
          </p:nvCxnSpPr>
          <p:spPr bwMode="auto">
            <a:xfrm>
              <a:off x="2362200" y="4114800"/>
              <a:ext cx="0" cy="789057"/>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grpSp>
      <p:sp>
        <p:nvSpPr>
          <p:cNvPr id="17" name="TextBox 16"/>
          <p:cNvSpPr txBox="1"/>
          <p:nvPr/>
        </p:nvSpPr>
        <p:spPr>
          <a:xfrm>
            <a:off x="2438400" y="2819400"/>
            <a:ext cx="6629400" cy="2123658"/>
          </a:xfrm>
          <a:prstGeom prst="rect">
            <a:avLst/>
          </a:prstGeom>
          <a:noFill/>
          <a:ln>
            <a:noFill/>
          </a:ln>
        </p:spPr>
        <p:txBody>
          <a:bodyPr wrap="square" rtlCol="0">
            <a:spAutoFit/>
          </a:bodyPr>
          <a:lstStyle/>
          <a:p>
            <a:r>
              <a:rPr lang="en-US" sz="1200" b="0" dirty="0" err="1">
                <a:solidFill>
                  <a:srgbClr val="000000"/>
                </a:solidFill>
                <a:latin typeface="Andale Mono"/>
                <a:cs typeface="Andale Mono"/>
              </a:rPr>
              <a:t>PTable</a:t>
            </a:r>
            <a:r>
              <a:rPr lang="en-US" sz="1200" b="0" dirty="0">
                <a:solidFill>
                  <a:srgbClr val="000000"/>
                </a:solidFill>
                <a:latin typeface="Andale Mono"/>
                <a:cs typeface="Andale Mono"/>
              </a:rPr>
              <a:t>&lt;</a:t>
            </a:r>
            <a:r>
              <a:rPr lang="en-US" sz="1200" b="0" dirty="0" err="1">
                <a:solidFill>
                  <a:srgbClr val="000000"/>
                </a:solidFill>
                <a:latin typeface="Andale Mono"/>
                <a:cs typeface="Andale Mono"/>
              </a:rPr>
              <a:t>URL,DocInfo</a:t>
            </a:r>
            <a:r>
              <a:rPr lang="en-US" sz="1200" b="0" dirty="0">
                <a:solidFill>
                  <a:srgbClr val="000000"/>
                </a:solidFill>
                <a:latin typeface="Andale Mono"/>
                <a:cs typeface="Andale Mono"/>
              </a:rPr>
              <a:t>&gt; backlinks =</a:t>
            </a:r>
          </a:p>
          <a:p>
            <a:r>
              <a:rPr lang="en-US" sz="1200" b="0" dirty="0" smtClean="0">
                <a:solidFill>
                  <a:srgbClr val="000000"/>
                </a:solidFill>
                <a:latin typeface="Andale Mono"/>
                <a:cs typeface="Andale Mono"/>
              </a:rPr>
              <a:t>  </a:t>
            </a:r>
            <a:r>
              <a:rPr lang="en-US" sz="1200" b="0" dirty="0" err="1" smtClean="0">
                <a:solidFill>
                  <a:srgbClr val="000000"/>
                </a:solidFill>
                <a:latin typeface="Andale Mono"/>
                <a:cs typeface="Andale Mono"/>
              </a:rPr>
              <a:t>docInfos.parallelDo</a:t>
            </a:r>
            <a:r>
              <a:rPr lang="en-US" sz="1200" b="0" dirty="0">
                <a:solidFill>
                  <a:srgbClr val="000000"/>
                </a:solidFill>
                <a:latin typeface="Andale Mono"/>
                <a:cs typeface="Andale Mono"/>
              </a:rPr>
              <a:t>(new </a:t>
            </a:r>
            <a:r>
              <a:rPr lang="en-US" sz="1200" b="0" dirty="0" err="1">
                <a:solidFill>
                  <a:srgbClr val="000000"/>
                </a:solidFill>
                <a:latin typeface="Andale Mono"/>
                <a:cs typeface="Andale Mono"/>
              </a:rPr>
              <a:t>DoFn</a:t>
            </a:r>
            <a:r>
              <a:rPr lang="en-US" sz="1200" b="0" dirty="0">
                <a:solidFill>
                  <a:srgbClr val="000000"/>
                </a:solidFill>
                <a:latin typeface="Andale Mono"/>
                <a:cs typeface="Andale Mono"/>
              </a:rPr>
              <a:t>&lt;</a:t>
            </a:r>
            <a:r>
              <a:rPr lang="en-US" sz="1200" b="0" dirty="0" err="1">
                <a:solidFill>
                  <a:srgbClr val="000000"/>
                </a:solidFill>
                <a:latin typeface="Andale Mono"/>
                <a:cs typeface="Andale Mono"/>
              </a:rPr>
              <a:t>DocInfo</a:t>
            </a:r>
            <a:r>
              <a:rPr lang="en-US" sz="1200" b="0" dirty="0" smtClean="0">
                <a:solidFill>
                  <a:srgbClr val="000000"/>
                </a:solidFill>
                <a:latin typeface="Andale Mono"/>
                <a:cs typeface="Andale Mono"/>
              </a:rPr>
              <a:t>, Pair</a:t>
            </a:r>
            <a:r>
              <a:rPr lang="en-US" sz="1200" b="0" dirty="0">
                <a:solidFill>
                  <a:srgbClr val="000000"/>
                </a:solidFill>
                <a:latin typeface="Andale Mono"/>
                <a:cs typeface="Andale Mono"/>
              </a:rPr>
              <a:t>&lt;</a:t>
            </a:r>
            <a:r>
              <a:rPr lang="en-US" sz="1200" b="0" dirty="0" err="1">
                <a:solidFill>
                  <a:srgbClr val="000000"/>
                </a:solidFill>
                <a:latin typeface="Andale Mono"/>
                <a:cs typeface="Andale Mono"/>
              </a:rPr>
              <a:t>URL,DocInfo</a:t>
            </a:r>
            <a:r>
              <a:rPr lang="en-US" sz="1200" b="0" dirty="0">
                <a:solidFill>
                  <a:srgbClr val="000000"/>
                </a:solidFill>
                <a:latin typeface="Andale Mono"/>
                <a:cs typeface="Andale Mono"/>
              </a:rPr>
              <a:t>&gt;&gt;() {</a:t>
            </a:r>
          </a:p>
          <a:p>
            <a:r>
              <a:rPr lang="en-US" sz="1200" b="0" dirty="0" smtClean="0">
                <a:solidFill>
                  <a:srgbClr val="000000"/>
                </a:solidFill>
                <a:latin typeface="Andale Mono"/>
                <a:cs typeface="Andale Mono"/>
              </a:rPr>
              <a:t>    void </a:t>
            </a:r>
            <a:r>
              <a:rPr lang="en-US" sz="1200" b="0" dirty="0">
                <a:solidFill>
                  <a:srgbClr val="000000"/>
                </a:solidFill>
                <a:latin typeface="Andale Mono"/>
                <a:cs typeface="Andale Mono"/>
              </a:rPr>
              <a:t>process(</a:t>
            </a:r>
            <a:r>
              <a:rPr lang="en-US" sz="1200" b="0" dirty="0" err="1">
                <a:solidFill>
                  <a:srgbClr val="000000"/>
                </a:solidFill>
                <a:latin typeface="Andale Mono"/>
                <a:cs typeface="Andale Mono"/>
              </a:rPr>
              <a:t>DocInfo</a:t>
            </a:r>
            <a:r>
              <a:rPr lang="en-US" sz="1200" b="0" dirty="0">
                <a:solidFill>
                  <a:srgbClr val="000000"/>
                </a:solidFill>
                <a:latin typeface="Andale Mono"/>
                <a:cs typeface="Andale Mono"/>
              </a:rPr>
              <a:t> </a:t>
            </a:r>
            <a:r>
              <a:rPr lang="en-US" sz="1200" b="0" dirty="0" err="1">
                <a:solidFill>
                  <a:srgbClr val="000000"/>
                </a:solidFill>
                <a:latin typeface="Andale Mono"/>
                <a:cs typeface="Andale Mono"/>
              </a:rPr>
              <a:t>docInfo</a:t>
            </a:r>
            <a:r>
              <a:rPr lang="en-US" sz="1200" b="0" dirty="0" smtClean="0">
                <a:solidFill>
                  <a:srgbClr val="000000"/>
                </a:solidFill>
                <a:latin typeface="Andale Mono"/>
                <a:cs typeface="Andale Mono"/>
              </a:rPr>
              <a:t>, </a:t>
            </a:r>
            <a:r>
              <a:rPr lang="en-US" sz="1200" b="0" dirty="0" err="1" smtClean="0">
                <a:solidFill>
                  <a:srgbClr val="000000"/>
                </a:solidFill>
                <a:latin typeface="Andale Mono"/>
                <a:cs typeface="Andale Mono"/>
              </a:rPr>
              <a:t>EmitFn</a:t>
            </a:r>
            <a:r>
              <a:rPr lang="en-US" sz="1200" b="0" dirty="0">
                <a:solidFill>
                  <a:srgbClr val="000000"/>
                </a:solidFill>
                <a:latin typeface="Andale Mono"/>
                <a:cs typeface="Andale Mono"/>
              </a:rPr>
              <a:t>&lt;Pair&lt;</a:t>
            </a:r>
            <a:r>
              <a:rPr lang="en-US" sz="1200" b="0" dirty="0" err="1">
                <a:solidFill>
                  <a:srgbClr val="000000"/>
                </a:solidFill>
                <a:latin typeface="Andale Mono"/>
                <a:cs typeface="Andale Mono"/>
              </a:rPr>
              <a:t>URL,DocInfo</a:t>
            </a:r>
            <a:r>
              <a:rPr lang="en-US" sz="1200" b="0" dirty="0">
                <a:solidFill>
                  <a:srgbClr val="000000"/>
                </a:solidFill>
                <a:latin typeface="Andale Mono"/>
                <a:cs typeface="Andale Mono"/>
              </a:rPr>
              <a:t>&gt;&gt; </a:t>
            </a:r>
            <a:r>
              <a:rPr lang="en-US" sz="1200" b="0" dirty="0" err="1">
                <a:solidFill>
                  <a:srgbClr val="000000"/>
                </a:solidFill>
                <a:latin typeface="Andale Mono"/>
                <a:cs typeface="Andale Mono"/>
              </a:rPr>
              <a:t>emitFn</a:t>
            </a:r>
            <a:r>
              <a:rPr lang="en-US" sz="1200" b="0" dirty="0">
                <a:solidFill>
                  <a:srgbClr val="000000"/>
                </a:solidFill>
                <a:latin typeface="Andale Mono"/>
                <a:cs typeface="Andale Mono"/>
              </a:rPr>
              <a:t>) {</a:t>
            </a:r>
          </a:p>
          <a:p>
            <a:r>
              <a:rPr lang="en-US" sz="1200" b="0" dirty="0" smtClean="0">
                <a:solidFill>
                  <a:srgbClr val="000000"/>
                </a:solidFill>
                <a:latin typeface="Andale Mono"/>
                <a:cs typeface="Andale Mono"/>
              </a:rPr>
              <a:t>      for </a:t>
            </a:r>
            <a:r>
              <a:rPr lang="en-US" sz="1200" b="0" dirty="0">
                <a:solidFill>
                  <a:srgbClr val="000000"/>
                </a:solidFill>
                <a:latin typeface="Andale Mono"/>
                <a:cs typeface="Andale Mono"/>
              </a:rPr>
              <a:t>(URL </a:t>
            </a:r>
            <a:r>
              <a:rPr lang="en-US" sz="1200" b="0" dirty="0" err="1">
                <a:solidFill>
                  <a:srgbClr val="000000"/>
                </a:solidFill>
                <a:latin typeface="Andale Mono"/>
                <a:cs typeface="Andale Mono"/>
              </a:rPr>
              <a:t>targetUrl</a:t>
            </a:r>
            <a:r>
              <a:rPr lang="en-US" sz="1200" b="0" dirty="0">
                <a:solidFill>
                  <a:srgbClr val="000000"/>
                </a:solidFill>
                <a:latin typeface="Andale Mono"/>
                <a:cs typeface="Andale Mono"/>
              </a:rPr>
              <a:t> : </a:t>
            </a:r>
            <a:r>
              <a:rPr lang="en-US" sz="1200" b="0" dirty="0" err="1">
                <a:solidFill>
                  <a:srgbClr val="000000"/>
                </a:solidFill>
                <a:latin typeface="Andale Mono"/>
                <a:cs typeface="Andale Mono"/>
              </a:rPr>
              <a:t>docInfo.getLinks</a:t>
            </a:r>
            <a:r>
              <a:rPr lang="en-US" sz="1200" b="0" dirty="0">
                <a:solidFill>
                  <a:srgbClr val="000000"/>
                </a:solidFill>
                <a:latin typeface="Andale Mono"/>
                <a:cs typeface="Andale Mono"/>
              </a:rPr>
              <a:t>()) {</a:t>
            </a:r>
          </a:p>
          <a:p>
            <a:r>
              <a:rPr lang="en-US" sz="1200" b="0" dirty="0" smtClean="0">
                <a:solidFill>
                  <a:srgbClr val="000000"/>
                </a:solidFill>
                <a:latin typeface="Andale Mono"/>
                <a:cs typeface="Andale Mono"/>
              </a:rPr>
              <a:t>        </a:t>
            </a:r>
            <a:r>
              <a:rPr lang="en-US" sz="1200" b="0" dirty="0" err="1" smtClean="0">
                <a:solidFill>
                  <a:srgbClr val="000000"/>
                </a:solidFill>
                <a:latin typeface="Andale Mono"/>
                <a:cs typeface="Andale Mono"/>
              </a:rPr>
              <a:t>emitFn.emit</a:t>
            </a:r>
            <a:r>
              <a:rPr lang="en-US" sz="1200" b="0" dirty="0">
                <a:solidFill>
                  <a:srgbClr val="000000"/>
                </a:solidFill>
                <a:latin typeface="Andale Mono"/>
                <a:cs typeface="Andale Mono"/>
              </a:rPr>
              <a:t>(</a:t>
            </a:r>
            <a:r>
              <a:rPr lang="en-US" sz="1200" b="0" dirty="0" err="1">
                <a:solidFill>
                  <a:srgbClr val="000000"/>
                </a:solidFill>
                <a:latin typeface="Andale Mono"/>
                <a:cs typeface="Andale Mono"/>
              </a:rPr>
              <a:t>Pair.of</a:t>
            </a:r>
            <a:r>
              <a:rPr lang="en-US" sz="1200" b="0" dirty="0">
                <a:solidFill>
                  <a:srgbClr val="000000"/>
                </a:solidFill>
                <a:latin typeface="Andale Mono"/>
                <a:cs typeface="Andale Mono"/>
              </a:rPr>
              <a:t>(</a:t>
            </a:r>
            <a:r>
              <a:rPr lang="en-US" sz="1200" b="0" dirty="0" err="1">
                <a:solidFill>
                  <a:srgbClr val="000000"/>
                </a:solidFill>
                <a:latin typeface="Andale Mono"/>
                <a:cs typeface="Andale Mono"/>
              </a:rPr>
              <a:t>targetUrl</a:t>
            </a:r>
            <a:r>
              <a:rPr lang="en-US" sz="1200" b="0" dirty="0">
                <a:solidFill>
                  <a:srgbClr val="000000"/>
                </a:solidFill>
                <a:latin typeface="Andale Mono"/>
                <a:cs typeface="Andale Mono"/>
              </a:rPr>
              <a:t>, </a:t>
            </a:r>
            <a:r>
              <a:rPr lang="en-US" sz="1200" b="0" dirty="0" err="1">
                <a:solidFill>
                  <a:srgbClr val="000000"/>
                </a:solidFill>
                <a:latin typeface="Andale Mono"/>
                <a:cs typeface="Andale Mono"/>
              </a:rPr>
              <a:t>docInfo</a:t>
            </a:r>
            <a:r>
              <a:rPr lang="en-US" sz="1200" b="0" dirty="0">
                <a:solidFill>
                  <a:srgbClr val="000000"/>
                </a:solidFill>
                <a:latin typeface="Andale Mono"/>
                <a:cs typeface="Andale Mono"/>
              </a:rPr>
              <a:t>));</a:t>
            </a:r>
          </a:p>
          <a:p>
            <a:r>
              <a:rPr lang="en-US" sz="1200" b="0" dirty="0" smtClean="0">
                <a:solidFill>
                  <a:srgbClr val="000000"/>
                </a:solidFill>
                <a:latin typeface="Andale Mono"/>
                <a:cs typeface="Andale Mono"/>
              </a:rPr>
              <a:t>      }</a:t>
            </a:r>
            <a:endParaRPr lang="en-US" sz="1200" b="0" dirty="0">
              <a:solidFill>
                <a:srgbClr val="000000"/>
              </a:solidFill>
              <a:latin typeface="Andale Mono"/>
              <a:cs typeface="Andale Mono"/>
            </a:endParaRPr>
          </a:p>
          <a:p>
            <a:r>
              <a:rPr lang="en-US" sz="1200" b="0" dirty="0" smtClean="0">
                <a:solidFill>
                  <a:srgbClr val="000000"/>
                </a:solidFill>
                <a:latin typeface="Andale Mono"/>
                <a:cs typeface="Andale Mono"/>
              </a:rPr>
              <a:t>    }</a:t>
            </a:r>
            <a:endParaRPr lang="en-US" sz="1200" b="0" dirty="0">
              <a:solidFill>
                <a:srgbClr val="000000"/>
              </a:solidFill>
              <a:latin typeface="Andale Mono"/>
              <a:cs typeface="Andale Mono"/>
            </a:endParaRPr>
          </a:p>
          <a:p>
            <a:r>
              <a:rPr lang="en-US" sz="1200" b="0" dirty="0" smtClean="0">
                <a:solidFill>
                  <a:srgbClr val="000000"/>
                </a:solidFill>
                <a:latin typeface="Andale Mono"/>
                <a:cs typeface="Andale Mono"/>
              </a:rPr>
              <a:t>  }</a:t>
            </a:r>
            <a:r>
              <a:rPr lang="en-US" sz="1200" b="0" dirty="0">
                <a:solidFill>
                  <a:srgbClr val="000000"/>
                </a:solidFill>
                <a:latin typeface="Andale Mono"/>
                <a:cs typeface="Andale Mono"/>
              </a:rPr>
              <a:t>, </a:t>
            </a:r>
            <a:r>
              <a:rPr lang="en-US" sz="1200" b="0" dirty="0" err="1">
                <a:solidFill>
                  <a:srgbClr val="000000"/>
                </a:solidFill>
                <a:latin typeface="Andale Mono"/>
                <a:cs typeface="Andale Mono"/>
              </a:rPr>
              <a:t>tableOf</a:t>
            </a:r>
            <a:r>
              <a:rPr lang="en-US" sz="1200" b="0" dirty="0">
                <a:solidFill>
                  <a:srgbClr val="000000"/>
                </a:solidFill>
                <a:latin typeface="Andale Mono"/>
                <a:cs typeface="Andale Mono"/>
              </a:rPr>
              <a:t>(</a:t>
            </a:r>
            <a:r>
              <a:rPr lang="en-US" sz="1200" b="0" dirty="0" err="1">
                <a:solidFill>
                  <a:srgbClr val="000000"/>
                </a:solidFill>
                <a:latin typeface="Andale Mono"/>
                <a:cs typeface="Andale Mono"/>
              </a:rPr>
              <a:t>recordsOf</a:t>
            </a:r>
            <a:r>
              <a:rPr lang="en-US" sz="1200" b="0" dirty="0">
                <a:solidFill>
                  <a:srgbClr val="000000"/>
                </a:solidFill>
                <a:latin typeface="Andale Mono"/>
                <a:cs typeface="Andale Mono"/>
              </a:rPr>
              <a:t>(</a:t>
            </a:r>
            <a:r>
              <a:rPr lang="en-US" sz="1200" b="0" dirty="0" err="1">
                <a:solidFill>
                  <a:srgbClr val="000000"/>
                </a:solidFill>
                <a:latin typeface="Andale Mono"/>
                <a:cs typeface="Andale Mono"/>
              </a:rPr>
              <a:t>URL.class</a:t>
            </a:r>
            <a:r>
              <a:rPr lang="en-US" sz="1200" b="0" dirty="0">
                <a:solidFill>
                  <a:srgbClr val="000000"/>
                </a:solidFill>
                <a:latin typeface="Andale Mono"/>
                <a:cs typeface="Andale Mono"/>
              </a:rPr>
              <a:t>)</a:t>
            </a:r>
            <a:r>
              <a:rPr lang="en-US" sz="1200" b="0" dirty="0" smtClean="0">
                <a:solidFill>
                  <a:srgbClr val="000000"/>
                </a:solidFill>
                <a:latin typeface="Andale Mono"/>
                <a:cs typeface="Andale Mono"/>
              </a:rPr>
              <a:t>, </a:t>
            </a:r>
            <a:r>
              <a:rPr lang="en-US" sz="1200" b="0" dirty="0" err="1" smtClean="0">
                <a:solidFill>
                  <a:srgbClr val="000000"/>
                </a:solidFill>
                <a:latin typeface="Andale Mono"/>
                <a:cs typeface="Andale Mono"/>
              </a:rPr>
              <a:t>recordsOf</a:t>
            </a:r>
            <a:r>
              <a:rPr lang="en-US" sz="1200" b="0" dirty="0">
                <a:solidFill>
                  <a:srgbClr val="000000"/>
                </a:solidFill>
                <a:latin typeface="Andale Mono"/>
                <a:cs typeface="Andale Mono"/>
              </a:rPr>
              <a:t>(</a:t>
            </a:r>
            <a:r>
              <a:rPr lang="en-US" sz="1200" b="0" dirty="0" err="1">
                <a:solidFill>
                  <a:srgbClr val="000000"/>
                </a:solidFill>
                <a:latin typeface="Andale Mono"/>
                <a:cs typeface="Andale Mono"/>
              </a:rPr>
              <a:t>DocInfo.class</a:t>
            </a:r>
            <a:r>
              <a:rPr lang="en-US" sz="1200" b="0" dirty="0">
                <a:solidFill>
                  <a:srgbClr val="000000"/>
                </a:solidFill>
                <a:latin typeface="Andale Mono"/>
                <a:cs typeface="Andale Mono"/>
              </a:rPr>
              <a:t>)));</a:t>
            </a:r>
          </a:p>
          <a:p>
            <a:endParaRPr lang="en-US" sz="1200" b="0" dirty="0" smtClean="0">
              <a:solidFill>
                <a:srgbClr val="000000"/>
              </a:solidFill>
              <a:latin typeface="Andale Mono"/>
              <a:cs typeface="Andale Mono"/>
            </a:endParaRPr>
          </a:p>
          <a:p>
            <a:r>
              <a:rPr lang="en-US" sz="1200" b="0" dirty="0" err="1" smtClean="0">
                <a:solidFill>
                  <a:srgbClr val="000000"/>
                </a:solidFill>
                <a:latin typeface="Andale Mono"/>
                <a:cs typeface="Andale Mono"/>
              </a:rPr>
              <a:t>PTable</a:t>
            </a:r>
            <a:r>
              <a:rPr lang="en-US" sz="1200" b="0" dirty="0">
                <a:solidFill>
                  <a:srgbClr val="000000"/>
                </a:solidFill>
                <a:latin typeface="Andale Mono"/>
                <a:cs typeface="Andale Mono"/>
              </a:rPr>
              <a:t>&lt;</a:t>
            </a:r>
            <a:r>
              <a:rPr lang="en-US" sz="1200" b="0" dirty="0" err="1">
                <a:solidFill>
                  <a:srgbClr val="000000"/>
                </a:solidFill>
                <a:latin typeface="Andale Mono"/>
                <a:cs typeface="Andale Mono"/>
              </a:rPr>
              <a:t>URL,Collection</a:t>
            </a:r>
            <a:r>
              <a:rPr lang="en-US" sz="1200" b="0" dirty="0">
                <a:solidFill>
                  <a:srgbClr val="000000"/>
                </a:solidFill>
                <a:latin typeface="Andale Mono"/>
                <a:cs typeface="Andale Mono"/>
              </a:rPr>
              <a:t>&lt;</a:t>
            </a:r>
            <a:r>
              <a:rPr lang="en-US" sz="1200" b="0" dirty="0" err="1">
                <a:solidFill>
                  <a:srgbClr val="000000"/>
                </a:solidFill>
                <a:latin typeface="Andale Mono"/>
                <a:cs typeface="Andale Mono"/>
              </a:rPr>
              <a:t>DocInfo</a:t>
            </a:r>
            <a:r>
              <a:rPr lang="en-US" sz="1200" b="0" dirty="0">
                <a:solidFill>
                  <a:srgbClr val="000000"/>
                </a:solidFill>
                <a:latin typeface="Andale Mono"/>
                <a:cs typeface="Andale Mono"/>
              </a:rPr>
              <a:t>&gt;&gt; </a:t>
            </a:r>
            <a:r>
              <a:rPr lang="en-US" sz="1200" b="0" dirty="0" err="1">
                <a:solidFill>
                  <a:srgbClr val="000000"/>
                </a:solidFill>
                <a:latin typeface="Andale Mono"/>
                <a:cs typeface="Andale Mono"/>
              </a:rPr>
              <a:t>referringDocInfos</a:t>
            </a:r>
            <a:r>
              <a:rPr lang="en-US" sz="1200" b="0" dirty="0">
                <a:solidFill>
                  <a:srgbClr val="000000"/>
                </a:solidFill>
                <a:latin typeface="Andale Mono"/>
                <a:cs typeface="Andale Mono"/>
              </a:rPr>
              <a:t> =</a:t>
            </a:r>
          </a:p>
          <a:p>
            <a:r>
              <a:rPr lang="en-US" sz="1200" b="0" dirty="0" smtClean="0">
                <a:solidFill>
                  <a:srgbClr val="000000"/>
                </a:solidFill>
                <a:latin typeface="Andale Mono"/>
                <a:cs typeface="Andale Mono"/>
              </a:rPr>
              <a:t>  </a:t>
            </a:r>
            <a:r>
              <a:rPr lang="en-US" sz="1200" b="0" dirty="0" err="1" smtClean="0">
                <a:solidFill>
                  <a:srgbClr val="000000"/>
                </a:solidFill>
                <a:latin typeface="Andale Mono"/>
                <a:cs typeface="Andale Mono"/>
              </a:rPr>
              <a:t>backlinks.groupByKey</a:t>
            </a:r>
            <a:r>
              <a:rPr lang="en-US" sz="1200" b="0" dirty="0">
                <a:solidFill>
                  <a:srgbClr val="000000"/>
                </a:solidFill>
                <a:latin typeface="Andale Mono"/>
                <a:cs typeface="Andale Mono"/>
              </a:rPr>
              <a:t>();</a:t>
            </a:r>
          </a:p>
        </p:txBody>
      </p:sp>
      <p:sp>
        <p:nvSpPr>
          <p:cNvPr id="13" name="TextBox 12"/>
          <p:cNvSpPr txBox="1"/>
          <p:nvPr/>
        </p:nvSpPr>
        <p:spPr>
          <a:xfrm>
            <a:off x="0" y="1143000"/>
            <a:ext cx="9144000" cy="461665"/>
          </a:xfrm>
          <a:prstGeom prst="rect">
            <a:avLst/>
          </a:prstGeom>
          <a:noFill/>
        </p:spPr>
        <p:txBody>
          <a:bodyPr wrap="square" rtlCol="0">
            <a:spAutoFit/>
          </a:bodyPr>
          <a:lstStyle/>
          <a:p>
            <a:pPr lvl="0" algn="ctr">
              <a:defRPr/>
            </a:pPr>
            <a:r>
              <a:rPr lang="en-US" sz="2400" b="0" kern="0" dirty="0" smtClean="0">
                <a:solidFill>
                  <a:srgbClr val="000000"/>
                </a:solidFill>
                <a:latin typeface="Gill Sans"/>
                <a:cs typeface="Gill Sans"/>
              </a:rPr>
              <a:t>Primitive operations</a:t>
            </a:r>
            <a:endParaRPr lang="en-US" sz="2400" b="0" kern="0" dirty="0">
              <a:solidFill>
                <a:srgbClr val="000000"/>
              </a:solidFill>
              <a:latin typeface="Gill Sans"/>
              <a:cs typeface="Gill Sans"/>
            </a:endParaRPr>
          </a:p>
        </p:txBody>
      </p:sp>
      <p:sp>
        <p:nvSpPr>
          <p:cNvPr id="15" name="TextBox 14"/>
          <p:cNvSpPr txBox="1"/>
          <p:nvPr/>
        </p:nvSpPr>
        <p:spPr>
          <a:xfrm>
            <a:off x="3886200" y="6243935"/>
            <a:ext cx="4784130" cy="461665"/>
          </a:xfrm>
          <a:prstGeom prst="rect">
            <a:avLst/>
          </a:prstGeom>
          <a:noFill/>
        </p:spPr>
        <p:txBody>
          <a:bodyPr wrap="none" rtlCol="0">
            <a:spAutoFit/>
          </a:bodyPr>
          <a:lstStyle/>
          <a:p>
            <a:r>
              <a:rPr lang="en-US" sz="2400" b="0" dirty="0">
                <a:solidFill>
                  <a:srgbClr val="FF0000"/>
                </a:solidFill>
                <a:latin typeface="Gill Sans"/>
                <a:cs typeface="Gill Sans"/>
              </a:rPr>
              <a:t>Hmm</a:t>
            </a:r>
            <a:r>
              <a:rPr lang="mr-IN" sz="2400" b="0" dirty="0">
                <a:solidFill>
                  <a:srgbClr val="FF0000"/>
                </a:solidFill>
                <a:latin typeface="Gill Sans"/>
                <a:cs typeface="Gill Sans"/>
              </a:rPr>
              <a:t>…</a:t>
            </a:r>
            <a:r>
              <a:rPr lang="en-US" sz="2400" b="0" dirty="0">
                <a:solidFill>
                  <a:srgbClr val="FF0000"/>
                </a:solidFill>
                <a:latin typeface="Gill Sans"/>
                <a:cs typeface="Gill Sans"/>
              </a:rPr>
              <a:t> looks suspiciously familiar</a:t>
            </a:r>
            <a:r>
              <a:rPr lang="mr-IN" sz="2400" b="0" dirty="0">
                <a:solidFill>
                  <a:srgbClr val="FF0000"/>
                </a:solidFill>
                <a:latin typeface="Gill Sans"/>
                <a:cs typeface="Gill Sans"/>
              </a:rPr>
              <a:t>…</a:t>
            </a:r>
            <a:endParaRPr lang="en-US" sz="2400" b="0" dirty="0">
              <a:solidFill>
                <a:srgbClr val="FF0000"/>
              </a:solidFill>
              <a:latin typeface="Gill Sans"/>
              <a:cs typeface="Gill Sans"/>
            </a:endParaRPr>
          </a:p>
        </p:txBody>
      </p:sp>
    </p:spTree>
    <p:extLst>
      <p:ext uri="{BB962C8B-B14F-4D97-AF65-F5344CB8AC3E}">
        <p14:creationId xmlns:p14="http://schemas.microsoft.com/office/powerpoint/2010/main" val="402416057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548640"/>
            <a:ext cx="9144000" cy="685800"/>
          </a:xfrm>
          <a:prstGeom prst="rect">
            <a:avLst/>
          </a:prstGeom>
        </p:spPr>
        <p:txBody>
          <a:bodyPr/>
          <a:lstStyle/>
          <a:p>
            <a:pPr lvl="0" algn="ctr">
              <a:defRPr/>
            </a:pPr>
            <a:r>
              <a:rPr lang="en-US" sz="3600" b="0" kern="0" dirty="0" smtClean="0">
                <a:solidFill>
                  <a:srgbClr val="000000"/>
                </a:solidFill>
                <a:latin typeface="Gill Sans"/>
                <a:cs typeface="Gill Sans"/>
              </a:rPr>
              <a:t>Flume(Java)</a:t>
            </a:r>
            <a:endParaRPr lang="en-US" sz="3600" b="0" kern="0" dirty="0">
              <a:solidFill>
                <a:srgbClr val="000000"/>
              </a:solidFill>
              <a:latin typeface="Gill Sans"/>
              <a:cs typeface="Gill Sans"/>
            </a:endParaRPr>
          </a:p>
        </p:txBody>
      </p:sp>
      <p:grpSp>
        <p:nvGrpSpPr>
          <p:cNvPr id="7" name="Group 6"/>
          <p:cNvGrpSpPr/>
          <p:nvPr/>
        </p:nvGrpSpPr>
        <p:grpSpPr>
          <a:xfrm>
            <a:off x="304800" y="2209800"/>
            <a:ext cx="1981200" cy="3279577"/>
            <a:chOff x="1371600" y="1932057"/>
            <a:chExt cx="1981200" cy="3279577"/>
          </a:xfrm>
        </p:grpSpPr>
        <p:sp>
          <p:nvSpPr>
            <p:cNvPr id="8" name="Rectangle 7"/>
            <p:cNvSpPr>
              <a:spLocks noChangeArrowheads="1"/>
            </p:cNvSpPr>
            <p:nvPr/>
          </p:nvSpPr>
          <p:spPr bwMode="auto">
            <a:xfrm>
              <a:off x="1676400" y="3124200"/>
              <a:ext cx="1371600" cy="9906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sz="1500" b="0" dirty="0" err="1" smtClean="0">
                  <a:solidFill>
                    <a:schemeClr val="bg2"/>
                  </a:solidFill>
                  <a:latin typeface="Gill Sans"/>
                  <a:cs typeface="Gill Sans"/>
                </a:rPr>
                <a:t>combineValues</a:t>
              </a:r>
              <a:endParaRPr lang="en-US" sz="1500" b="0" dirty="0">
                <a:solidFill>
                  <a:schemeClr val="bg2"/>
                </a:solidFill>
                <a:latin typeface="Gill Sans"/>
                <a:cs typeface="Gill Sans"/>
              </a:endParaRPr>
            </a:p>
            <a:p>
              <a:pPr algn="ctr"/>
              <a:r>
                <a:rPr lang="en-US" sz="1400" b="0" dirty="0">
                  <a:solidFill>
                    <a:srgbClr val="000000"/>
                  </a:solidFill>
                  <a:latin typeface="Andale Mono"/>
                  <a:cs typeface="Andale Mono"/>
                </a:rPr>
                <a:t>f: </a:t>
              </a:r>
              <a:r>
                <a:rPr lang="en-US" sz="1400" b="0" dirty="0" smtClean="0">
                  <a:solidFill>
                    <a:srgbClr val="000000"/>
                  </a:solidFill>
                  <a:latin typeface="Andale Mono"/>
                  <a:cs typeface="Andale Mono"/>
                </a:rPr>
                <a:t>(V, V) </a:t>
              </a:r>
              <a:r>
                <a:rPr lang="en-US" sz="1400" b="0" dirty="0">
                  <a:solidFill>
                    <a:srgbClr val="000000"/>
                  </a:solidFill>
                  <a:latin typeface="Andale Mono"/>
                  <a:cs typeface="Andale Mono"/>
                </a:rPr>
                <a:t/>
              </a:r>
              <a:br>
                <a:rPr lang="en-US" sz="1400" b="0" dirty="0">
                  <a:solidFill>
                    <a:srgbClr val="000000"/>
                  </a:solidFill>
                  <a:latin typeface="Andale Mono"/>
                  <a:cs typeface="Andale Mono"/>
                </a:rPr>
              </a:br>
              <a:r>
                <a:rPr lang="en-US" sz="1400" b="0" dirty="0">
                  <a:solidFill>
                    <a:srgbClr val="000000"/>
                  </a:solidFill>
                  <a:latin typeface="Andale Mono"/>
                  <a:cs typeface="Andale Mono"/>
                </a:rPr>
                <a:t>⇒ </a:t>
              </a:r>
              <a:r>
                <a:rPr lang="en-US" sz="1400" b="0" dirty="0" smtClean="0">
                  <a:solidFill>
                    <a:srgbClr val="000000"/>
                  </a:solidFill>
                  <a:latin typeface="Andale Mono"/>
                  <a:cs typeface="Andale Mono"/>
                </a:rPr>
                <a:t>V</a:t>
              </a:r>
              <a:endParaRPr lang="en-US" sz="1400" b="0" dirty="0">
                <a:solidFill>
                  <a:srgbClr val="000000"/>
                </a:solidFill>
                <a:latin typeface="Andale Mono"/>
                <a:cs typeface="Andale Mono"/>
              </a:endParaRPr>
            </a:p>
          </p:txBody>
        </p:sp>
        <p:sp>
          <p:nvSpPr>
            <p:cNvPr id="9" name="Text Box 4"/>
            <p:cNvSpPr txBox="1">
              <a:spLocks noChangeArrowheads="1"/>
            </p:cNvSpPr>
            <p:nvPr/>
          </p:nvSpPr>
          <p:spPr bwMode="auto">
            <a:xfrm>
              <a:off x="1371600" y="1932057"/>
              <a:ext cx="1981200" cy="523220"/>
            </a:xfrm>
            <a:prstGeom prst="rect">
              <a:avLst/>
            </a:prstGeom>
            <a:noFill/>
            <a:ln w="9525">
              <a:noFill/>
              <a:miter lim="800000"/>
              <a:headEnd/>
              <a:tailEnd/>
            </a:ln>
          </p:spPr>
          <p:txBody>
            <a:bodyPr wrap="square">
              <a:spAutoFit/>
            </a:bodyPr>
            <a:lstStyle/>
            <a:p>
              <a:pPr algn="ctr"/>
              <a:r>
                <a:rPr lang="en-US" sz="1400" b="0" dirty="0" err="1">
                  <a:solidFill>
                    <a:srgbClr val="000000"/>
                  </a:solidFill>
                  <a:latin typeface="Andale Mono"/>
                  <a:cs typeface="Andale Mono"/>
                </a:rPr>
                <a:t>PTable</a:t>
              </a:r>
              <a:r>
                <a:rPr lang="en-US" sz="1400" b="0" dirty="0">
                  <a:solidFill>
                    <a:srgbClr val="000000"/>
                  </a:solidFill>
                  <a:latin typeface="Andale Mono"/>
                  <a:cs typeface="Andale Mono"/>
                </a:rPr>
                <a:t>&lt;K, Collection&lt;V&gt;&gt;</a:t>
              </a:r>
            </a:p>
          </p:txBody>
        </p:sp>
        <p:cxnSp>
          <p:nvCxnSpPr>
            <p:cNvPr id="10" name="Straight Arrow Connector 9"/>
            <p:cNvCxnSpPr>
              <a:stCxn id="9" idx="2"/>
              <a:endCxn id="8" idx="0"/>
            </p:cNvCxnSpPr>
            <p:nvPr/>
          </p:nvCxnSpPr>
          <p:spPr bwMode="auto">
            <a:xfrm>
              <a:off x="2362200" y="2455277"/>
              <a:ext cx="0" cy="668923"/>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sp>
          <p:nvSpPr>
            <p:cNvPr id="11" name="Text Box 4"/>
            <p:cNvSpPr txBox="1">
              <a:spLocks noChangeArrowheads="1"/>
            </p:cNvSpPr>
            <p:nvPr/>
          </p:nvSpPr>
          <p:spPr bwMode="auto">
            <a:xfrm>
              <a:off x="1371600" y="4903857"/>
              <a:ext cx="1981200" cy="307777"/>
            </a:xfrm>
            <a:prstGeom prst="rect">
              <a:avLst/>
            </a:prstGeom>
            <a:noFill/>
            <a:ln w="9525">
              <a:noFill/>
              <a:miter lim="800000"/>
              <a:headEnd/>
              <a:tailEnd/>
            </a:ln>
          </p:spPr>
          <p:txBody>
            <a:bodyPr wrap="square">
              <a:spAutoFit/>
            </a:bodyPr>
            <a:lstStyle/>
            <a:p>
              <a:pPr algn="ctr"/>
              <a:r>
                <a:rPr lang="en-US" sz="1400" b="0" dirty="0" err="1" smtClean="0">
                  <a:solidFill>
                    <a:srgbClr val="000000"/>
                  </a:solidFill>
                  <a:latin typeface="Andale Mono"/>
                  <a:cs typeface="Andale Mono"/>
                </a:rPr>
                <a:t>PTable</a:t>
              </a:r>
              <a:r>
                <a:rPr lang="en-US" sz="1400" b="0" dirty="0" smtClean="0">
                  <a:solidFill>
                    <a:srgbClr val="000000"/>
                  </a:solidFill>
                  <a:latin typeface="Andale Mono"/>
                  <a:cs typeface="Andale Mono"/>
                </a:rPr>
                <a:t>&lt;K, V&gt;</a:t>
              </a:r>
              <a:endParaRPr lang="en-US" sz="1400" b="0" dirty="0">
                <a:solidFill>
                  <a:srgbClr val="000000"/>
                </a:solidFill>
                <a:latin typeface="Andale Mono"/>
                <a:cs typeface="Andale Mono"/>
              </a:endParaRPr>
            </a:p>
          </p:txBody>
        </p:sp>
        <p:cxnSp>
          <p:nvCxnSpPr>
            <p:cNvPr id="12" name="Straight Arrow Connector 11"/>
            <p:cNvCxnSpPr>
              <a:stCxn id="8" idx="2"/>
              <a:endCxn id="11" idx="0"/>
            </p:cNvCxnSpPr>
            <p:nvPr/>
          </p:nvCxnSpPr>
          <p:spPr bwMode="auto">
            <a:xfrm>
              <a:off x="2362200" y="4114800"/>
              <a:ext cx="0" cy="789057"/>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grpSp>
      <p:sp>
        <p:nvSpPr>
          <p:cNvPr id="17" name="TextBox 16"/>
          <p:cNvSpPr txBox="1"/>
          <p:nvPr/>
        </p:nvSpPr>
        <p:spPr>
          <a:xfrm>
            <a:off x="2209800" y="1752600"/>
            <a:ext cx="6858000" cy="4339650"/>
          </a:xfrm>
          <a:prstGeom prst="rect">
            <a:avLst/>
          </a:prstGeom>
          <a:noFill/>
          <a:ln>
            <a:noFill/>
          </a:ln>
        </p:spPr>
        <p:txBody>
          <a:bodyPr wrap="square" rtlCol="0">
            <a:spAutoFit/>
          </a:bodyPr>
          <a:lstStyle/>
          <a:p>
            <a:r>
              <a:rPr lang="en-US" sz="1200" b="0" dirty="0" err="1" smtClean="0">
                <a:solidFill>
                  <a:srgbClr val="000000"/>
                </a:solidFill>
                <a:latin typeface="Andale Mono"/>
                <a:cs typeface="Andale Mono"/>
              </a:rPr>
              <a:t>PTable</a:t>
            </a:r>
            <a:r>
              <a:rPr lang="en-US" sz="1200" b="0" dirty="0" smtClean="0">
                <a:solidFill>
                  <a:srgbClr val="000000"/>
                </a:solidFill>
                <a:latin typeface="Andale Mono"/>
                <a:cs typeface="Andale Mono"/>
              </a:rPr>
              <a:t>&lt;</a:t>
            </a:r>
            <a:r>
              <a:rPr lang="en-US" sz="1200" b="0" dirty="0" err="1" smtClean="0">
                <a:solidFill>
                  <a:srgbClr val="000000"/>
                </a:solidFill>
                <a:latin typeface="Andale Mono"/>
                <a:cs typeface="Andale Mono"/>
              </a:rPr>
              <a:t>String,Integer</a:t>
            </a:r>
            <a:r>
              <a:rPr lang="en-US" sz="1200" b="0" dirty="0" smtClean="0">
                <a:solidFill>
                  <a:srgbClr val="000000"/>
                </a:solidFill>
                <a:latin typeface="Andale Mono"/>
                <a:cs typeface="Andale Mono"/>
              </a:rPr>
              <a:t>&gt; </a:t>
            </a:r>
            <a:r>
              <a:rPr lang="en-US" sz="1200" b="0" dirty="0" err="1" smtClean="0">
                <a:solidFill>
                  <a:srgbClr val="000000"/>
                </a:solidFill>
                <a:latin typeface="Andale Mono"/>
                <a:cs typeface="Andale Mono"/>
              </a:rPr>
              <a:t>wordsWithOnes</a:t>
            </a:r>
            <a:r>
              <a:rPr lang="en-US" sz="1200" b="0" dirty="0" smtClean="0">
                <a:solidFill>
                  <a:srgbClr val="000000"/>
                </a:solidFill>
                <a:latin typeface="Andale Mono"/>
                <a:cs typeface="Andale Mono"/>
              </a:rPr>
              <a:t> =</a:t>
            </a:r>
          </a:p>
          <a:p>
            <a:r>
              <a:rPr lang="en-US" sz="1200" b="0" dirty="0" smtClean="0">
                <a:solidFill>
                  <a:srgbClr val="000000"/>
                </a:solidFill>
                <a:latin typeface="Andale Mono"/>
                <a:cs typeface="Andale Mono"/>
              </a:rPr>
              <a:t>  </a:t>
            </a:r>
            <a:r>
              <a:rPr lang="en-US" sz="1200" b="0" dirty="0" err="1" smtClean="0">
                <a:solidFill>
                  <a:srgbClr val="000000"/>
                </a:solidFill>
                <a:latin typeface="Andale Mono"/>
                <a:cs typeface="Andale Mono"/>
              </a:rPr>
              <a:t>words.parallelDo</a:t>
            </a:r>
            <a:r>
              <a:rPr lang="en-US" sz="1200" b="0" dirty="0" smtClean="0">
                <a:solidFill>
                  <a:srgbClr val="000000"/>
                </a:solidFill>
                <a:latin typeface="Andale Mono"/>
                <a:cs typeface="Andale Mono"/>
              </a:rPr>
              <a:t>(</a:t>
            </a:r>
          </a:p>
          <a:p>
            <a:r>
              <a:rPr lang="en-US" sz="1200" b="0" dirty="0" smtClean="0">
                <a:solidFill>
                  <a:srgbClr val="000000"/>
                </a:solidFill>
                <a:latin typeface="Andale Mono"/>
                <a:cs typeface="Andale Mono"/>
              </a:rPr>
              <a:t>    new </a:t>
            </a:r>
            <a:r>
              <a:rPr lang="en-US" sz="1200" b="0" dirty="0" err="1" smtClean="0">
                <a:solidFill>
                  <a:srgbClr val="000000"/>
                </a:solidFill>
                <a:latin typeface="Andale Mono"/>
                <a:cs typeface="Andale Mono"/>
              </a:rPr>
              <a:t>DoFn</a:t>
            </a:r>
            <a:r>
              <a:rPr lang="en-US" sz="1200" b="0" dirty="0" smtClean="0">
                <a:solidFill>
                  <a:srgbClr val="000000"/>
                </a:solidFill>
                <a:latin typeface="Andale Mono"/>
                <a:cs typeface="Andale Mono"/>
              </a:rPr>
              <a:t>&lt;String, Pair&lt;</a:t>
            </a:r>
            <a:r>
              <a:rPr lang="en-US" sz="1200" b="0" dirty="0" err="1" smtClean="0">
                <a:solidFill>
                  <a:srgbClr val="000000"/>
                </a:solidFill>
                <a:latin typeface="Andale Mono"/>
                <a:cs typeface="Andale Mono"/>
              </a:rPr>
              <a:t>String,Integer</a:t>
            </a:r>
            <a:r>
              <a:rPr lang="en-US" sz="1200" b="0" dirty="0" smtClean="0">
                <a:solidFill>
                  <a:srgbClr val="000000"/>
                </a:solidFill>
                <a:latin typeface="Andale Mono"/>
                <a:cs typeface="Andale Mono"/>
              </a:rPr>
              <a:t>&gt;&gt;() {</a:t>
            </a:r>
          </a:p>
          <a:p>
            <a:r>
              <a:rPr lang="en-US" sz="1200" b="0" dirty="0" smtClean="0">
                <a:solidFill>
                  <a:srgbClr val="000000"/>
                </a:solidFill>
                <a:latin typeface="Andale Mono"/>
                <a:cs typeface="Andale Mono"/>
              </a:rPr>
              <a:t>      void process(String word, </a:t>
            </a:r>
            <a:r>
              <a:rPr lang="en-US" sz="1200" b="0" dirty="0" err="1" smtClean="0">
                <a:solidFill>
                  <a:srgbClr val="000000"/>
                </a:solidFill>
                <a:latin typeface="Andale Mono"/>
                <a:cs typeface="Andale Mono"/>
              </a:rPr>
              <a:t>EmitFn</a:t>
            </a:r>
            <a:r>
              <a:rPr lang="en-US" sz="1200" b="0" dirty="0" smtClean="0">
                <a:solidFill>
                  <a:srgbClr val="000000"/>
                </a:solidFill>
                <a:latin typeface="Andale Mono"/>
                <a:cs typeface="Andale Mono"/>
              </a:rPr>
              <a:t>&lt;Pair&lt;</a:t>
            </a:r>
            <a:r>
              <a:rPr lang="en-US" sz="1200" b="0" dirty="0" err="1" smtClean="0">
                <a:solidFill>
                  <a:srgbClr val="000000"/>
                </a:solidFill>
                <a:latin typeface="Andale Mono"/>
                <a:cs typeface="Andale Mono"/>
              </a:rPr>
              <a:t>String,Integer</a:t>
            </a:r>
            <a:r>
              <a:rPr lang="en-US" sz="1200" b="0" dirty="0" smtClean="0">
                <a:solidFill>
                  <a:srgbClr val="000000"/>
                </a:solidFill>
                <a:latin typeface="Andale Mono"/>
                <a:cs typeface="Andale Mono"/>
              </a:rPr>
              <a:t>&gt;&gt; </a:t>
            </a:r>
            <a:r>
              <a:rPr lang="en-US" sz="1200" b="0" dirty="0" err="1" smtClean="0">
                <a:solidFill>
                  <a:srgbClr val="000000"/>
                </a:solidFill>
                <a:latin typeface="Andale Mono"/>
                <a:cs typeface="Andale Mono"/>
              </a:rPr>
              <a:t>emitFn</a:t>
            </a:r>
            <a:r>
              <a:rPr lang="en-US" sz="1200" b="0" dirty="0" smtClean="0">
                <a:solidFill>
                  <a:srgbClr val="000000"/>
                </a:solidFill>
                <a:latin typeface="Andale Mono"/>
                <a:cs typeface="Andale Mono"/>
              </a:rPr>
              <a:t>) {</a:t>
            </a:r>
          </a:p>
          <a:p>
            <a:r>
              <a:rPr lang="en-US" sz="1200" b="0" dirty="0" smtClean="0">
                <a:solidFill>
                  <a:srgbClr val="000000"/>
                </a:solidFill>
                <a:latin typeface="Andale Mono"/>
                <a:cs typeface="Andale Mono"/>
              </a:rPr>
              <a:t>        </a:t>
            </a:r>
            <a:r>
              <a:rPr lang="en-US" sz="1200" b="0" dirty="0" err="1" smtClean="0">
                <a:solidFill>
                  <a:srgbClr val="000000"/>
                </a:solidFill>
                <a:latin typeface="Andale Mono"/>
                <a:cs typeface="Andale Mono"/>
              </a:rPr>
              <a:t>emitFn.emit</a:t>
            </a:r>
            <a:r>
              <a:rPr lang="en-US" sz="1200" b="0" dirty="0" smtClean="0">
                <a:solidFill>
                  <a:srgbClr val="000000"/>
                </a:solidFill>
                <a:latin typeface="Andale Mono"/>
                <a:cs typeface="Andale Mono"/>
              </a:rPr>
              <a:t>(</a:t>
            </a:r>
            <a:r>
              <a:rPr lang="en-US" sz="1200" b="0" dirty="0" err="1" smtClean="0">
                <a:solidFill>
                  <a:srgbClr val="000000"/>
                </a:solidFill>
                <a:latin typeface="Andale Mono"/>
                <a:cs typeface="Andale Mono"/>
              </a:rPr>
              <a:t>Pair.of</a:t>
            </a:r>
            <a:r>
              <a:rPr lang="en-US" sz="1200" b="0" dirty="0" smtClean="0">
                <a:solidFill>
                  <a:srgbClr val="000000"/>
                </a:solidFill>
                <a:latin typeface="Andale Mono"/>
                <a:cs typeface="Andale Mono"/>
              </a:rPr>
              <a:t>(word, 1));</a:t>
            </a:r>
          </a:p>
          <a:p>
            <a:r>
              <a:rPr lang="en-US" sz="1200" b="0" dirty="0" smtClean="0">
                <a:solidFill>
                  <a:srgbClr val="000000"/>
                </a:solidFill>
                <a:latin typeface="Andale Mono"/>
                <a:cs typeface="Andale Mono"/>
              </a:rPr>
              <a:t>      }</a:t>
            </a:r>
          </a:p>
          <a:p>
            <a:r>
              <a:rPr lang="en-US" sz="1200" b="0" dirty="0" smtClean="0">
                <a:solidFill>
                  <a:srgbClr val="000000"/>
                </a:solidFill>
                <a:latin typeface="Andale Mono"/>
                <a:cs typeface="Andale Mono"/>
              </a:rPr>
              <a:t>    }, </a:t>
            </a:r>
            <a:r>
              <a:rPr lang="en-US" sz="1200" b="0" dirty="0" err="1" smtClean="0">
                <a:solidFill>
                  <a:srgbClr val="000000"/>
                </a:solidFill>
                <a:latin typeface="Andale Mono"/>
                <a:cs typeface="Andale Mono"/>
              </a:rPr>
              <a:t>tableOf</a:t>
            </a:r>
            <a:r>
              <a:rPr lang="en-US" sz="1200" b="0" dirty="0" smtClean="0">
                <a:solidFill>
                  <a:srgbClr val="000000"/>
                </a:solidFill>
                <a:latin typeface="Andale Mono"/>
                <a:cs typeface="Andale Mono"/>
              </a:rPr>
              <a:t>(strings(), </a:t>
            </a:r>
            <a:r>
              <a:rPr lang="en-US" sz="1200" b="0" dirty="0" err="1" smtClean="0">
                <a:solidFill>
                  <a:srgbClr val="000000"/>
                </a:solidFill>
                <a:latin typeface="Andale Mono"/>
                <a:cs typeface="Andale Mono"/>
              </a:rPr>
              <a:t>ints</a:t>
            </a:r>
            <a:r>
              <a:rPr lang="en-US" sz="1200" b="0" dirty="0" smtClean="0">
                <a:solidFill>
                  <a:srgbClr val="000000"/>
                </a:solidFill>
                <a:latin typeface="Andale Mono"/>
                <a:cs typeface="Andale Mono"/>
              </a:rPr>
              <a:t>()));</a:t>
            </a:r>
          </a:p>
          <a:p>
            <a:endParaRPr lang="en-US" sz="1200" b="0" dirty="0" smtClean="0">
              <a:solidFill>
                <a:srgbClr val="000000"/>
              </a:solidFill>
              <a:latin typeface="Andale Mono"/>
              <a:cs typeface="Andale Mono"/>
            </a:endParaRPr>
          </a:p>
          <a:p>
            <a:r>
              <a:rPr lang="en-US" sz="1200" b="0" dirty="0" err="1" smtClean="0">
                <a:solidFill>
                  <a:srgbClr val="000000"/>
                </a:solidFill>
                <a:latin typeface="Andale Mono"/>
                <a:cs typeface="Andale Mono"/>
              </a:rPr>
              <a:t>PTable</a:t>
            </a:r>
            <a:r>
              <a:rPr lang="en-US" sz="1200" b="0" dirty="0" smtClean="0">
                <a:solidFill>
                  <a:srgbClr val="000000"/>
                </a:solidFill>
                <a:latin typeface="Andale Mono"/>
                <a:cs typeface="Andale Mono"/>
              </a:rPr>
              <a:t>&lt;</a:t>
            </a:r>
            <a:r>
              <a:rPr lang="en-US" sz="1200" b="0" dirty="0" err="1" smtClean="0">
                <a:solidFill>
                  <a:srgbClr val="000000"/>
                </a:solidFill>
                <a:latin typeface="Andale Mono"/>
                <a:cs typeface="Andale Mono"/>
              </a:rPr>
              <a:t>String,Collection</a:t>
            </a:r>
            <a:r>
              <a:rPr lang="en-US" sz="1200" b="0" dirty="0" smtClean="0">
                <a:solidFill>
                  <a:srgbClr val="000000"/>
                </a:solidFill>
                <a:latin typeface="Andale Mono"/>
                <a:cs typeface="Andale Mono"/>
              </a:rPr>
              <a:t>&lt;Integer&gt;&gt; </a:t>
            </a:r>
            <a:r>
              <a:rPr lang="en-US" sz="1200" b="0" dirty="0" err="1" smtClean="0">
                <a:solidFill>
                  <a:srgbClr val="000000"/>
                </a:solidFill>
                <a:latin typeface="Andale Mono"/>
                <a:cs typeface="Andale Mono"/>
              </a:rPr>
              <a:t>groupedWordsWithOnes</a:t>
            </a:r>
            <a:r>
              <a:rPr lang="en-US" sz="1200" b="0" dirty="0" smtClean="0">
                <a:solidFill>
                  <a:srgbClr val="000000"/>
                </a:solidFill>
                <a:latin typeface="Andale Mono"/>
                <a:cs typeface="Andale Mono"/>
              </a:rPr>
              <a:t> =</a:t>
            </a:r>
          </a:p>
          <a:p>
            <a:r>
              <a:rPr lang="en-US" sz="1200" b="0" dirty="0" smtClean="0">
                <a:solidFill>
                  <a:srgbClr val="000000"/>
                </a:solidFill>
                <a:latin typeface="Andale Mono"/>
                <a:cs typeface="Andale Mono"/>
              </a:rPr>
              <a:t>  </a:t>
            </a:r>
            <a:r>
              <a:rPr lang="en-US" sz="1200" b="0" dirty="0" err="1" smtClean="0">
                <a:solidFill>
                  <a:srgbClr val="000000"/>
                </a:solidFill>
                <a:latin typeface="Andale Mono"/>
                <a:cs typeface="Andale Mono"/>
              </a:rPr>
              <a:t>wordsWithOnes.groupByKey</a:t>
            </a:r>
            <a:r>
              <a:rPr lang="en-US" sz="1200" b="0" dirty="0" smtClean="0">
                <a:solidFill>
                  <a:srgbClr val="000000"/>
                </a:solidFill>
                <a:latin typeface="Andale Mono"/>
                <a:cs typeface="Andale Mono"/>
              </a:rPr>
              <a:t>();</a:t>
            </a:r>
          </a:p>
          <a:p>
            <a:endParaRPr lang="en-US" sz="1200" b="0" dirty="0" smtClean="0">
              <a:solidFill>
                <a:srgbClr val="000000"/>
              </a:solidFill>
              <a:latin typeface="Andale Mono"/>
              <a:cs typeface="Andale Mono"/>
            </a:endParaRPr>
          </a:p>
          <a:p>
            <a:r>
              <a:rPr lang="en-US" sz="1200" b="0" dirty="0" err="1">
                <a:solidFill>
                  <a:srgbClr val="000000"/>
                </a:solidFill>
                <a:latin typeface="Andale Mono"/>
                <a:cs typeface="Andale Mono"/>
              </a:rPr>
              <a:t>PTable</a:t>
            </a:r>
            <a:r>
              <a:rPr lang="en-US" sz="1200" b="0" dirty="0">
                <a:solidFill>
                  <a:srgbClr val="000000"/>
                </a:solidFill>
                <a:latin typeface="Andale Mono"/>
                <a:cs typeface="Andale Mono"/>
              </a:rPr>
              <a:t>&lt;</a:t>
            </a:r>
            <a:r>
              <a:rPr lang="en-US" sz="1200" b="0" dirty="0" err="1">
                <a:solidFill>
                  <a:srgbClr val="000000"/>
                </a:solidFill>
                <a:latin typeface="Andale Mono"/>
                <a:cs typeface="Andale Mono"/>
              </a:rPr>
              <a:t>String,Integer</a:t>
            </a:r>
            <a:r>
              <a:rPr lang="en-US" sz="1200" b="0" dirty="0">
                <a:solidFill>
                  <a:srgbClr val="000000"/>
                </a:solidFill>
                <a:latin typeface="Andale Mono"/>
                <a:cs typeface="Andale Mono"/>
              </a:rPr>
              <a:t>&gt; </a:t>
            </a:r>
            <a:r>
              <a:rPr lang="en-US" sz="1200" b="0" dirty="0" err="1">
                <a:solidFill>
                  <a:srgbClr val="000000"/>
                </a:solidFill>
                <a:latin typeface="Andale Mono"/>
                <a:cs typeface="Andale Mono"/>
              </a:rPr>
              <a:t>wordCounts</a:t>
            </a:r>
            <a:r>
              <a:rPr lang="en-US" sz="1200" b="0" dirty="0">
                <a:solidFill>
                  <a:srgbClr val="000000"/>
                </a:solidFill>
                <a:latin typeface="Andale Mono"/>
                <a:cs typeface="Andale Mono"/>
              </a:rPr>
              <a:t> </a:t>
            </a:r>
            <a:r>
              <a:rPr lang="en-US" sz="1200" b="0" dirty="0" smtClean="0">
                <a:solidFill>
                  <a:srgbClr val="000000"/>
                </a:solidFill>
                <a:latin typeface="Andale Mono"/>
                <a:cs typeface="Andale Mono"/>
              </a:rPr>
              <a:t>=</a:t>
            </a:r>
          </a:p>
          <a:p>
            <a:r>
              <a:rPr lang="en-US" sz="1200" b="0" dirty="0" smtClean="0">
                <a:solidFill>
                  <a:srgbClr val="000000"/>
                </a:solidFill>
                <a:latin typeface="Andale Mono"/>
                <a:cs typeface="Andale Mono"/>
              </a:rPr>
              <a:t>  </a:t>
            </a:r>
            <a:r>
              <a:rPr lang="en-US" sz="1200" b="0" dirty="0" err="1" smtClean="0">
                <a:solidFill>
                  <a:srgbClr val="000000"/>
                </a:solidFill>
                <a:latin typeface="Andale Mono"/>
                <a:cs typeface="Andale Mono"/>
              </a:rPr>
              <a:t>groupedWordsWithOnes.combineValues</a:t>
            </a:r>
            <a:r>
              <a:rPr lang="en-US" sz="1200" b="0" dirty="0" smtClean="0">
                <a:solidFill>
                  <a:srgbClr val="000000"/>
                </a:solidFill>
                <a:latin typeface="Andale Mono"/>
                <a:cs typeface="Andale Mono"/>
              </a:rPr>
              <a:t>(</a:t>
            </a:r>
          </a:p>
          <a:p>
            <a:r>
              <a:rPr lang="en-US" sz="1200" b="0" dirty="0" smtClean="0">
                <a:solidFill>
                  <a:srgbClr val="000000"/>
                </a:solidFill>
                <a:latin typeface="Andale Mono"/>
                <a:cs typeface="Andale Mono"/>
              </a:rPr>
              <a:t>    </a:t>
            </a:r>
            <a:r>
              <a:rPr lang="en-US" sz="1200" b="0" dirty="0">
                <a:solidFill>
                  <a:srgbClr val="000000"/>
                </a:solidFill>
                <a:latin typeface="Andale Mono"/>
                <a:cs typeface="Andale Mono"/>
              </a:rPr>
              <a:t>new </a:t>
            </a:r>
            <a:r>
              <a:rPr lang="en-US" sz="1200" b="0" dirty="0" err="1">
                <a:solidFill>
                  <a:srgbClr val="000000"/>
                </a:solidFill>
                <a:latin typeface="Andale Mono"/>
                <a:cs typeface="Andale Mono"/>
              </a:rPr>
              <a:t>DoFn</a:t>
            </a:r>
            <a:r>
              <a:rPr lang="en-US" sz="1200" b="0" dirty="0">
                <a:solidFill>
                  <a:srgbClr val="000000"/>
                </a:solidFill>
                <a:latin typeface="Andale Mono"/>
                <a:cs typeface="Andale Mono"/>
              </a:rPr>
              <a:t>&lt;Pair&lt;</a:t>
            </a:r>
            <a:r>
              <a:rPr lang="en-US" sz="1200" b="0" dirty="0" err="1">
                <a:solidFill>
                  <a:srgbClr val="000000"/>
                </a:solidFill>
                <a:latin typeface="Andale Mono"/>
                <a:cs typeface="Andale Mono"/>
              </a:rPr>
              <a:t>String,Collection</a:t>
            </a:r>
            <a:r>
              <a:rPr lang="en-US" sz="1200" b="0" dirty="0">
                <a:solidFill>
                  <a:srgbClr val="000000"/>
                </a:solidFill>
                <a:latin typeface="Andale Mono"/>
                <a:cs typeface="Andale Mono"/>
              </a:rPr>
              <a:t>&lt;Integer&gt;&gt;, Pair&lt;</a:t>
            </a:r>
            <a:r>
              <a:rPr lang="en-US" sz="1200" b="0" dirty="0" err="1">
                <a:solidFill>
                  <a:srgbClr val="000000"/>
                </a:solidFill>
                <a:latin typeface="Andale Mono"/>
                <a:cs typeface="Andale Mono"/>
              </a:rPr>
              <a:t>String,Integer</a:t>
            </a:r>
            <a:r>
              <a:rPr lang="en-US" sz="1200" b="0" dirty="0">
                <a:solidFill>
                  <a:srgbClr val="000000"/>
                </a:solidFill>
                <a:latin typeface="Andale Mono"/>
                <a:cs typeface="Andale Mono"/>
              </a:rPr>
              <a:t>&gt;&gt;() </a:t>
            </a:r>
            <a:r>
              <a:rPr lang="en-US" sz="1200" b="0" dirty="0" smtClean="0">
                <a:solidFill>
                  <a:srgbClr val="000000"/>
                </a:solidFill>
                <a:latin typeface="Andale Mono"/>
                <a:cs typeface="Andale Mono"/>
              </a:rPr>
              <a:t>{</a:t>
            </a:r>
          </a:p>
          <a:p>
            <a:r>
              <a:rPr lang="en-US" sz="1200" b="0" dirty="0" smtClean="0">
                <a:solidFill>
                  <a:srgbClr val="000000"/>
                </a:solidFill>
                <a:latin typeface="Andale Mono"/>
                <a:cs typeface="Andale Mono"/>
              </a:rPr>
              <a:t>      </a:t>
            </a:r>
            <a:r>
              <a:rPr lang="en-US" sz="1200" b="0" dirty="0">
                <a:solidFill>
                  <a:srgbClr val="000000"/>
                </a:solidFill>
                <a:latin typeface="Andale Mono"/>
                <a:cs typeface="Andale Mono"/>
              </a:rPr>
              <a:t>void process(Pair&lt;</a:t>
            </a:r>
            <a:r>
              <a:rPr lang="en-US" sz="1200" b="0" dirty="0" err="1">
                <a:solidFill>
                  <a:srgbClr val="000000"/>
                </a:solidFill>
                <a:latin typeface="Andale Mono"/>
                <a:cs typeface="Andale Mono"/>
              </a:rPr>
              <a:t>String,Collection</a:t>
            </a:r>
            <a:r>
              <a:rPr lang="en-US" sz="1200" b="0" dirty="0">
                <a:solidFill>
                  <a:srgbClr val="000000"/>
                </a:solidFill>
                <a:latin typeface="Andale Mono"/>
                <a:cs typeface="Andale Mono"/>
              </a:rPr>
              <a:t>&lt;Integer&gt;&gt; pair</a:t>
            </a:r>
            <a:r>
              <a:rPr lang="en-US" sz="1200" b="0" dirty="0" smtClean="0">
                <a:solidFill>
                  <a:srgbClr val="000000"/>
                </a:solidFill>
                <a:latin typeface="Andale Mono"/>
                <a:cs typeface="Andale Mono"/>
              </a:rPr>
              <a:t>,</a:t>
            </a:r>
          </a:p>
          <a:p>
            <a:r>
              <a:rPr lang="en-US" sz="1200" b="0" dirty="0">
                <a:solidFill>
                  <a:srgbClr val="000000"/>
                </a:solidFill>
                <a:latin typeface="Andale Mono"/>
                <a:cs typeface="Andale Mono"/>
              </a:rPr>
              <a:t> </a:t>
            </a:r>
            <a:r>
              <a:rPr lang="en-US" sz="1200" b="0" dirty="0" smtClean="0">
                <a:solidFill>
                  <a:srgbClr val="000000"/>
                </a:solidFill>
                <a:latin typeface="Andale Mono"/>
                <a:cs typeface="Andale Mono"/>
              </a:rPr>
              <a:t>                  </a:t>
            </a:r>
            <a:r>
              <a:rPr lang="en-US" sz="1200" b="0" dirty="0" err="1">
                <a:solidFill>
                  <a:srgbClr val="000000"/>
                </a:solidFill>
                <a:latin typeface="Andale Mono"/>
                <a:cs typeface="Andale Mono"/>
              </a:rPr>
              <a:t>EmitFn</a:t>
            </a:r>
            <a:r>
              <a:rPr lang="en-US" sz="1200" b="0" dirty="0">
                <a:solidFill>
                  <a:srgbClr val="000000"/>
                </a:solidFill>
                <a:latin typeface="Andale Mono"/>
                <a:cs typeface="Andale Mono"/>
              </a:rPr>
              <a:t>&lt;Pair&lt;</a:t>
            </a:r>
            <a:r>
              <a:rPr lang="en-US" sz="1200" b="0" dirty="0" err="1">
                <a:solidFill>
                  <a:srgbClr val="000000"/>
                </a:solidFill>
                <a:latin typeface="Andale Mono"/>
                <a:cs typeface="Andale Mono"/>
              </a:rPr>
              <a:t>String,Integer</a:t>
            </a:r>
            <a:r>
              <a:rPr lang="en-US" sz="1200" b="0" dirty="0">
                <a:solidFill>
                  <a:srgbClr val="000000"/>
                </a:solidFill>
                <a:latin typeface="Andale Mono"/>
                <a:cs typeface="Andale Mono"/>
              </a:rPr>
              <a:t>&gt;&gt; </a:t>
            </a:r>
            <a:r>
              <a:rPr lang="en-US" sz="1200" b="0" dirty="0" err="1">
                <a:solidFill>
                  <a:srgbClr val="000000"/>
                </a:solidFill>
                <a:latin typeface="Andale Mono"/>
                <a:cs typeface="Andale Mono"/>
              </a:rPr>
              <a:t>emitFn</a:t>
            </a:r>
            <a:r>
              <a:rPr lang="en-US" sz="1200" b="0" dirty="0">
                <a:solidFill>
                  <a:srgbClr val="000000"/>
                </a:solidFill>
                <a:latin typeface="Andale Mono"/>
                <a:cs typeface="Andale Mono"/>
              </a:rPr>
              <a:t>) </a:t>
            </a:r>
            <a:r>
              <a:rPr lang="en-US" sz="1200" b="0" dirty="0" smtClean="0">
                <a:solidFill>
                  <a:srgbClr val="000000"/>
                </a:solidFill>
                <a:latin typeface="Andale Mono"/>
                <a:cs typeface="Andale Mono"/>
              </a:rPr>
              <a:t>{</a:t>
            </a:r>
          </a:p>
          <a:p>
            <a:r>
              <a:rPr lang="en-US" sz="1200" b="0" dirty="0" smtClean="0">
                <a:solidFill>
                  <a:srgbClr val="000000"/>
                </a:solidFill>
                <a:latin typeface="Andale Mono"/>
                <a:cs typeface="Andale Mono"/>
              </a:rPr>
              <a:t>        </a:t>
            </a:r>
            <a:r>
              <a:rPr lang="en-US" sz="1200" b="0" dirty="0" err="1">
                <a:solidFill>
                  <a:srgbClr val="000000"/>
                </a:solidFill>
                <a:latin typeface="Andale Mono"/>
                <a:cs typeface="Andale Mono"/>
              </a:rPr>
              <a:t>int</a:t>
            </a:r>
            <a:r>
              <a:rPr lang="en-US" sz="1200" b="0" dirty="0">
                <a:solidFill>
                  <a:srgbClr val="000000"/>
                </a:solidFill>
                <a:latin typeface="Andale Mono"/>
                <a:cs typeface="Andale Mono"/>
              </a:rPr>
              <a:t> sum = 0</a:t>
            </a:r>
            <a:r>
              <a:rPr lang="en-US" sz="1200" b="0" dirty="0" smtClean="0">
                <a:solidFill>
                  <a:srgbClr val="000000"/>
                </a:solidFill>
                <a:latin typeface="Andale Mono"/>
                <a:cs typeface="Andale Mono"/>
              </a:rPr>
              <a:t>;</a:t>
            </a:r>
          </a:p>
          <a:p>
            <a:r>
              <a:rPr lang="en-US" sz="1200" b="0" dirty="0" smtClean="0">
                <a:solidFill>
                  <a:srgbClr val="000000"/>
                </a:solidFill>
                <a:latin typeface="Andale Mono"/>
                <a:cs typeface="Andale Mono"/>
              </a:rPr>
              <a:t>        </a:t>
            </a:r>
            <a:r>
              <a:rPr lang="en-US" sz="1200" b="0" dirty="0">
                <a:solidFill>
                  <a:srgbClr val="000000"/>
                </a:solidFill>
                <a:latin typeface="Andale Mono"/>
                <a:cs typeface="Andale Mono"/>
              </a:rPr>
              <a:t>for (Integer </a:t>
            </a:r>
            <a:r>
              <a:rPr lang="en-US" sz="1200" b="0" dirty="0" err="1">
                <a:solidFill>
                  <a:srgbClr val="000000"/>
                </a:solidFill>
                <a:latin typeface="Andale Mono"/>
                <a:cs typeface="Andale Mono"/>
              </a:rPr>
              <a:t>val</a:t>
            </a:r>
            <a:r>
              <a:rPr lang="en-US" sz="1200" b="0" dirty="0">
                <a:solidFill>
                  <a:srgbClr val="000000"/>
                </a:solidFill>
                <a:latin typeface="Andale Mono"/>
                <a:cs typeface="Andale Mono"/>
              </a:rPr>
              <a:t>: </a:t>
            </a:r>
            <a:r>
              <a:rPr lang="en-US" sz="1200" b="0" dirty="0" err="1">
                <a:solidFill>
                  <a:srgbClr val="000000"/>
                </a:solidFill>
                <a:latin typeface="Andale Mono"/>
                <a:cs typeface="Andale Mono"/>
              </a:rPr>
              <a:t>pair.getValue</a:t>
            </a:r>
            <a:r>
              <a:rPr lang="en-US" sz="1200" b="0" dirty="0">
                <a:solidFill>
                  <a:srgbClr val="000000"/>
                </a:solidFill>
                <a:latin typeface="Andale Mono"/>
                <a:cs typeface="Andale Mono"/>
              </a:rPr>
              <a:t>()) </a:t>
            </a:r>
            <a:r>
              <a:rPr lang="en-US" sz="1200" b="0" dirty="0" smtClean="0">
                <a:solidFill>
                  <a:srgbClr val="000000"/>
                </a:solidFill>
                <a:latin typeface="Andale Mono"/>
                <a:cs typeface="Andale Mono"/>
              </a:rPr>
              <a:t>{</a:t>
            </a:r>
          </a:p>
          <a:p>
            <a:r>
              <a:rPr lang="en-US" sz="1200" b="0" dirty="0" smtClean="0">
                <a:solidFill>
                  <a:srgbClr val="000000"/>
                </a:solidFill>
                <a:latin typeface="Andale Mono"/>
                <a:cs typeface="Andale Mono"/>
              </a:rPr>
              <a:t>          </a:t>
            </a:r>
            <a:r>
              <a:rPr lang="en-US" sz="1200" b="0" dirty="0">
                <a:solidFill>
                  <a:srgbClr val="000000"/>
                </a:solidFill>
                <a:latin typeface="Andale Mono"/>
                <a:cs typeface="Andale Mono"/>
              </a:rPr>
              <a:t>sum += </a:t>
            </a:r>
            <a:r>
              <a:rPr lang="en-US" sz="1200" b="0" dirty="0" err="1">
                <a:solidFill>
                  <a:srgbClr val="000000"/>
                </a:solidFill>
                <a:latin typeface="Andale Mono"/>
                <a:cs typeface="Andale Mono"/>
              </a:rPr>
              <a:t>val</a:t>
            </a:r>
            <a:r>
              <a:rPr lang="en-US" sz="1200" b="0" dirty="0" smtClean="0">
                <a:solidFill>
                  <a:srgbClr val="000000"/>
                </a:solidFill>
                <a:latin typeface="Andale Mono"/>
                <a:cs typeface="Andale Mono"/>
              </a:rPr>
              <a:t>;</a:t>
            </a:r>
          </a:p>
          <a:p>
            <a:r>
              <a:rPr lang="en-US" sz="1200" b="0" dirty="0" smtClean="0">
                <a:solidFill>
                  <a:srgbClr val="000000"/>
                </a:solidFill>
                <a:latin typeface="Andale Mono"/>
                <a:cs typeface="Andale Mono"/>
              </a:rPr>
              <a:t>        }</a:t>
            </a:r>
          </a:p>
          <a:p>
            <a:r>
              <a:rPr lang="en-US" sz="1200" b="0" dirty="0" smtClean="0">
                <a:solidFill>
                  <a:srgbClr val="000000"/>
                </a:solidFill>
                <a:latin typeface="Andale Mono"/>
                <a:cs typeface="Andale Mono"/>
              </a:rPr>
              <a:t>        </a:t>
            </a:r>
            <a:r>
              <a:rPr lang="en-US" sz="1200" b="0" dirty="0" err="1">
                <a:solidFill>
                  <a:srgbClr val="000000"/>
                </a:solidFill>
                <a:latin typeface="Andale Mono"/>
                <a:cs typeface="Andale Mono"/>
              </a:rPr>
              <a:t>emitFn.emit</a:t>
            </a:r>
            <a:r>
              <a:rPr lang="en-US" sz="1200" b="0" dirty="0">
                <a:solidFill>
                  <a:srgbClr val="000000"/>
                </a:solidFill>
                <a:latin typeface="Andale Mono"/>
                <a:cs typeface="Andale Mono"/>
              </a:rPr>
              <a:t>(</a:t>
            </a:r>
            <a:r>
              <a:rPr lang="en-US" sz="1200" b="0" dirty="0" err="1">
                <a:solidFill>
                  <a:srgbClr val="000000"/>
                </a:solidFill>
                <a:latin typeface="Andale Mono"/>
                <a:cs typeface="Andale Mono"/>
              </a:rPr>
              <a:t>Pair.of</a:t>
            </a:r>
            <a:r>
              <a:rPr lang="en-US" sz="1200" b="0" dirty="0">
                <a:solidFill>
                  <a:srgbClr val="000000"/>
                </a:solidFill>
                <a:latin typeface="Andale Mono"/>
                <a:cs typeface="Andale Mono"/>
              </a:rPr>
              <a:t>(</a:t>
            </a:r>
            <a:r>
              <a:rPr lang="en-US" sz="1200" b="0" dirty="0" err="1">
                <a:solidFill>
                  <a:srgbClr val="000000"/>
                </a:solidFill>
                <a:latin typeface="Andale Mono"/>
                <a:cs typeface="Andale Mono"/>
              </a:rPr>
              <a:t>pair.getKey</a:t>
            </a:r>
            <a:r>
              <a:rPr lang="en-US" sz="1200" b="0" dirty="0">
                <a:solidFill>
                  <a:srgbClr val="000000"/>
                </a:solidFill>
                <a:latin typeface="Andale Mono"/>
                <a:cs typeface="Andale Mono"/>
              </a:rPr>
              <a:t>(), sum</a:t>
            </a:r>
            <a:r>
              <a:rPr lang="en-US" sz="1200" b="0" dirty="0" smtClean="0">
                <a:solidFill>
                  <a:srgbClr val="000000"/>
                </a:solidFill>
                <a:latin typeface="Andale Mono"/>
                <a:cs typeface="Andale Mono"/>
              </a:rPr>
              <a:t>));</a:t>
            </a:r>
          </a:p>
          <a:p>
            <a:r>
              <a:rPr lang="en-US" sz="1200" b="0" dirty="0" smtClean="0">
                <a:solidFill>
                  <a:srgbClr val="000000"/>
                </a:solidFill>
                <a:latin typeface="Andale Mono"/>
                <a:cs typeface="Andale Mono"/>
              </a:rPr>
              <a:t>      }</a:t>
            </a:r>
          </a:p>
          <a:p>
            <a:r>
              <a:rPr lang="en-US" sz="1200" b="0" dirty="0" smtClean="0">
                <a:solidFill>
                  <a:srgbClr val="000000"/>
                </a:solidFill>
                <a:latin typeface="Andale Mono"/>
                <a:cs typeface="Andale Mono"/>
              </a:rPr>
              <a:t>    </a:t>
            </a:r>
            <a:r>
              <a:rPr lang="en-US" sz="1200" b="0" dirty="0">
                <a:solidFill>
                  <a:srgbClr val="000000"/>
                </a:solidFill>
                <a:latin typeface="Andale Mono"/>
                <a:cs typeface="Andale Mono"/>
              </a:rPr>
              <a:t>}, </a:t>
            </a:r>
            <a:r>
              <a:rPr lang="en-US" sz="1200" b="0" dirty="0" err="1">
                <a:solidFill>
                  <a:srgbClr val="000000"/>
                </a:solidFill>
                <a:latin typeface="Andale Mono"/>
                <a:cs typeface="Andale Mono"/>
              </a:rPr>
              <a:t>tableOf</a:t>
            </a:r>
            <a:r>
              <a:rPr lang="en-US" sz="1200" b="0" dirty="0">
                <a:solidFill>
                  <a:srgbClr val="000000"/>
                </a:solidFill>
                <a:latin typeface="Andale Mono"/>
                <a:cs typeface="Andale Mono"/>
              </a:rPr>
              <a:t>(strings(), </a:t>
            </a:r>
            <a:r>
              <a:rPr lang="en-US" sz="1200" b="0" dirty="0" err="1">
                <a:solidFill>
                  <a:srgbClr val="000000"/>
                </a:solidFill>
                <a:latin typeface="Andale Mono"/>
                <a:cs typeface="Andale Mono"/>
              </a:rPr>
              <a:t>ints</a:t>
            </a:r>
            <a:r>
              <a:rPr lang="en-US" sz="1200" b="0" dirty="0">
                <a:solidFill>
                  <a:srgbClr val="000000"/>
                </a:solidFill>
                <a:latin typeface="Andale Mono"/>
                <a:cs typeface="Andale Mono"/>
              </a:rPr>
              <a:t>()));</a:t>
            </a:r>
          </a:p>
        </p:txBody>
      </p:sp>
      <p:sp>
        <p:nvSpPr>
          <p:cNvPr id="13" name="TextBox 12"/>
          <p:cNvSpPr txBox="1"/>
          <p:nvPr/>
        </p:nvSpPr>
        <p:spPr>
          <a:xfrm>
            <a:off x="0" y="1143000"/>
            <a:ext cx="9144000" cy="461665"/>
          </a:xfrm>
          <a:prstGeom prst="rect">
            <a:avLst/>
          </a:prstGeom>
          <a:noFill/>
        </p:spPr>
        <p:txBody>
          <a:bodyPr wrap="square" rtlCol="0">
            <a:spAutoFit/>
          </a:bodyPr>
          <a:lstStyle/>
          <a:p>
            <a:pPr lvl="0" algn="ctr">
              <a:defRPr/>
            </a:pPr>
            <a:r>
              <a:rPr lang="en-US" sz="2400" b="0" kern="0" dirty="0" smtClean="0">
                <a:solidFill>
                  <a:srgbClr val="000000"/>
                </a:solidFill>
                <a:latin typeface="Gill Sans"/>
                <a:cs typeface="Gill Sans"/>
              </a:rPr>
              <a:t>Primitive operations</a:t>
            </a:r>
            <a:endParaRPr lang="en-US" sz="2400" b="0" kern="0" dirty="0">
              <a:solidFill>
                <a:srgbClr val="000000"/>
              </a:solidFill>
              <a:latin typeface="Gill Sans"/>
              <a:cs typeface="Gill Sans"/>
            </a:endParaRPr>
          </a:p>
        </p:txBody>
      </p:sp>
      <p:sp>
        <p:nvSpPr>
          <p:cNvPr id="15" name="TextBox 14"/>
          <p:cNvSpPr txBox="1"/>
          <p:nvPr/>
        </p:nvSpPr>
        <p:spPr>
          <a:xfrm>
            <a:off x="3886200" y="6243935"/>
            <a:ext cx="4784130" cy="461665"/>
          </a:xfrm>
          <a:prstGeom prst="rect">
            <a:avLst/>
          </a:prstGeom>
          <a:noFill/>
        </p:spPr>
        <p:txBody>
          <a:bodyPr wrap="none" rtlCol="0">
            <a:spAutoFit/>
          </a:bodyPr>
          <a:lstStyle/>
          <a:p>
            <a:r>
              <a:rPr lang="en-US" sz="2400" b="0" dirty="0">
                <a:solidFill>
                  <a:srgbClr val="FF0000"/>
                </a:solidFill>
                <a:latin typeface="Gill Sans"/>
                <a:cs typeface="Gill Sans"/>
              </a:rPr>
              <a:t>Hmm</a:t>
            </a:r>
            <a:r>
              <a:rPr lang="mr-IN" sz="2400" b="0" dirty="0">
                <a:solidFill>
                  <a:srgbClr val="FF0000"/>
                </a:solidFill>
                <a:latin typeface="Gill Sans"/>
                <a:cs typeface="Gill Sans"/>
              </a:rPr>
              <a:t>…</a:t>
            </a:r>
            <a:r>
              <a:rPr lang="en-US" sz="2400" b="0" dirty="0">
                <a:solidFill>
                  <a:srgbClr val="FF0000"/>
                </a:solidFill>
                <a:latin typeface="Gill Sans"/>
                <a:cs typeface="Gill Sans"/>
              </a:rPr>
              <a:t> looks suspiciously familiar</a:t>
            </a:r>
            <a:r>
              <a:rPr lang="mr-IN" sz="2400" b="0" dirty="0">
                <a:solidFill>
                  <a:srgbClr val="FF0000"/>
                </a:solidFill>
                <a:latin typeface="Gill Sans"/>
                <a:cs typeface="Gill Sans"/>
              </a:rPr>
              <a:t>…</a:t>
            </a:r>
            <a:endParaRPr lang="en-US" sz="2400" b="0" dirty="0">
              <a:solidFill>
                <a:srgbClr val="FF0000"/>
              </a:solidFill>
              <a:latin typeface="Gill Sans"/>
              <a:cs typeface="Gill Sans"/>
            </a:endParaRPr>
          </a:p>
        </p:txBody>
      </p:sp>
    </p:spTree>
    <p:extLst>
      <p:ext uri="{BB962C8B-B14F-4D97-AF65-F5344CB8AC3E}">
        <p14:creationId xmlns:p14="http://schemas.microsoft.com/office/powerpoint/2010/main" val="168909607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1161871"/>
            <a:ext cx="9144000" cy="1200329"/>
          </a:xfrm>
          <a:prstGeom prst="rect">
            <a:avLst/>
          </a:prstGeom>
          <a:noFill/>
        </p:spPr>
        <p:txBody>
          <a:bodyPr wrap="square" rtlCol="0">
            <a:spAutoFit/>
          </a:bodyPr>
          <a:lstStyle/>
          <a:p>
            <a:pPr algn="ctr"/>
            <a:r>
              <a:rPr lang="en-US" sz="2400" b="0" dirty="0">
                <a:solidFill>
                  <a:schemeClr val="bg1"/>
                </a:solidFill>
                <a:latin typeface="Gill Sans"/>
                <a:cs typeface="Gill Sans"/>
              </a:rPr>
              <a:t>We have a collection of </a:t>
            </a:r>
            <a:r>
              <a:rPr lang="en-US" sz="2400" b="0" dirty="0">
                <a:solidFill>
                  <a:srgbClr val="000090"/>
                </a:solidFill>
                <a:latin typeface="Gill Sans"/>
                <a:cs typeface="Gill Sans"/>
              </a:rPr>
              <a:t>records</a:t>
            </a:r>
            <a:r>
              <a:rPr lang="en-US" sz="2400" b="0" dirty="0">
                <a:solidFill>
                  <a:schemeClr val="bg1"/>
                </a:solidFill>
                <a:latin typeface="Gill Sans"/>
                <a:cs typeface="Gill Sans"/>
              </a:rPr>
              <a:t>,</a:t>
            </a:r>
          </a:p>
          <a:p>
            <a:pPr algn="ctr"/>
            <a:r>
              <a:rPr lang="en-US" sz="2400" b="0" dirty="0">
                <a:solidFill>
                  <a:schemeClr val="bg1"/>
                </a:solidFill>
                <a:latin typeface="Gill Sans"/>
                <a:cs typeface="Gill Sans"/>
              </a:rPr>
              <a:t>want to apply a bunch of operations </a:t>
            </a:r>
            <a:br>
              <a:rPr lang="en-US" sz="2400" b="0" dirty="0">
                <a:solidFill>
                  <a:schemeClr val="bg1"/>
                </a:solidFill>
                <a:latin typeface="Gill Sans"/>
                <a:cs typeface="Gill Sans"/>
              </a:rPr>
            </a:br>
            <a:r>
              <a:rPr lang="en-US" sz="2400" b="0" dirty="0">
                <a:solidFill>
                  <a:schemeClr val="bg1"/>
                </a:solidFill>
                <a:latin typeface="Gill Sans"/>
                <a:cs typeface="Gill Sans"/>
              </a:rPr>
              <a:t>to compute some result</a:t>
            </a:r>
          </a:p>
        </p:txBody>
      </p:sp>
      <p:sp>
        <p:nvSpPr>
          <p:cNvPr id="3" name="TextBox 2"/>
          <p:cNvSpPr txBox="1"/>
          <p:nvPr/>
        </p:nvSpPr>
        <p:spPr>
          <a:xfrm>
            <a:off x="0" y="5265003"/>
            <a:ext cx="9144000" cy="461665"/>
          </a:xfrm>
          <a:prstGeom prst="rect">
            <a:avLst/>
          </a:prstGeom>
          <a:noFill/>
        </p:spPr>
        <p:txBody>
          <a:bodyPr wrap="square" rtlCol="0">
            <a:spAutoFit/>
          </a:bodyPr>
          <a:lstStyle/>
          <a:p>
            <a:pPr algn="ctr"/>
            <a:r>
              <a:rPr lang="en-US" sz="2400" b="0" i="1" dirty="0" smtClean="0">
                <a:solidFill>
                  <a:schemeClr val="bg1"/>
                </a:solidFill>
                <a:latin typeface="Gill Sans"/>
                <a:cs typeface="Gill Sans"/>
              </a:rPr>
              <a:t>Assumption:</a:t>
            </a:r>
            <a:r>
              <a:rPr lang="en-US" sz="2400" b="0" dirty="0" smtClean="0">
                <a:solidFill>
                  <a:schemeClr val="bg1"/>
                </a:solidFill>
                <a:latin typeface="Gill Sans"/>
                <a:cs typeface="Gill Sans"/>
              </a:rPr>
              <a:t> static collection of records</a:t>
            </a:r>
            <a:endParaRPr lang="en-US" sz="2400" b="0" dirty="0">
              <a:solidFill>
                <a:schemeClr val="bg1"/>
              </a:solidFill>
              <a:latin typeface="Gill Sans"/>
              <a:cs typeface="Gill Sans"/>
            </a:endParaRPr>
          </a:p>
        </p:txBody>
      </p:sp>
      <p:sp>
        <p:nvSpPr>
          <p:cNvPr id="6"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Data-Parallel Dataflow Languages</a:t>
            </a:r>
          </a:p>
        </p:txBody>
      </p:sp>
      <p:sp>
        <p:nvSpPr>
          <p:cNvPr id="8" name="TextBox 7"/>
          <p:cNvSpPr txBox="1"/>
          <p:nvPr/>
        </p:nvSpPr>
        <p:spPr>
          <a:xfrm>
            <a:off x="0" y="5634335"/>
            <a:ext cx="9144000" cy="461665"/>
          </a:xfrm>
          <a:prstGeom prst="rect">
            <a:avLst/>
          </a:prstGeom>
          <a:noFill/>
        </p:spPr>
        <p:txBody>
          <a:bodyPr wrap="square" rtlCol="0">
            <a:spAutoFit/>
          </a:bodyPr>
          <a:lstStyle/>
          <a:p>
            <a:pPr algn="ctr"/>
            <a:r>
              <a:rPr lang="en-US" sz="2400" b="0" dirty="0" smtClean="0">
                <a:solidFill>
                  <a:schemeClr val="bg1"/>
                </a:solidFill>
                <a:latin typeface="Gill Sans"/>
                <a:cs typeface="Gill Sans"/>
              </a:rPr>
              <a:t>What if this assumption is violated?</a:t>
            </a:r>
            <a:endParaRPr lang="en-US" sz="2400" b="0" dirty="0">
              <a:solidFill>
                <a:schemeClr val="bg1"/>
              </a:solidFill>
              <a:latin typeface="Gill Sans"/>
              <a:cs typeface="Gill Sans"/>
            </a:endParaRPr>
          </a:p>
        </p:txBody>
      </p:sp>
      <p:sp>
        <p:nvSpPr>
          <p:cNvPr id="7" name="TextBox 6"/>
          <p:cNvSpPr txBox="1"/>
          <p:nvPr/>
        </p:nvSpPr>
        <p:spPr>
          <a:xfrm>
            <a:off x="0" y="3219271"/>
            <a:ext cx="9144000" cy="830997"/>
          </a:xfrm>
          <a:prstGeom prst="rect">
            <a:avLst/>
          </a:prstGeom>
          <a:noFill/>
        </p:spPr>
        <p:txBody>
          <a:bodyPr wrap="square" rtlCol="0">
            <a:spAutoFit/>
          </a:bodyPr>
          <a:lstStyle/>
          <a:p>
            <a:pPr algn="ctr"/>
            <a:r>
              <a:rPr lang="en-US" sz="2400" b="0" dirty="0" smtClean="0">
                <a:solidFill>
                  <a:srgbClr val="FF0000"/>
                </a:solidFill>
                <a:latin typeface="Gill Sans"/>
                <a:cs typeface="Gill Sans"/>
              </a:rPr>
              <a:t>Pig, Dryad(LINQ), Flume(Java), Spark </a:t>
            </a:r>
          </a:p>
          <a:p>
            <a:pPr algn="ctr"/>
            <a:r>
              <a:rPr lang="en-US" sz="2400" b="0" dirty="0" smtClean="0">
                <a:solidFill>
                  <a:srgbClr val="FF0000"/>
                </a:solidFill>
                <a:latin typeface="Gill Sans"/>
                <a:cs typeface="Gill Sans"/>
              </a:rPr>
              <a:t>are all variations on a theme!</a:t>
            </a:r>
            <a:endParaRPr lang="en-US" sz="2400" b="0" dirty="0">
              <a:solidFill>
                <a:srgbClr val="FF0000"/>
              </a:solidFill>
              <a:latin typeface="Gill Sans"/>
              <a:cs typeface="Gill Sans"/>
            </a:endParaRPr>
          </a:p>
        </p:txBody>
      </p:sp>
    </p:spTree>
    <p:extLst>
      <p:ext uri="{BB962C8B-B14F-4D97-AF65-F5344CB8AC3E}">
        <p14:creationId xmlns:p14="http://schemas.microsoft.com/office/powerpoint/2010/main" val="4683578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8" grpId="0"/>
      <p:bldP spid="7"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hitennoj_honbo_garden06s3200.jpg"/>
          <p:cNvPicPr>
            <a:picLocks noChangeAspect="1"/>
          </p:cNvPicPr>
          <p:nvPr/>
        </p:nvPicPr>
        <p:blipFill>
          <a:blip r:embed="rId2" cstate="print"/>
          <a:stretch>
            <a:fillRect/>
          </a:stretch>
        </p:blipFill>
        <p:spPr>
          <a:xfrm>
            <a:off x="-550688" y="0"/>
            <a:ext cx="10245376" cy="6857999"/>
          </a:xfrm>
          <a:prstGeom prst="rect">
            <a:avLst/>
          </a:prstGeom>
        </p:spPr>
      </p:pic>
      <p:sp>
        <p:nvSpPr>
          <p:cNvPr id="5" name="TextBox 3"/>
          <p:cNvSpPr txBox="1">
            <a:spLocks noChangeArrowheads="1"/>
          </p:cNvSpPr>
          <p:nvPr/>
        </p:nvSpPr>
        <p:spPr bwMode="auto">
          <a:xfrm>
            <a:off x="0" y="6611938"/>
            <a:ext cx="2743200" cy="246221"/>
          </a:xfrm>
          <a:prstGeom prst="rect">
            <a:avLst/>
          </a:prstGeom>
          <a:noFill/>
          <a:ln w="9525">
            <a:noFill/>
            <a:miter lim="800000"/>
            <a:headEnd/>
            <a:tailEnd/>
          </a:ln>
        </p:spPr>
        <p:txBody>
          <a:bodyPr wrap="square">
            <a:spAutoFit/>
          </a:bodyPr>
          <a:lstStyle/>
          <a:p>
            <a:r>
              <a:rPr lang="en-US" sz="1000" b="0" dirty="0">
                <a:solidFill>
                  <a:srgbClr val="FFFFFF"/>
                </a:solidFill>
              </a:rPr>
              <a:t>Source: </a:t>
            </a:r>
            <a:r>
              <a:rPr lang="en-US" sz="1000" b="0" dirty="0" smtClean="0">
                <a:solidFill>
                  <a:srgbClr val="FFFFFF"/>
                </a:solidFill>
              </a:rPr>
              <a:t>Wikipedia (Japanese rock garden)</a:t>
            </a:r>
            <a:endParaRPr lang="en-US" sz="1000" b="0" dirty="0">
              <a:solidFill>
                <a:srgbClr val="FFFFFF"/>
              </a:solidFill>
            </a:endParaRPr>
          </a:p>
        </p:txBody>
      </p:sp>
      <p:sp>
        <p:nvSpPr>
          <p:cNvPr id="6" name="Title 3"/>
          <p:cNvSpPr txBox="1">
            <a:spLocks/>
          </p:cNvSpPr>
          <p:nvPr/>
        </p:nvSpPr>
        <p:spPr>
          <a:xfrm>
            <a:off x="0" y="2476500"/>
            <a:ext cx="9144000" cy="1028700"/>
          </a:xfrm>
          <a:prstGeom prst="rect">
            <a:avLst/>
          </a:prstGeom>
        </p:spPr>
        <p:txBody>
          <a:bodyPr/>
          <a:lstStyle>
            <a:lvl1pPr algn="l" rtl="0" eaLnBrk="0" fontAlgn="base" hangingPunct="0">
              <a:spcBef>
                <a:spcPct val="0"/>
              </a:spcBef>
              <a:spcAft>
                <a:spcPct val="0"/>
              </a:spcAft>
              <a:defRPr sz="3200" b="1" baseline="0">
                <a:solidFill>
                  <a:schemeClr val="bg1"/>
                </a:solidFill>
                <a:latin typeface="Gill Sans"/>
                <a:ea typeface="+mj-ea"/>
                <a:cs typeface="Gill Sans"/>
              </a:defRPr>
            </a:lvl1pPr>
            <a:lvl2pPr algn="l" rtl="0" eaLnBrk="0" fontAlgn="base" hangingPunct="0">
              <a:spcBef>
                <a:spcPct val="0"/>
              </a:spcBef>
              <a:spcAft>
                <a:spcPct val="0"/>
              </a:spcAft>
              <a:defRPr sz="3200">
                <a:solidFill>
                  <a:schemeClr val="tx1"/>
                </a:solidFill>
                <a:latin typeface="Arial Black" pitchFamily="34" charset="0"/>
              </a:defRPr>
            </a:lvl2pPr>
            <a:lvl3pPr algn="l" rtl="0" eaLnBrk="0" fontAlgn="base" hangingPunct="0">
              <a:spcBef>
                <a:spcPct val="0"/>
              </a:spcBef>
              <a:spcAft>
                <a:spcPct val="0"/>
              </a:spcAft>
              <a:defRPr sz="3200">
                <a:solidFill>
                  <a:schemeClr val="tx1"/>
                </a:solidFill>
                <a:latin typeface="Arial Black" pitchFamily="34" charset="0"/>
              </a:defRPr>
            </a:lvl3pPr>
            <a:lvl4pPr algn="l" rtl="0" eaLnBrk="0" fontAlgn="base" hangingPunct="0">
              <a:spcBef>
                <a:spcPct val="0"/>
              </a:spcBef>
              <a:spcAft>
                <a:spcPct val="0"/>
              </a:spcAft>
              <a:defRPr sz="3200">
                <a:solidFill>
                  <a:schemeClr val="tx1"/>
                </a:solidFill>
                <a:latin typeface="Arial Black" pitchFamily="34" charset="0"/>
              </a:defRPr>
            </a:lvl4pPr>
            <a:lvl5pPr algn="l" rtl="0" eaLnBrk="0" fontAlgn="base" hangingPunct="0">
              <a:spcBef>
                <a:spcPct val="0"/>
              </a:spcBef>
              <a:spcAft>
                <a:spcPct val="0"/>
              </a:spcAft>
              <a:defRPr sz="3200">
                <a:solidFill>
                  <a:schemeClr val="tx1"/>
                </a:solidFill>
                <a:latin typeface="Arial Black" pitchFamily="34" charset="0"/>
              </a:defRPr>
            </a:lvl5pPr>
            <a:lvl6pPr marL="457130" algn="l" rtl="0" fontAlgn="base">
              <a:spcBef>
                <a:spcPct val="0"/>
              </a:spcBef>
              <a:spcAft>
                <a:spcPct val="0"/>
              </a:spcAft>
              <a:defRPr sz="3200">
                <a:solidFill>
                  <a:srgbClr val="663300"/>
                </a:solidFill>
                <a:latin typeface="Arial Black" pitchFamily="34" charset="0"/>
              </a:defRPr>
            </a:lvl6pPr>
            <a:lvl7pPr marL="914259" algn="l" rtl="0" fontAlgn="base">
              <a:spcBef>
                <a:spcPct val="0"/>
              </a:spcBef>
              <a:spcAft>
                <a:spcPct val="0"/>
              </a:spcAft>
              <a:defRPr sz="3200">
                <a:solidFill>
                  <a:srgbClr val="663300"/>
                </a:solidFill>
                <a:latin typeface="Arial Black" pitchFamily="34" charset="0"/>
              </a:defRPr>
            </a:lvl7pPr>
            <a:lvl8pPr marL="1371390" algn="l" rtl="0" fontAlgn="base">
              <a:spcBef>
                <a:spcPct val="0"/>
              </a:spcBef>
              <a:spcAft>
                <a:spcPct val="0"/>
              </a:spcAft>
              <a:defRPr sz="3200">
                <a:solidFill>
                  <a:srgbClr val="663300"/>
                </a:solidFill>
                <a:latin typeface="Arial Black" pitchFamily="34" charset="0"/>
              </a:defRPr>
            </a:lvl8pPr>
            <a:lvl9pPr marL="1828519" algn="l" rtl="0" fontAlgn="base">
              <a:spcBef>
                <a:spcPct val="0"/>
              </a:spcBef>
              <a:spcAft>
                <a:spcPct val="0"/>
              </a:spcAft>
              <a:defRPr sz="3200">
                <a:solidFill>
                  <a:srgbClr val="663300"/>
                </a:solidFill>
                <a:latin typeface="Arial Black" pitchFamily="34" charset="0"/>
              </a:defRPr>
            </a:lvl9pPr>
          </a:lstStyle>
          <a:p>
            <a:pPr algn="ctr"/>
            <a:r>
              <a:rPr lang="en-US" sz="7200" b="0" dirty="0" smtClean="0">
                <a:solidFill>
                  <a:schemeClr val="tx1"/>
                </a:solidFill>
              </a:rPr>
              <a:t>Questions?</a:t>
            </a:r>
            <a:endParaRPr lang="en-US" sz="7200" b="0" dirty="0">
              <a:solidFill>
                <a:schemeClr val="tx1"/>
              </a:solidFill>
            </a:endParaRPr>
          </a:p>
        </p:txBody>
      </p:sp>
      <p:sp>
        <p:nvSpPr>
          <p:cNvPr id="7" name="Title 1"/>
          <p:cNvSpPr txBox="1">
            <a:spLocks/>
          </p:cNvSpPr>
          <p:nvPr/>
        </p:nvSpPr>
        <p:spPr>
          <a:xfrm>
            <a:off x="-533400" y="3886200"/>
            <a:ext cx="10210800" cy="685800"/>
          </a:xfrm>
          <a:prstGeom prst="rect">
            <a:avLst/>
          </a:prstGeom>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lang="en-US" sz="2800" b="0" kern="0" dirty="0" smtClean="0">
                <a:latin typeface="Gill Sans"/>
                <a:ea typeface="+mj-ea"/>
                <a:cs typeface="Gill Sans"/>
              </a:rPr>
              <a:t>Remember: Assignment 1 due </a:t>
            </a:r>
            <a:r>
              <a:rPr lang="en-US" sz="2800" b="0" kern="0" dirty="0" smtClean="0">
                <a:latin typeface="Gill Sans"/>
                <a:ea typeface="+mj-ea"/>
                <a:cs typeface="Gill Sans"/>
              </a:rPr>
              <a:t>Tuesday 2:30pm</a:t>
            </a:r>
            <a:endParaRPr kumimoji="0" lang="en-US" sz="2800" b="0" i="0" u="none" strike="noStrike" kern="0" cap="none" spc="0" normalizeH="0" baseline="0" noProof="0" dirty="0">
              <a:ln>
                <a:noFill/>
              </a:ln>
              <a:effectLst/>
              <a:uLnTx/>
              <a:uFillTx/>
              <a:latin typeface="Gill Sans"/>
              <a:ea typeface="+mj-ea"/>
              <a:cs typeface="Gill Sans"/>
            </a:endParaRPr>
          </a:p>
        </p:txBody>
      </p:sp>
    </p:spTree>
    <p:extLst>
      <p:ext uri="{BB962C8B-B14F-4D97-AF65-F5344CB8AC3E}">
        <p14:creationId xmlns:p14="http://schemas.microsoft.com/office/powerpoint/2010/main" val="21611093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2891135"/>
            <a:ext cx="9144000" cy="461665"/>
          </a:xfrm>
          <a:prstGeom prst="rect">
            <a:avLst/>
          </a:prstGeom>
          <a:noFill/>
        </p:spPr>
        <p:txBody>
          <a:bodyPr wrap="square" rtlCol="0">
            <a:spAutoFit/>
          </a:bodyPr>
          <a:lstStyle/>
          <a:p>
            <a:pPr algn="ctr"/>
            <a:r>
              <a:rPr lang="en-US" sz="2400" b="0" dirty="0" smtClean="0">
                <a:solidFill>
                  <a:schemeClr val="bg1"/>
                </a:solidFill>
                <a:latin typeface="Gill Sans"/>
                <a:cs typeface="Gill Sans"/>
              </a:rPr>
              <a:t>Design a higher-level language</a:t>
            </a:r>
          </a:p>
        </p:txBody>
      </p:sp>
      <p:sp>
        <p:nvSpPr>
          <p:cNvPr id="6" name="TextBox 5"/>
          <p:cNvSpPr txBox="1"/>
          <p:nvPr/>
        </p:nvSpPr>
        <p:spPr>
          <a:xfrm>
            <a:off x="0" y="3352800"/>
            <a:ext cx="9144000" cy="461665"/>
          </a:xfrm>
          <a:prstGeom prst="rect">
            <a:avLst/>
          </a:prstGeom>
          <a:noFill/>
        </p:spPr>
        <p:txBody>
          <a:bodyPr wrap="square" rtlCol="0">
            <a:spAutoFit/>
          </a:bodyPr>
          <a:lstStyle/>
          <a:p>
            <a:pPr algn="ctr"/>
            <a:r>
              <a:rPr lang="en-US" sz="2400" b="0" dirty="0" smtClean="0">
                <a:solidFill>
                  <a:schemeClr val="bg1"/>
                </a:solidFill>
                <a:latin typeface="Gill Sans"/>
                <a:cs typeface="Gill Sans"/>
              </a:rPr>
              <a:t>Write a compiler</a:t>
            </a:r>
          </a:p>
        </p:txBody>
      </p:sp>
      <p:sp>
        <p:nvSpPr>
          <p:cNvPr id="8" name="Title 1"/>
          <p:cNvSpPr txBox="1">
            <a:spLocks/>
          </p:cNvSpPr>
          <p:nvPr/>
        </p:nvSpPr>
        <p:spPr>
          <a:xfrm>
            <a:off x="0" y="548640"/>
            <a:ext cx="9144000" cy="685800"/>
          </a:xfrm>
          <a:prstGeom prst="rect">
            <a:avLst/>
          </a:prstGeom>
        </p:spPr>
        <p:txBody>
          <a:bodyPr/>
          <a:lstStyle/>
          <a:p>
            <a:pPr lvl="0" algn="ctr">
              <a:defRPr/>
            </a:pPr>
            <a:r>
              <a:rPr lang="en-US" sz="3600" b="0" kern="0" dirty="0" smtClean="0">
                <a:solidFill>
                  <a:srgbClr val="000000"/>
                </a:solidFill>
                <a:latin typeface="Gill Sans"/>
                <a:cs typeface="Gill Sans"/>
              </a:rPr>
              <a:t>What’s the solution?</a:t>
            </a:r>
            <a:endParaRPr lang="en-US" sz="3600" b="0" kern="0" dirty="0">
              <a:solidFill>
                <a:srgbClr val="000000"/>
              </a:solidFill>
              <a:latin typeface="Gill Sans"/>
              <a:cs typeface="Gill Sans"/>
            </a:endParaRPr>
          </a:p>
        </p:txBody>
      </p:sp>
    </p:spTree>
    <p:extLst>
      <p:ext uri="{BB962C8B-B14F-4D97-AF65-F5344CB8AC3E}">
        <p14:creationId xmlns:p14="http://schemas.microsoft.com/office/powerpoint/2010/main" val="314766813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640px-Yahoo_Logo.sv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53000" y="1828800"/>
            <a:ext cx="3505200" cy="668178"/>
          </a:xfrm>
          <a:prstGeom prst="rect">
            <a:avLst/>
          </a:prstGeom>
        </p:spPr>
      </p:pic>
      <p:pic>
        <p:nvPicPr>
          <p:cNvPr id="3" name="Picture 2" descr="640px-Facebook.svg.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800" y="1600200"/>
            <a:ext cx="3048000" cy="1147763"/>
          </a:xfrm>
          <a:prstGeom prst="rect">
            <a:avLst/>
          </a:prstGeom>
        </p:spPr>
      </p:pic>
      <p:pic>
        <p:nvPicPr>
          <p:cNvPr id="4" name="Picture 3" descr="hive-logo.png"/>
          <p:cNvPicPr>
            <a:picLocks noChangeAspect="1"/>
          </p:cNvPicPr>
          <p:nvPr/>
        </p:nvPicPr>
        <p:blipFill>
          <a:blip r:embed="rId4" cstate="print"/>
          <a:stretch>
            <a:fillRect/>
          </a:stretch>
        </p:blipFill>
        <p:spPr>
          <a:xfrm>
            <a:off x="1557501" y="4337280"/>
            <a:ext cx="1795299" cy="1606320"/>
          </a:xfrm>
          <a:prstGeom prst="rect">
            <a:avLst/>
          </a:prstGeom>
        </p:spPr>
      </p:pic>
      <p:pic>
        <p:nvPicPr>
          <p:cNvPr id="5" name="Picture 4" descr="pig-in-overalls-big.gif"/>
          <p:cNvPicPr>
            <a:picLocks noChangeAspect="1"/>
          </p:cNvPicPr>
          <p:nvPr/>
        </p:nvPicPr>
        <p:blipFill>
          <a:blip r:embed="rId5" cstate="print"/>
          <a:stretch>
            <a:fillRect/>
          </a:stretch>
        </p:blipFill>
        <p:spPr>
          <a:xfrm>
            <a:off x="6248400" y="4191000"/>
            <a:ext cx="1181206" cy="1752600"/>
          </a:xfrm>
          <a:prstGeom prst="rect">
            <a:avLst/>
          </a:prstGeom>
        </p:spPr>
      </p:pic>
      <p:sp>
        <p:nvSpPr>
          <p:cNvPr id="6" name="TextBox 5"/>
          <p:cNvSpPr txBox="1"/>
          <p:nvPr/>
        </p:nvSpPr>
        <p:spPr>
          <a:xfrm>
            <a:off x="0" y="304800"/>
            <a:ext cx="9144000" cy="461665"/>
          </a:xfrm>
          <a:prstGeom prst="rect">
            <a:avLst/>
          </a:prstGeom>
          <a:noFill/>
        </p:spPr>
        <p:txBody>
          <a:bodyPr wrap="square" rtlCol="0">
            <a:spAutoFit/>
          </a:bodyPr>
          <a:lstStyle/>
          <a:p>
            <a:pPr algn="ctr"/>
            <a:r>
              <a:rPr lang="en-US" sz="2400" b="0" dirty="0" smtClean="0">
                <a:solidFill>
                  <a:schemeClr val="bg1"/>
                </a:solidFill>
                <a:latin typeface="Gill Sans"/>
                <a:cs typeface="Gill Sans"/>
              </a:rPr>
              <a:t>Hadoop is great, but it’s really </a:t>
            </a:r>
            <a:r>
              <a:rPr lang="en-US" sz="2400" b="0" dirty="0" err="1" smtClean="0">
                <a:solidFill>
                  <a:schemeClr val="bg1"/>
                </a:solidFill>
                <a:latin typeface="Gill Sans"/>
                <a:cs typeface="Gill Sans"/>
              </a:rPr>
              <a:t>waaaaay</a:t>
            </a:r>
            <a:r>
              <a:rPr lang="en-US" sz="2400" b="0" dirty="0" smtClean="0">
                <a:solidFill>
                  <a:schemeClr val="bg1"/>
                </a:solidFill>
                <a:latin typeface="Gill Sans"/>
                <a:cs typeface="Gill Sans"/>
              </a:rPr>
              <a:t> too low level!</a:t>
            </a:r>
          </a:p>
        </p:txBody>
      </p:sp>
      <p:sp>
        <p:nvSpPr>
          <p:cNvPr id="7" name="TextBox 6"/>
          <p:cNvSpPr txBox="1"/>
          <p:nvPr/>
        </p:nvSpPr>
        <p:spPr>
          <a:xfrm>
            <a:off x="0" y="666690"/>
            <a:ext cx="9144000" cy="400110"/>
          </a:xfrm>
          <a:prstGeom prst="rect">
            <a:avLst/>
          </a:prstGeom>
          <a:noFill/>
        </p:spPr>
        <p:txBody>
          <a:bodyPr wrap="square" rtlCol="0">
            <a:spAutoFit/>
          </a:bodyPr>
          <a:lstStyle/>
          <a:p>
            <a:pPr algn="ctr"/>
            <a:r>
              <a:rPr lang="en-US" sz="2000" b="0" dirty="0" smtClean="0">
                <a:solidFill>
                  <a:srgbClr val="000000"/>
                </a:solidFill>
                <a:latin typeface="Gill Sans"/>
                <a:cs typeface="Gill Sans"/>
              </a:rPr>
              <a:t>(circa 2007)</a:t>
            </a:r>
          </a:p>
        </p:txBody>
      </p:sp>
      <p:sp>
        <p:nvSpPr>
          <p:cNvPr id="8" name="TextBox 7"/>
          <p:cNvSpPr txBox="1"/>
          <p:nvPr/>
        </p:nvSpPr>
        <p:spPr>
          <a:xfrm>
            <a:off x="609600" y="2973288"/>
            <a:ext cx="3212182" cy="400110"/>
          </a:xfrm>
          <a:prstGeom prst="rect">
            <a:avLst/>
          </a:prstGeom>
          <a:noFill/>
        </p:spPr>
        <p:txBody>
          <a:bodyPr wrap="square" rtlCol="0">
            <a:spAutoFit/>
          </a:bodyPr>
          <a:lstStyle/>
          <a:p>
            <a:pPr algn="ctr"/>
            <a:r>
              <a:rPr lang="en-US" sz="2000" b="0" dirty="0" smtClean="0">
                <a:solidFill>
                  <a:schemeClr val="bg1"/>
                </a:solidFill>
                <a:latin typeface="Gill Sans"/>
                <a:cs typeface="Gill Sans"/>
              </a:rPr>
              <a:t>What we really need is SQL!</a:t>
            </a:r>
          </a:p>
        </p:txBody>
      </p:sp>
      <p:sp>
        <p:nvSpPr>
          <p:cNvPr id="9" name="TextBox 8"/>
          <p:cNvSpPr txBox="1"/>
          <p:nvPr/>
        </p:nvSpPr>
        <p:spPr>
          <a:xfrm>
            <a:off x="5029200" y="2819400"/>
            <a:ext cx="3212182" cy="707886"/>
          </a:xfrm>
          <a:prstGeom prst="rect">
            <a:avLst/>
          </a:prstGeom>
          <a:noFill/>
        </p:spPr>
        <p:txBody>
          <a:bodyPr wrap="square" rtlCol="0">
            <a:spAutoFit/>
          </a:bodyPr>
          <a:lstStyle/>
          <a:p>
            <a:pPr algn="ctr"/>
            <a:r>
              <a:rPr lang="en-US" sz="2000" b="0" dirty="0" smtClean="0">
                <a:solidFill>
                  <a:schemeClr val="bg1"/>
                </a:solidFill>
                <a:latin typeface="Gill Sans"/>
                <a:cs typeface="Gill Sans"/>
              </a:rPr>
              <a:t>What we really need is a scripting language!</a:t>
            </a:r>
          </a:p>
        </p:txBody>
      </p:sp>
      <p:sp>
        <p:nvSpPr>
          <p:cNvPr id="10" name="TextBox 9"/>
          <p:cNvSpPr txBox="1"/>
          <p:nvPr/>
        </p:nvSpPr>
        <p:spPr>
          <a:xfrm>
            <a:off x="719301" y="4019490"/>
            <a:ext cx="1143000" cy="400110"/>
          </a:xfrm>
          <a:prstGeom prst="rect">
            <a:avLst/>
          </a:prstGeom>
          <a:noFill/>
        </p:spPr>
        <p:txBody>
          <a:bodyPr wrap="square" rtlCol="0">
            <a:spAutoFit/>
          </a:bodyPr>
          <a:lstStyle/>
          <a:p>
            <a:pPr algn="ctr"/>
            <a:r>
              <a:rPr lang="en-US" sz="2000" b="0" dirty="0" smtClean="0">
                <a:solidFill>
                  <a:schemeClr val="bg1"/>
                </a:solidFill>
                <a:latin typeface="Gill Sans"/>
                <a:cs typeface="Gill Sans"/>
              </a:rPr>
              <a:t>Answer:</a:t>
            </a:r>
          </a:p>
        </p:txBody>
      </p:sp>
      <p:sp>
        <p:nvSpPr>
          <p:cNvPr id="11" name="TextBox 10"/>
          <p:cNvSpPr txBox="1"/>
          <p:nvPr/>
        </p:nvSpPr>
        <p:spPr>
          <a:xfrm>
            <a:off x="5181600" y="4019490"/>
            <a:ext cx="1143000" cy="400110"/>
          </a:xfrm>
          <a:prstGeom prst="rect">
            <a:avLst/>
          </a:prstGeom>
          <a:noFill/>
        </p:spPr>
        <p:txBody>
          <a:bodyPr wrap="square" rtlCol="0">
            <a:spAutoFit/>
          </a:bodyPr>
          <a:lstStyle/>
          <a:p>
            <a:pPr algn="ctr"/>
            <a:r>
              <a:rPr lang="en-US" sz="2000" b="0" dirty="0" smtClean="0">
                <a:solidFill>
                  <a:schemeClr val="bg1"/>
                </a:solidFill>
                <a:latin typeface="Gill Sans"/>
                <a:cs typeface="Gill Sans"/>
              </a:rPr>
              <a:t>Answer:</a:t>
            </a:r>
          </a:p>
        </p:txBody>
      </p:sp>
    </p:spTree>
    <p:extLst>
      <p:ext uri="{BB962C8B-B14F-4D97-AF65-F5344CB8AC3E}">
        <p14:creationId xmlns:p14="http://schemas.microsoft.com/office/powerpoint/2010/main" val="400688612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p:bldP spid="1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640px-Yahoo_Logo.sv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53000" y="457200"/>
            <a:ext cx="3505200" cy="668178"/>
          </a:xfrm>
          <a:prstGeom prst="rect">
            <a:avLst/>
          </a:prstGeom>
        </p:spPr>
      </p:pic>
      <p:pic>
        <p:nvPicPr>
          <p:cNvPr id="3" name="Picture 2" descr="640px-Facebook.svg.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800" y="228600"/>
            <a:ext cx="3048000" cy="1147763"/>
          </a:xfrm>
          <a:prstGeom prst="rect">
            <a:avLst/>
          </a:prstGeom>
        </p:spPr>
      </p:pic>
      <p:pic>
        <p:nvPicPr>
          <p:cNvPr id="4" name="Picture 3" descr="hive-logo.png"/>
          <p:cNvPicPr>
            <a:picLocks noChangeAspect="1"/>
          </p:cNvPicPr>
          <p:nvPr/>
        </p:nvPicPr>
        <p:blipFill>
          <a:blip r:embed="rId4" cstate="print"/>
          <a:stretch>
            <a:fillRect/>
          </a:stretch>
        </p:blipFill>
        <p:spPr>
          <a:xfrm>
            <a:off x="1557501" y="1441680"/>
            <a:ext cx="1795299" cy="1606320"/>
          </a:xfrm>
          <a:prstGeom prst="rect">
            <a:avLst/>
          </a:prstGeom>
        </p:spPr>
      </p:pic>
      <p:pic>
        <p:nvPicPr>
          <p:cNvPr id="5" name="Picture 4" descr="pig-in-overalls-big.gif"/>
          <p:cNvPicPr>
            <a:picLocks noChangeAspect="1"/>
          </p:cNvPicPr>
          <p:nvPr/>
        </p:nvPicPr>
        <p:blipFill>
          <a:blip r:embed="rId5" cstate="print"/>
          <a:stretch>
            <a:fillRect/>
          </a:stretch>
        </p:blipFill>
        <p:spPr>
          <a:xfrm>
            <a:off x="6248400" y="1295400"/>
            <a:ext cx="1181206" cy="1752600"/>
          </a:xfrm>
          <a:prstGeom prst="rect">
            <a:avLst/>
          </a:prstGeom>
        </p:spPr>
      </p:pic>
      <p:sp>
        <p:nvSpPr>
          <p:cNvPr id="12" name="TextBox 11"/>
          <p:cNvSpPr txBox="1"/>
          <p:nvPr/>
        </p:nvSpPr>
        <p:spPr>
          <a:xfrm>
            <a:off x="1600200" y="3409890"/>
            <a:ext cx="1143000" cy="400110"/>
          </a:xfrm>
          <a:prstGeom prst="rect">
            <a:avLst/>
          </a:prstGeom>
          <a:noFill/>
        </p:spPr>
        <p:txBody>
          <a:bodyPr wrap="square" rtlCol="0">
            <a:spAutoFit/>
          </a:bodyPr>
          <a:lstStyle/>
          <a:p>
            <a:pPr algn="ctr"/>
            <a:r>
              <a:rPr lang="en-US" sz="2000" b="0" dirty="0" smtClean="0">
                <a:solidFill>
                  <a:schemeClr val="bg1"/>
                </a:solidFill>
                <a:latin typeface="Gill Sans"/>
                <a:cs typeface="Gill Sans"/>
              </a:rPr>
              <a:t>SQL</a:t>
            </a:r>
          </a:p>
        </p:txBody>
      </p:sp>
      <p:sp>
        <p:nvSpPr>
          <p:cNvPr id="13" name="TextBox 12"/>
          <p:cNvSpPr txBox="1"/>
          <p:nvPr/>
        </p:nvSpPr>
        <p:spPr>
          <a:xfrm>
            <a:off x="5638800" y="3409890"/>
            <a:ext cx="1905000" cy="400110"/>
          </a:xfrm>
          <a:prstGeom prst="rect">
            <a:avLst/>
          </a:prstGeom>
          <a:noFill/>
        </p:spPr>
        <p:txBody>
          <a:bodyPr wrap="square" rtlCol="0">
            <a:spAutoFit/>
          </a:bodyPr>
          <a:lstStyle/>
          <a:p>
            <a:pPr algn="ctr"/>
            <a:r>
              <a:rPr lang="en-US" sz="2000" b="0" dirty="0" smtClean="0">
                <a:solidFill>
                  <a:schemeClr val="bg1"/>
                </a:solidFill>
                <a:latin typeface="Gill Sans"/>
                <a:cs typeface="Gill Sans"/>
              </a:rPr>
              <a:t>Pig Scripts</a:t>
            </a:r>
          </a:p>
        </p:txBody>
      </p:sp>
      <p:sp>
        <p:nvSpPr>
          <p:cNvPr id="14" name="TextBox 13"/>
          <p:cNvSpPr txBox="1"/>
          <p:nvPr/>
        </p:nvSpPr>
        <p:spPr>
          <a:xfrm>
            <a:off x="-1860" y="6248400"/>
            <a:ext cx="9145860" cy="400110"/>
          </a:xfrm>
          <a:prstGeom prst="rect">
            <a:avLst/>
          </a:prstGeom>
          <a:noFill/>
        </p:spPr>
        <p:txBody>
          <a:bodyPr wrap="square" rtlCol="0">
            <a:spAutoFit/>
          </a:bodyPr>
          <a:lstStyle/>
          <a:p>
            <a:pPr algn="ctr"/>
            <a:r>
              <a:rPr lang="en-US" sz="2000" b="0" dirty="0" smtClean="0">
                <a:solidFill>
                  <a:schemeClr val="bg1"/>
                </a:solidFill>
                <a:latin typeface="Gill Sans"/>
                <a:cs typeface="Gill Sans"/>
              </a:rPr>
              <a:t>Both open-source projects today!</a:t>
            </a:r>
          </a:p>
        </p:txBody>
      </p:sp>
      <p:grpSp>
        <p:nvGrpSpPr>
          <p:cNvPr id="163" name="Group 162"/>
          <p:cNvGrpSpPr/>
          <p:nvPr/>
        </p:nvGrpSpPr>
        <p:grpSpPr>
          <a:xfrm>
            <a:off x="827244" y="3886200"/>
            <a:ext cx="2880888" cy="1907949"/>
            <a:chOff x="827244" y="3886200"/>
            <a:chExt cx="2880888" cy="1907949"/>
          </a:xfrm>
        </p:grpSpPr>
        <p:grpSp>
          <p:nvGrpSpPr>
            <p:cNvPr id="35" name="Group 34"/>
            <p:cNvGrpSpPr/>
            <p:nvPr/>
          </p:nvGrpSpPr>
          <p:grpSpPr>
            <a:xfrm rot="20700000">
              <a:off x="827244" y="4744293"/>
              <a:ext cx="1422400" cy="691426"/>
              <a:chOff x="1752600" y="4724400"/>
              <a:chExt cx="1422400" cy="691426"/>
            </a:xfrm>
          </p:grpSpPr>
          <p:cxnSp>
            <p:nvCxnSpPr>
              <p:cNvPr id="15" name="Straight Arrow Connector 14"/>
              <p:cNvCxnSpPr>
                <a:stCxn id="29" idx="2"/>
                <a:endCxn id="22" idx="0"/>
              </p:cNvCxnSpPr>
              <p:nvPr/>
            </p:nvCxnSpPr>
            <p:spPr bwMode="auto">
              <a:xfrm>
                <a:off x="1943100" y="4927600"/>
                <a:ext cx="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16" name="Straight Arrow Connector 15"/>
              <p:cNvCxnSpPr>
                <a:stCxn id="29" idx="2"/>
                <a:endCxn id="20" idx="0"/>
              </p:cNvCxnSpPr>
              <p:nvPr/>
            </p:nvCxnSpPr>
            <p:spPr bwMode="auto">
              <a:xfrm>
                <a:off x="1943100" y="4927600"/>
                <a:ext cx="10414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17" name="Straight Arrow Connector 16"/>
              <p:cNvCxnSpPr>
                <a:stCxn id="28" idx="2"/>
                <a:endCxn id="22" idx="0"/>
              </p:cNvCxnSpPr>
              <p:nvPr/>
            </p:nvCxnSpPr>
            <p:spPr bwMode="auto">
              <a:xfrm flipH="1">
                <a:off x="1943100" y="4927600"/>
                <a:ext cx="4318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18" name="Straight Arrow Connector 17"/>
              <p:cNvCxnSpPr>
                <a:stCxn id="28" idx="2"/>
                <a:endCxn id="20" idx="0"/>
              </p:cNvCxnSpPr>
              <p:nvPr/>
            </p:nvCxnSpPr>
            <p:spPr bwMode="auto">
              <a:xfrm>
                <a:off x="2374900" y="4927600"/>
                <a:ext cx="6096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19" name="Straight Arrow Connector 18"/>
              <p:cNvCxnSpPr>
                <a:stCxn id="27" idx="2"/>
                <a:endCxn id="21" idx="0"/>
              </p:cNvCxnSpPr>
              <p:nvPr/>
            </p:nvCxnSpPr>
            <p:spPr bwMode="auto">
              <a:xfrm flipH="1">
                <a:off x="2374900" y="4927600"/>
                <a:ext cx="6096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sp>
            <p:nvSpPr>
              <p:cNvPr id="20" name="Rectangle 19"/>
              <p:cNvSpPr>
                <a:spLocks noChangeArrowheads="1"/>
              </p:cNvSpPr>
              <p:nvPr/>
            </p:nvSpPr>
            <p:spPr bwMode="auto">
              <a:xfrm>
                <a:off x="2794000" y="5207000"/>
                <a:ext cx="381000" cy="2032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sz="500" b="0" dirty="0" smtClean="0">
                    <a:solidFill>
                      <a:schemeClr val="bg2"/>
                    </a:solidFill>
                  </a:rPr>
                  <a:t>reduce</a:t>
                </a:r>
                <a:endParaRPr lang="en-US" sz="500" b="0" dirty="0">
                  <a:solidFill>
                    <a:schemeClr val="bg2"/>
                  </a:solidFill>
                </a:endParaRPr>
              </a:p>
            </p:txBody>
          </p:sp>
          <p:sp>
            <p:nvSpPr>
              <p:cNvPr id="21" name="Rectangle 20"/>
              <p:cNvSpPr>
                <a:spLocks noChangeArrowheads="1"/>
              </p:cNvSpPr>
              <p:nvPr/>
            </p:nvSpPr>
            <p:spPr bwMode="auto">
              <a:xfrm>
                <a:off x="2184400" y="5207000"/>
                <a:ext cx="381000" cy="2032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sz="500" b="0" dirty="0" smtClean="0">
                    <a:solidFill>
                      <a:schemeClr val="bg2"/>
                    </a:solidFill>
                  </a:rPr>
                  <a:t>reduce</a:t>
                </a:r>
                <a:endParaRPr lang="en-US" sz="500" b="0" dirty="0">
                  <a:solidFill>
                    <a:schemeClr val="bg2"/>
                  </a:solidFill>
                </a:endParaRPr>
              </a:p>
            </p:txBody>
          </p:sp>
          <p:sp>
            <p:nvSpPr>
              <p:cNvPr id="22" name="Rectangle 21"/>
              <p:cNvSpPr>
                <a:spLocks noChangeArrowheads="1"/>
              </p:cNvSpPr>
              <p:nvPr/>
            </p:nvSpPr>
            <p:spPr bwMode="auto">
              <a:xfrm>
                <a:off x="1752600" y="5207000"/>
                <a:ext cx="381000" cy="2032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sz="500" b="0" dirty="0" smtClean="0">
                    <a:solidFill>
                      <a:schemeClr val="bg2"/>
                    </a:solidFill>
                  </a:rPr>
                  <a:t>reduce</a:t>
                </a:r>
                <a:endParaRPr lang="en-US" sz="500" b="0" dirty="0">
                  <a:solidFill>
                    <a:schemeClr val="bg2"/>
                  </a:solidFill>
                </a:endParaRPr>
              </a:p>
            </p:txBody>
          </p:sp>
          <p:cxnSp>
            <p:nvCxnSpPr>
              <p:cNvPr id="23" name="Straight Arrow Connector 22"/>
              <p:cNvCxnSpPr>
                <a:stCxn id="29" idx="2"/>
                <a:endCxn id="21" idx="0"/>
              </p:cNvCxnSpPr>
              <p:nvPr/>
            </p:nvCxnSpPr>
            <p:spPr bwMode="auto">
              <a:xfrm>
                <a:off x="1943100" y="4927600"/>
                <a:ext cx="4318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24" name="Straight Arrow Connector 23"/>
              <p:cNvCxnSpPr>
                <a:stCxn id="28" idx="2"/>
                <a:endCxn id="21" idx="0"/>
              </p:cNvCxnSpPr>
              <p:nvPr/>
            </p:nvCxnSpPr>
            <p:spPr bwMode="auto">
              <a:xfrm>
                <a:off x="2374900" y="4927600"/>
                <a:ext cx="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25" name="Straight Arrow Connector 24"/>
              <p:cNvCxnSpPr>
                <a:stCxn id="27" idx="2"/>
                <a:endCxn id="22" idx="0"/>
              </p:cNvCxnSpPr>
              <p:nvPr/>
            </p:nvCxnSpPr>
            <p:spPr bwMode="auto">
              <a:xfrm flipH="1">
                <a:off x="1943100" y="4927600"/>
                <a:ext cx="10414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26" name="Straight Arrow Connector 25"/>
              <p:cNvCxnSpPr>
                <a:stCxn id="27" idx="2"/>
                <a:endCxn id="20" idx="0"/>
              </p:cNvCxnSpPr>
              <p:nvPr/>
            </p:nvCxnSpPr>
            <p:spPr bwMode="auto">
              <a:xfrm>
                <a:off x="2984500" y="4927600"/>
                <a:ext cx="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sp>
            <p:nvSpPr>
              <p:cNvPr id="27" name="Rectangle 26"/>
              <p:cNvSpPr>
                <a:spLocks noChangeArrowheads="1"/>
              </p:cNvSpPr>
              <p:nvPr/>
            </p:nvSpPr>
            <p:spPr bwMode="auto">
              <a:xfrm>
                <a:off x="2794000" y="4724400"/>
                <a:ext cx="381000" cy="2032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sz="500" b="0">
                    <a:solidFill>
                      <a:schemeClr val="bg2"/>
                    </a:solidFill>
                  </a:rPr>
                  <a:t>map</a:t>
                </a:r>
              </a:p>
            </p:txBody>
          </p:sp>
          <p:sp>
            <p:nvSpPr>
              <p:cNvPr id="28" name="Rectangle 27"/>
              <p:cNvSpPr>
                <a:spLocks noChangeArrowheads="1"/>
              </p:cNvSpPr>
              <p:nvPr/>
            </p:nvSpPr>
            <p:spPr bwMode="auto">
              <a:xfrm>
                <a:off x="2184400" y="4724400"/>
                <a:ext cx="381000" cy="2032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sz="500" b="0">
                    <a:solidFill>
                      <a:schemeClr val="bg2"/>
                    </a:solidFill>
                  </a:rPr>
                  <a:t>map</a:t>
                </a:r>
              </a:p>
            </p:txBody>
          </p:sp>
          <p:sp>
            <p:nvSpPr>
              <p:cNvPr id="29" name="Rectangle 28"/>
              <p:cNvSpPr>
                <a:spLocks noChangeArrowheads="1"/>
              </p:cNvSpPr>
              <p:nvPr/>
            </p:nvSpPr>
            <p:spPr bwMode="auto">
              <a:xfrm>
                <a:off x="1752600" y="4724400"/>
                <a:ext cx="381000" cy="2032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sz="500" b="0">
                    <a:solidFill>
                      <a:schemeClr val="bg2"/>
                    </a:solidFill>
                  </a:rPr>
                  <a:t>map</a:t>
                </a:r>
              </a:p>
            </p:txBody>
          </p:sp>
          <p:sp>
            <p:nvSpPr>
              <p:cNvPr id="30" name="TextBox 29"/>
              <p:cNvSpPr txBox="1"/>
              <p:nvPr/>
            </p:nvSpPr>
            <p:spPr>
              <a:xfrm>
                <a:off x="2570614" y="4775200"/>
                <a:ext cx="248786" cy="169277"/>
              </a:xfrm>
              <a:prstGeom prst="rect">
                <a:avLst/>
              </a:prstGeom>
              <a:noFill/>
            </p:spPr>
            <p:txBody>
              <a:bodyPr wrap="none" rtlCol="0">
                <a:spAutoFit/>
              </a:bodyPr>
              <a:lstStyle/>
              <a:p>
                <a:r>
                  <a:rPr lang="en-US" sz="500" dirty="0" smtClean="0">
                    <a:solidFill>
                      <a:schemeClr val="bg1"/>
                    </a:solidFill>
                  </a:rPr>
                  <a:t>…</a:t>
                </a:r>
                <a:endParaRPr lang="en-US" sz="500" dirty="0">
                  <a:solidFill>
                    <a:schemeClr val="bg1"/>
                  </a:solidFill>
                </a:endParaRPr>
              </a:p>
            </p:txBody>
          </p:sp>
          <p:sp>
            <p:nvSpPr>
              <p:cNvPr id="31" name="TextBox 30"/>
              <p:cNvSpPr txBox="1"/>
              <p:nvPr/>
            </p:nvSpPr>
            <p:spPr>
              <a:xfrm>
                <a:off x="2570614" y="5246549"/>
                <a:ext cx="248786" cy="169277"/>
              </a:xfrm>
              <a:prstGeom prst="rect">
                <a:avLst/>
              </a:prstGeom>
              <a:noFill/>
            </p:spPr>
            <p:txBody>
              <a:bodyPr wrap="none" rtlCol="0">
                <a:spAutoFit/>
              </a:bodyPr>
              <a:lstStyle/>
              <a:p>
                <a:r>
                  <a:rPr lang="en-US" sz="500" dirty="0" smtClean="0">
                    <a:solidFill>
                      <a:schemeClr val="bg1"/>
                    </a:solidFill>
                  </a:rPr>
                  <a:t>…</a:t>
                </a:r>
                <a:endParaRPr lang="en-US" sz="500" dirty="0">
                  <a:solidFill>
                    <a:schemeClr val="bg1"/>
                  </a:solidFill>
                </a:endParaRPr>
              </a:p>
            </p:txBody>
          </p:sp>
        </p:grpSp>
        <p:grpSp>
          <p:nvGrpSpPr>
            <p:cNvPr id="36" name="Group 35"/>
            <p:cNvGrpSpPr/>
            <p:nvPr/>
          </p:nvGrpSpPr>
          <p:grpSpPr>
            <a:xfrm rot="454975">
              <a:off x="1086646" y="4923008"/>
              <a:ext cx="1422400" cy="691426"/>
              <a:chOff x="1752600" y="4724400"/>
              <a:chExt cx="1422400" cy="691426"/>
            </a:xfrm>
          </p:grpSpPr>
          <p:cxnSp>
            <p:nvCxnSpPr>
              <p:cNvPr id="37" name="Straight Arrow Connector 36"/>
              <p:cNvCxnSpPr>
                <a:stCxn id="51" idx="2"/>
                <a:endCxn id="44" idx="0"/>
              </p:cNvCxnSpPr>
              <p:nvPr/>
            </p:nvCxnSpPr>
            <p:spPr bwMode="auto">
              <a:xfrm>
                <a:off x="1943100" y="4927600"/>
                <a:ext cx="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38" name="Straight Arrow Connector 37"/>
              <p:cNvCxnSpPr>
                <a:stCxn id="51" idx="2"/>
                <a:endCxn id="42" idx="0"/>
              </p:cNvCxnSpPr>
              <p:nvPr/>
            </p:nvCxnSpPr>
            <p:spPr bwMode="auto">
              <a:xfrm>
                <a:off x="1943100" y="4927600"/>
                <a:ext cx="10414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39" name="Straight Arrow Connector 38"/>
              <p:cNvCxnSpPr>
                <a:stCxn id="50" idx="2"/>
                <a:endCxn id="44" idx="0"/>
              </p:cNvCxnSpPr>
              <p:nvPr/>
            </p:nvCxnSpPr>
            <p:spPr bwMode="auto">
              <a:xfrm flipH="1">
                <a:off x="1943100" y="4927600"/>
                <a:ext cx="4318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40" name="Straight Arrow Connector 39"/>
              <p:cNvCxnSpPr>
                <a:stCxn id="50" idx="2"/>
                <a:endCxn id="42" idx="0"/>
              </p:cNvCxnSpPr>
              <p:nvPr/>
            </p:nvCxnSpPr>
            <p:spPr bwMode="auto">
              <a:xfrm>
                <a:off x="2374900" y="4927600"/>
                <a:ext cx="6096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41" name="Straight Arrow Connector 40"/>
              <p:cNvCxnSpPr>
                <a:stCxn id="49" idx="2"/>
                <a:endCxn id="43" idx="0"/>
              </p:cNvCxnSpPr>
              <p:nvPr/>
            </p:nvCxnSpPr>
            <p:spPr bwMode="auto">
              <a:xfrm flipH="1">
                <a:off x="2374900" y="4927600"/>
                <a:ext cx="6096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sp>
            <p:nvSpPr>
              <p:cNvPr id="42" name="Rectangle 41"/>
              <p:cNvSpPr>
                <a:spLocks noChangeArrowheads="1"/>
              </p:cNvSpPr>
              <p:nvPr/>
            </p:nvSpPr>
            <p:spPr bwMode="auto">
              <a:xfrm>
                <a:off x="2794000" y="5207000"/>
                <a:ext cx="381000" cy="2032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sz="500" b="0" dirty="0" smtClean="0">
                    <a:solidFill>
                      <a:schemeClr val="bg2"/>
                    </a:solidFill>
                  </a:rPr>
                  <a:t>reduce</a:t>
                </a:r>
                <a:endParaRPr lang="en-US" sz="500" b="0" dirty="0">
                  <a:solidFill>
                    <a:schemeClr val="bg2"/>
                  </a:solidFill>
                </a:endParaRPr>
              </a:p>
            </p:txBody>
          </p:sp>
          <p:sp>
            <p:nvSpPr>
              <p:cNvPr id="43" name="Rectangle 42"/>
              <p:cNvSpPr>
                <a:spLocks noChangeArrowheads="1"/>
              </p:cNvSpPr>
              <p:nvPr/>
            </p:nvSpPr>
            <p:spPr bwMode="auto">
              <a:xfrm>
                <a:off x="2184400" y="5207000"/>
                <a:ext cx="381000" cy="2032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sz="500" b="0" dirty="0" smtClean="0">
                    <a:solidFill>
                      <a:schemeClr val="bg2"/>
                    </a:solidFill>
                  </a:rPr>
                  <a:t>reduce</a:t>
                </a:r>
                <a:endParaRPr lang="en-US" sz="500" b="0" dirty="0">
                  <a:solidFill>
                    <a:schemeClr val="bg2"/>
                  </a:solidFill>
                </a:endParaRPr>
              </a:p>
            </p:txBody>
          </p:sp>
          <p:sp>
            <p:nvSpPr>
              <p:cNvPr id="44" name="Rectangle 43"/>
              <p:cNvSpPr>
                <a:spLocks noChangeArrowheads="1"/>
              </p:cNvSpPr>
              <p:nvPr/>
            </p:nvSpPr>
            <p:spPr bwMode="auto">
              <a:xfrm>
                <a:off x="1752600" y="5207000"/>
                <a:ext cx="381000" cy="2032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sz="500" b="0" dirty="0" smtClean="0">
                    <a:solidFill>
                      <a:schemeClr val="bg2"/>
                    </a:solidFill>
                  </a:rPr>
                  <a:t>reduce</a:t>
                </a:r>
                <a:endParaRPr lang="en-US" sz="500" b="0" dirty="0">
                  <a:solidFill>
                    <a:schemeClr val="bg2"/>
                  </a:solidFill>
                </a:endParaRPr>
              </a:p>
            </p:txBody>
          </p:sp>
          <p:cxnSp>
            <p:nvCxnSpPr>
              <p:cNvPr id="45" name="Straight Arrow Connector 44"/>
              <p:cNvCxnSpPr>
                <a:stCxn id="51" idx="2"/>
                <a:endCxn id="43" idx="0"/>
              </p:cNvCxnSpPr>
              <p:nvPr/>
            </p:nvCxnSpPr>
            <p:spPr bwMode="auto">
              <a:xfrm>
                <a:off x="1943100" y="4927600"/>
                <a:ext cx="4318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46" name="Straight Arrow Connector 45"/>
              <p:cNvCxnSpPr>
                <a:stCxn id="50" idx="2"/>
                <a:endCxn id="43" idx="0"/>
              </p:cNvCxnSpPr>
              <p:nvPr/>
            </p:nvCxnSpPr>
            <p:spPr bwMode="auto">
              <a:xfrm>
                <a:off x="2374900" y="4927600"/>
                <a:ext cx="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47" name="Straight Arrow Connector 46"/>
              <p:cNvCxnSpPr>
                <a:stCxn id="49" idx="2"/>
                <a:endCxn id="44" idx="0"/>
              </p:cNvCxnSpPr>
              <p:nvPr/>
            </p:nvCxnSpPr>
            <p:spPr bwMode="auto">
              <a:xfrm flipH="1">
                <a:off x="1943100" y="4927600"/>
                <a:ext cx="10414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48" name="Straight Arrow Connector 47"/>
              <p:cNvCxnSpPr>
                <a:stCxn id="49" idx="2"/>
                <a:endCxn id="42" idx="0"/>
              </p:cNvCxnSpPr>
              <p:nvPr/>
            </p:nvCxnSpPr>
            <p:spPr bwMode="auto">
              <a:xfrm>
                <a:off x="2984500" y="4927600"/>
                <a:ext cx="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sp>
            <p:nvSpPr>
              <p:cNvPr id="49" name="Rectangle 48"/>
              <p:cNvSpPr>
                <a:spLocks noChangeArrowheads="1"/>
              </p:cNvSpPr>
              <p:nvPr/>
            </p:nvSpPr>
            <p:spPr bwMode="auto">
              <a:xfrm>
                <a:off x="2794000" y="4724400"/>
                <a:ext cx="381000" cy="2032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sz="500" b="0">
                    <a:solidFill>
                      <a:schemeClr val="bg2"/>
                    </a:solidFill>
                  </a:rPr>
                  <a:t>map</a:t>
                </a:r>
              </a:p>
            </p:txBody>
          </p:sp>
          <p:sp>
            <p:nvSpPr>
              <p:cNvPr id="50" name="Rectangle 49"/>
              <p:cNvSpPr>
                <a:spLocks noChangeArrowheads="1"/>
              </p:cNvSpPr>
              <p:nvPr/>
            </p:nvSpPr>
            <p:spPr bwMode="auto">
              <a:xfrm>
                <a:off x="2184400" y="4724400"/>
                <a:ext cx="381000" cy="2032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sz="500" b="0">
                    <a:solidFill>
                      <a:schemeClr val="bg2"/>
                    </a:solidFill>
                  </a:rPr>
                  <a:t>map</a:t>
                </a:r>
              </a:p>
            </p:txBody>
          </p:sp>
          <p:sp>
            <p:nvSpPr>
              <p:cNvPr id="51" name="Rectangle 50"/>
              <p:cNvSpPr>
                <a:spLocks noChangeArrowheads="1"/>
              </p:cNvSpPr>
              <p:nvPr/>
            </p:nvSpPr>
            <p:spPr bwMode="auto">
              <a:xfrm>
                <a:off x="1752600" y="4724400"/>
                <a:ext cx="381000" cy="2032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sz="500" b="0">
                    <a:solidFill>
                      <a:schemeClr val="bg2"/>
                    </a:solidFill>
                  </a:rPr>
                  <a:t>map</a:t>
                </a:r>
              </a:p>
            </p:txBody>
          </p:sp>
          <p:sp>
            <p:nvSpPr>
              <p:cNvPr id="52" name="TextBox 51"/>
              <p:cNvSpPr txBox="1"/>
              <p:nvPr/>
            </p:nvSpPr>
            <p:spPr>
              <a:xfrm>
                <a:off x="2570614" y="4775200"/>
                <a:ext cx="248786" cy="169277"/>
              </a:xfrm>
              <a:prstGeom prst="rect">
                <a:avLst/>
              </a:prstGeom>
              <a:noFill/>
            </p:spPr>
            <p:txBody>
              <a:bodyPr wrap="none" rtlCol="0">
                <a:spAutoFit/>
              </a:bodyPr>
              <a:lstStyle/>
              <a:p>
                <a:r>
                  <a:rPr lang="en-US" sz="500" dirty="0" smtClean="0">
                    <a:solidFill>
                      <a:schemeClr val="bg1"/>
                    </a:solidFill>
                  </a:rPr>
                  <a:t>…</a:t>
                </a:r>
                <a:endParaRPr lang="en-US" sz="500" dirty="0">
                  <a:solidFill>
                    <a:schemeClr val="bg1"/>
                  </a:solidFill>
                </a:endParaRPr>
              </a:p>
            </p:txBody>
          </p:sp>
          <p:sp>
            <p:nvSpPr>
              <p:cNvPr id="53" name="TextBox 52"/>
              <p:cNvSpPr txBox="1"/>
              <p:nvPr/>
            </p:nvSpPr>
            <p:spPr>
              <a:xfrm>
                <a:off x="2570614" y="5246549"/>
                <a:ext cx="248786" cy="169277"/>
              </a:xfrm>
              <a:prstGeom prst="rect">
                <a:avLst/>
              </a:prstGeom>
              <a:noFill/>
            </p:spPr>
            <p:txBody>
              <a:bodyPr wrap="none" rtlCol="0">
                <a:spAutoFit/>
              </a:bodyPr>
              <a:lstStyle/>
              <a:p>
                <a:r>
                  <a:rPr lang="en-US" sz="500" dirty="0" smtClean="0">
                    <a:solidFill>
                      <a:schemeClr val="bg1"/>
                    </a:solidFill>
                  </a:rPr>
                  <a:t>…</a:t>
                </a:r>
                <a:endParaRPr lang="en-US" sz="500" dirty="0">
                  <a:solidFill>
                    <a:schemeClr val="bg1"/>
                  </a:solidFill>
                </a:endParaRPr>
              </a:p>
            </p:txBody>
          </p:sp>
        </p:grpSp>
        <p:grpSp>
          <p:nvGrpSpPr>
            <p:cNvPr id="54" name="Group 53"/>
            <p:cNvGrpSpPr/>
            <p:nvPr/>
          </p:nvGrpSpPr>
          <p:grpSpPr>
            <a:xfrm rot="153381">
              <a:off x="2046444" y="4758921"/>
              <a:ext cx="1422400" cy="691426"/>
              <a:chOff x="1752600" y="4724400"/>
              <a:chExt cx="1422400" cy="691426"/>
            </a:xfrm>
          </p:grpSpPr>
          <p:cxnSp>
            <p:nvCxnSpPr>
              <p:cNvPr id="55" name="Straight Arrow Connector 54"/>
              <p:cNvCxnSpPr>
                <a:stCxn id="69" idx="2"/>
                <a:endCxn id="62" idx="0"/>
              </p:cNvCxnSpPr>
              <p:nvPr/>
            </p:nvCxnSpPr>
            <p:spPr bwMode="auto">
              <a:xfrm>
                <a:off x="1943100" y="4927600"/>
                <a:ext cx="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56" name="Straight Arrow Connector 55"/>
              <p:cNvCxnSpPr>
                <a:stCxn id="69" idx="2"/>
                <a:endCxn id="60" idx="0"/>
              </p:cNvCxnSpPr>
              <p:nvPr/>
            </p:nvCxnSpPr>
            <p:spPr bwMode="auto">
              <a:xfrm>
                <a:off x="1943100" y="4927600"/>
                <a:ext cx="10414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57" name="Straight Arrow Connector 56"/>
              <p:cNvCxnSpPr>
                <a:stCxn id="68" idx="2"/>
                <a:endCxn id="62" idx="0"/>
              </p:cNvCxnSpPr>
              <p:nvPr/>
            </p:nvCxnSpPr>
            <p:spPr bwMode="auto">
              <a:xfrm flipH="1">
                <a:off x="1943100" y="4927600"/>
                <a:ext cx="4318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58" name="Straight Arrow Connector 57"/>
              <p:cNvCxnSpPr>
                <a:stCxn id="68" idx="2"/>
                <a:endCxn id="60" idx="0"/>
              </p:cNvCxnSpPr>
              <p:nvPr/>
            </p:nvCxnSpPr>
            <p:spPr bwMode="auto">
              <a:xfrm>
                <a:off x="2374900" y="4927600"/>
                <a:ext cx="6096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59" name="Straight Arrow Connector 58"/>
              <p:cNvCxnSpPr>
                <a:stCxn id="67" idx="2"/>
                <a:endCxn id="61" idx="0"/>
              </p:cNvCxnSpPr>
              <p:nvPr/>
            </p:nvCxnSpPr>
            <p:spPr bwMode="auto">
              <a:xfrm flipH="1">
                <a:off x="2374900" y="4927600"/>
                <a:ext cx="6096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sp>
            <p:nvSpPr>
              <p:cNvPr id="60" name="Rectangle 59"/>
              <p:cNvSpPr>
                <a:spLocks noChangeArrowheads="1"/>
              </p:cNvSpPr>
              <p:nvPr/>
            </p:nvSpPr>
            <p:spPr bwMode="auto">
              <a:xfrm>
                <a:off x="2794000" y="5207000"/>
                <a:ext cx="381000" cy="2032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sz="500" b="0" dirty="0" smtClean="0">
                    <a:solidFill>
                      <a:schemeClr val="bg2"/>
                    </a:solidFill>
                  </a:rPr>
                  <a:t>reduce</a:t>
                </a:r>
                <a:endParaRPr lang="en-US" sz="500" b="0" dirty="0">
                  <a:solidFill>
                    <a:schemeClr val="bg2"/>
                  </a:solidFill>
                </a:endParaRPr>
              </a:p>
            </p:txBody>
          </p:sp>
          <p:sp>
            <p:nvSpPr>
              <p:cNvPr id="61" name="Rectangle 60"/>
              <p:cNvSpPr>
                <a:spLocks noChangeArrowheads="1"/>
              </p:cNvSpPr>
              <p:nvPr/>
            </p:nvSpPr>
            <p:spPr bwMode="auto">
              <a:xfrm>
                <a:off x="2184400" y="5207000"/>
                <a:ext cx="381000" cy="2032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sz="500" b="0" dirty="0" smtClean="0">
                    <a:solidFill>
                      <a:schemeClr val="bg2"/>
                    </a:solidFill>
                  </a:rPr>
                  <a:t>reduce</a:t>
                </a:r>
                <a:endParaRPr lang="en-US" sz="500" b="0" dirty="0">
                  <a:solidFill>
                    <a:schemeClr val="bg2"/>
                  </a:solidFill>
                </a:endParaRPr>
              </a:p>
            </p:txBody>
          </p:sp>
          <p:sp>
            <p:nvSpPr>
              <p:cNvPr id="62" name="Rectangle 61"/>
              <p:cNvSpPr>
                <a:spLocks noChangeArrowheads="1"/>
              </p:cNvSpPr>
              <p:nvPr/>
            </p:nvSpPr>
            <p:spPr bwMode="auto">
              <a:xfrm>
                <a:off x="1752600" y="5207000"/>
                <a:ext cx="381000" cy="2032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sz="500" b="0" dirty="0" smtClean="0">
                    <a:solidFill>
                      <a:schemeClr val="bg2"/>
                    </a:solidFill>
                  </a:rPr>
                  <a:t>reduce</a:t>
                </a:r>
                <a:endParaRPr lang="en-US" sz="500" b="0" dirty="0">
                  <a:solidFill>
                    <a:schemeClr val="bg2"/>
                  </a:solidFill>
                </a:endParaRPr>
              </a:p>
            </p:txBody>
          </p:sp>
          <p:cxnSp>
            <p:nvCxnSpPr>
              <p:cNvPr id="63" name="Straight Arrow Connector 62"/>
              <p:cNvCxnSpPr>
                <a:stCxn id="69" idx="2"/>
                <a:endCxn id="61" idx="0"/>
              </p:cNvCxnSpPr>
              <p:nvPr/>
            </p:nvCxnSpPr>
            <p:spPr bwMode="auto">
              <a:xfrm>
                <a:off x="1943100" y="4927600"/>
                <a:ext cx="4318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64" name="Straight Arrow Connector 63"/>
              <p:cNvCxnSpPr>
                <a:stCxn id="68" idx="2"/>
                <a:endCxn id="61" idx="0"/>
              </p:cNvCxnSpPr>
              <p:nvPr/>
            </p:nvCxnSpPr>
            <p:spPr bwMode="auto">
              <a:xfrm>
                <a:off x="2374900" y="4927600"/>
                <a:ext cx="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65" name="Straight Arrow Connector 64"/>
              <p:cNvCxnSpPr>
                <a:stCxn id="67" idx="2"/>
                <a:endCxn id="62" idx="0"/>
              </p:cNvCxnSpPr>
              <p:nvPr/>
            </p:nvCxnSpPr>
            <p:spPr bwMode="auto">
              <a:xfrm flipH="1">
                <a:off x="1943100" y="4927600"/>
                <a:ext cx="10414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66" name="Straight Arrow Connector 65"/>
              <p:cNvCxnSpPr>
                <a:stCxn id="67" idx="2"/>
                <a:endCxn id="60" idx="0"/>
              </p:cNvCxnSpPr>
              <p:nvPr/>
            </p:nvCxnSpPr>
            <p:spPr bwMode="auto">
              <a:xfrm>
                <a:off x="2984500" y="4927600"/>
                <a:ext cx="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sp>
            <p:nvSpPr>
              <p:cNvPr id="67" name="Rectangle 66"/>
              <p:cNvSpPr>
                <a:spLocks noChangeArrowheads="1"/>
              </p:cNvSpPr>
              <p:nvPr/>
            </p:nvSpPr>
            <p:spPr bwMode="auto">
              <a:xfrm>
                <a:off x="2794000" y="4724400"/>
                <a:ext cx="381000" cy="2032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sz="500" b="0">
                    <a:solidFill>
                      <a:schemeClr val="bg2"/>
                    </a:solidFill>
                  </a:rPr>
                  <a:t>map</a:t>
                </a:r>
              </a:p>
            </p:txBody>
          </p:sp>
          <p:sp>
            <p:nvSpPr>
              <p:cNvPr id="68" name="Rectangle 67"/>
              <p:cNvSpPr>
                <a:spLocks noChangeArrowheads="1"/>
              </p:cNvSpPr>
              <p:nvPr/>
            </p:nvSpPr>
            <p:spPr bwMode="auto">
              <a:xfrm>
                <a:off x="2184400" y="4724400"/>
                <a:ext cx="381000" cy="2032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sz="500" b="0">
                    <a:solidFill>
                      <a:schemeClr val="bg2"/>
                    </a:solidFill>
                  </a:rPr>
                  <a:t>map</a:t>
                </a:r>
              </a:p>
            </p:txBody>
          </p:sp>
          <p:sp>
            <p:nvSpPr>
              <p:cNvPr id="69" name="Rectangle 68"/>
              <p:cNvSpPr>
                <a:spLocks noChangeArrowheads="1"/>
              </p:cNvSpPr>
              <p:nvPr/>
            </p:nvSpPr>
            <p:spPr bwMode="auto">
              <a:xfrm>
                <a:off x="1752600" y="4724400"/>
                <a:ext cx="381000" cy="2032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sz="500" b="0">
                    <a:solidFill>
                      <a:schemeClr val="bg2"/>
                    </a:solidFill>
                  </a:rPr>
                  <a:t>map</a:t>
                </a:r>
              </a:p>
            </p:txBody>
          </p:sp>
          <p:sp>
            <p:nvSpPr>
              <p:cNvPr id="70" name="TextBox 69"/>
              <p:cNvSpPr txBox="1"/>
              <p:nvPr/>
            </p:nvSpPr>
            <p:spPr>
              <a:xfrm>
                <a:off x="2570614" y="4775200"/>
                <a:ext cx="248786" cy="169277"/>
              </a:xfrm>
              <a:prstGeom prst="rect">
                <a:avLst/>
              </a:prstGeom>
              <a:noFill/>
            </p:spPr>
            <p:txBody>
              <a:bodyPr wrap="none" rtlCol="0">
                <a:spAutoFit/>
              </a:bodyPr>
              <a:lstStyle/>
              <a:p>
                <a:r>
                  <a:rPr lang="en-US" sz="500" dirty="0" smtClean="0">
                    <a:solidFill>
                      <a:schemeClr val="bg1"/>
                    </a:solidFill>
                  </a:rPr>
                  <a:t>…</a:t>
                </a:r>
                <a:endParaRPr lang="en-US" sz="500" dirty="0">
                  <a:solidFill>
                    <a:schemeClr val="bg1"/>
                  </a:solidFill>
                </a:endParaRPr>
              </a:p>
            </p:txBody>
          </p:sp>
          <p:sp>
            <p:nvSpPr>
              <p:cNvPr id="71" name="TextBox 70"/>
              <p:cNvSpPr txBox="1"/>
              <p:nvPr/>
            </p:nvSpPr>
            <p:spPr>
              <a:xfrm>
                <a:off x="2570614" y="5246549"/>
                <a:ext cx="248786" cy="169277"/>
              </a:xfrm>
              <a:prstGeom prst="rect">
                <a:avLst/>
              </a:prstGeom>
              <a:noFill/>
            </p:spPr>
            <p:txBody>
              <a:bodyPr wrap="none" rtlCol="0">
                <a:spAutoFit/>
              </a:bodyPr>
              <a:lstStyle/>
              <a:p>
                <a:r>
                  <a:rPr lang="en-US" sz="500" dirty="0" smtClean="0">
                    <a:solidFill>
                      <a:schemeClr val="bg1"/>
                    </a:solidFill>
                  </a:rPr>
                  <a:t>…</a:t>
                </a:r>
                <a:endParaRPr lang="en-US" sz="500" dirty="0">
                  <a:solidFill>
                    <a:schemeClr val="bg1"/>
                  </a:solidFill>
                </a:endParaRPr>
              </a:p>
            </p:txBody>
          </p:sp>
        </p:grpSp>
        <p:grpSp>
          <p:nvGrpSpPr>
            <p:cNvPr id="72" name="Group 71"/>
            <p:cNvGrpSpPr/>
            <p:nvPr/>
          </p:nvGrpSpPr>
          <p:grpSpPr>
            <a:xfrm rot="20829346">
              <a:off x="2285732" y="5102723"/>
              <a:ext cx="1422400" cy="691426"/>
              <a:chOff x="1752600" y="4724400"/>
              <a:chExt cx="1422400" cy="691426"/>
            </a:xfrm>
          </p:grpSpPr>
          <p:cxnSp>
            <p:nvCxnSpPr>
              <p:cNvPr id="73" name="Straight Arrow Connector 72"/>
              <p:cNvCxnSpPr>
                <a:stCxn id="87" idx="2"/>
                <a:endCxn id="80" idx="0"/>
              </p:cNvCxnSpPr>
              <p:nvPr/>
            </p:nvCxnSpPr>
            <p:spPr bwMode="auto">
              <a:xfrm>
                <a:off x="1943100" y="4927600"/>
                <a:ext cx="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74" name="Straight Arrow Connector 73"/>
              <p:cNvCxnSpPr>
                <a:stCxn id="87" idx="2"/>
                <a:endCxn id="78" idx="0"/>
              </p:cNvCxnSpPr>
              <p:nvPr/>
            </p:nvCxnSpPr>
            <p:spPr bwMode="auto">
              <a:xfrm>
                <a:off x="1943100" y="4927600"/>
                <a:ext cx="10414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75" name="Straight Arrow Connector 74"/>
              <p:cNvCxnSpPr>
                <a:stCxn id="86" idx="2"/>
                <a:endCxn id="80" idx="0"/>
              </p:cNvCxnSpPr>
              <p:nvPr/>
            </p:nvCxnSpPr>
            <p:spPr bwMode="auto">
              <a:xfrm flipH="1">
                <a:off x="1943100" y="4927600"/>
                <a:ext cx="4318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76" name="Straight Arrow Connector 75"/>
              <p:cNvCxnSpPr>
                <a:stCxn id="86" idx="2"/>
                <a:endCxn id="78" idx="0"/>
              </p:cNvCxnSpPr>
              <p:nvPr/>
            </p:nvCxnSpPr>
            <p:spPr bwMode="auto">
              <a:xfrm>
                <a:off x="2374900" y="4927600"/>
                <a:ext cx="6096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77" name="Straight Arrow Connector 76"/>
              <p:cNvCxnSpPr>
                <a:stCxn id="85" idx="2"/>
                <a:endCxn id="79" idx="0"/>
              </p:cNvCxnSpPr>
              <p:nvPr/>
            </p:nvCxnSpPr>
            <p:spPr bwMode="auto">
              <a:xfrm flipH="1">
                <a:off x="2374900" y="4927600"/>
                <a:ext cx="6096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sp>
            <p:nvSpPr>
              <p:cNvPr id="78" name="Rectangle 77"/>
              <p:cNvSpPr>
                <a:spLocks noChangeArrowheads="1"/>
              </p:cNvSpPr>
              <p:nvPr/>
            </p:nvSpPr>
            <p:spPr bwMode="auto">
              <a:xfrm>
                <a:off x="2794000" y="5207000"/>
                <a:ext cx="381000" cy="2032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sz="500" b="0" dirty="0" smtClean="0">
                    <a:solidFill>
                      <a:schemeClr val="bg2"/>
                    </a:solidFill>
                  </a:rPr>
                  <a:t>reduce</a:t>
                </a:r>
                <a:endParaRPr lang="en-US" sz="500" b="0" dirty="0">
                  <a:solidFill>
                    <a:schemeClr val="bg2"/>
                  </a:solidFill>
                </a:endParaRPr>
              </a:p>
            </p:txBody>
          </p:sp>
          <p:sp>
            <p:nvSpPr>
              <p:cNvPr id="79" name="Rectangle 78"/>
              <p:cNvSpPr>
                <a:spLocks noChangeArrowheads="1"/>
              </p:cNvSpPr>
              <p:nvPr/>
            </p:nvSpPr>
            <p:spPr bwMode="auto">
              <a:xfrm>
                <a:off x="2184400" y="5207000"/>
                <a:ext cx="381000" cy="2032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sz="500" b="0" dirty="0" smtClean="0">
                    <a:solidFill>
                      <a:schemeClr val="bg2"/>
                    </a:solidFill>
                  </a:rPr>
                  <a:t>reduce</a:t>
                </a:r>
                <a:endParaRPr lang="en-US" sz="500" b="0" dirty="0">
                  <a:solidFill>
                    <a:schemeClr val="bg2"/>
                  </a:solidFill>
                </a:endParaRPr>
              </a:p>
            </p:txBody>
          </p:sp>
          <p:sp>
            <p:nvSpPr>
              <p:cNvPr id="80" name="Rectangle 79"/>
              <p:cNvSpPr>
                <a:spLocks noChangeArrowheads="1"/>
              </p:cNvSpPr>
              <p:nvPr/>
            </p:nvSpPr>
            <p:spPr bwMode="auto">
              <a:xfrm>
                <a:off x="1752600" y="5207000"/>
                <a:ext cx="381000" cy="2032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sz="500" b="0" dirty="0" smtClean="0">
                    <a:solidFill>
                      <a:schemeClr val="bg2"/>
                    </a:solidFill>
                  </a:rPr>
                  <a:t>reduce</a:t>
                </a:r>
                <a:endParaRPr lang="en-US" sz="500" b="0" dirty="0">
                  <a:solidFill>
                    <a:schemeClr val="bg2"/>
                  </a:solidFill>
                </a:endParaRPr>
              </a:p>
            </p:txBody>
          </p:sp>
          <p:cxnSp>
            <p:nvCxnSpPr>
              <p:cNvPr id="81" name="Straight Arrow Connector 80"/>
              <p:cNvCxnSpPr>
                <a:stCxn id="87" idx="2"/>
                <a:endCxn id="79" idx="0"/>
              </p:cNvCxnSpPr>
              <p:nvPr/>
            </p:nvCxnSpPr>
            <p:spPr bwMode="auto">
              <a:xfrm>
                <a:off x="1943100" y="4927600"/>
                <a:ext cx="4318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82" name="Straight Arrow Connector 81"/>
              <p:cNvCxnSpPr>
                <a:stCxn id="86" idx="2"/>
                <a:endCxn id="79" idx="0"/>
              </p:cNvCxnSpPr>
              <p:nvPr/>
            </p:nvCxnSpPr>
            <p:spPr bwMode="auto">
              <a:xfrm>
                <a:off x="2374900" y="4927600"/>
                <a:ext cx="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83" name="Straight Arrow Connector 82"/>
              <p:cNvCxnSpPr>
                <a:stCxn id="85" idx="2"/>
                <a:endCxn id="80" idx="0"/>
              </p:cNvCxnSpPr>
              <p:nvPr/>
            </p:nvCxnSpPr>
            <p:spPr bwMode="auto">
              <a:xfrm flipH="1">
                <a:off x="1943100" y="4927600"/>
                <a:ext cx="10414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84" name="Straight Arrow Connector 83"/>
              <p:cNvCxnSpPr>
                <a:stCxn id="85" idx="2"/>
                <a:endCxn id="78" idx="0"/>
              </p:cNvCxnSpPr>
              <p:nvPr/>
            </p:nvCxnSpPr>
            <p:spPr bwMode="auto">
              <a:xfrm>
                <a:off x="2984500" y="4927600"/>
                <a:ext cx="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sp>
            <p:nvSpPr>
              <p:cNvPr id="85" name="Rectangle 84"/>
              <p:cNvSpPr>
                <a:spLocks noChangeArrowheads="1"/>
              </p:cNvSpPr>
              <p:nvPr/>
            </p:nvSpPr>
            <p:spPr bwMode="auto">
              <a:xfrm>
                <a:off x="2794000" y="4724400"/>
                <a:ext cx="381000" cy="2032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sz="500" b="0">
                    <a:solidFill>
                      <a:schemeClr val="bg2"/>
                    </a:solidFill>
                  </a:rPr>
                  <a:t>map</a:t>
                </a:r>
              </a:p>
            </p:txBody>
          </p:sp>
          <p:sp>
            <p:nvSpPr>
              <p:cNvPr id="86" name="Rectangle 85"/>
              <p:cNvSpPr>
                <a:spLocks noChangeArrowheads="1"/>
              </p:cNvSpPr>
              <p:nvPr/>
            </p:nvSpPr>
            <p:spPr bwMode="auto">
              <a:xfrm>
                <a:off x="2184400" y="4724400"/>
                <a:ext cx="381000" cy="2032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sz="500" b="0">
                    <a:solidFill>
                      <a:schemeClr val="bg2"/>
                    </a:solidFill>
                  </a:rPr>
                  <a:t>map</a:t>
                </a:r>
              </a:p>
            </p:txBody>
          </p:sp>
          <p:sp>
            <p:nvSpPr>
              <p:cNvPr id="87" name="Rectangle 86"/>
              <p:cNvSpPr>
                <a:spLocks noChangeArrowheads="1"/>
              </p:cNvSpPr>
              <p:nvPr/>
            </p:nvSpPr>
            <p:spPr bwMode="auto">
              <a:xfrm>
                <a:off x="1752600" y="4724400"/>
                <a:ext cx="381000" cy="2032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sz="500" b="0">
                    <a:solidFill>
                      <a:schemeClr val="bg2"/>
                    </a:solidFill>
                  </a:rPr>
                  <a:t>map</a:t>
                </a:r>
              </a:p>
            </p:txBody>
          </p:sp>
          <p:sp>
            <p:nvSpPr>
              <p:cNvPr id="88" name="TextBox 87"/>
              <p:cNvSpPr txBox="1"/>
              <p:nvPr/>
            </p:nvSpPr>
            <p:spPr>
              <a:xfrm>
                <a:off x="2570614" y="4775200"/>
                <a:ext cx="248786" cy="169277"/>
              </a:xfrm>
              <a:prstGeom prst="rect">
                <a:avLst/>
              </a:prstGeom>
              <a:noFill/>
            </p:spPr>
            <p:txBody>
              <a:bodyPr wrap="none" rtlCol="0">
                <a:spAutoFit/>
              </a:bodyPr>
              <a:lstStyle/>
              <a:p>
                <a:r>
                  <a:rPr lang="en-US" sz="500" dirty="0" smtClean="0">
                    <a:solidFill>
                      <a:schemeClr val="bg1"/>
                    </a:solidFill>
                  </a:rPr>
                  <a:t>…</a:t>
                </a:r>
                <a:endParaRPr lang="en-US" sz="500" dirty="0">
                  <a:solidFill>
                    <a:schemeClr val="bg1"/>
                  </a:solidFill>
                </a:endParaRPr>
              </a:p>
            </p:txBody>
          </p:sp>
          <p:sp>
            <p:nvSpPr>
              <p:cNvPr id="89" name="TextBox 88"/>
              <p:cNvSpPr txBox="1"/>
              <p:nvPr/>
            </p:nvSpPr>
            <p:spPr>
              <a:xfrm>
                <a:off x="2570614" y="5246549"/>
                <a:ext cx="248786" cy="169277"/>
              </a:xfrm>
              <a:prstGeom prst="rect">
                <a:avLst/>
              </a:prstGeom>
              <a:noFill/>
            </p:spPr>
            <p:txBody>
              <a:bodyPr wrap="none" rtlCol="0">
                <a:spAutoFit/>
              </a:bodyPr>
              <a:lstStyle/>
              <a:p>
                <a:r>
                  <a:rPr lang="en-US" sz="500" dirty="0" smtClean="0">
                    <a:solidFill>
                      <a:schemeClr val="bg1"/>
                    </a:solidFill>
                  </a:rPr>
                  <a:t>…</a:t>
                </a:r>
                <a:endParaRPr lang="en-US" sz="500" dirty="0">
                  <a:solidFill>
                    <a:schemeClr val="bg1"/>
                  </a:solidFill>
                </a:endParaRPr>
              </a:p>
            </p:txBody>
          </p:sp>
        </p:grpSp>
        <p:sp>
          <p:nvSpPr>
            <p:cNvPr id="162" name="Down Arrow 161"/>
            <p:cNvSpPr/>
            <p:nvPr/>
          </p:nvSpPr>
          <p:spPr bwMode="auto">
            <a:xfrm>
              <a:off x="1981200" y="3886200"/>
              <a:ext cx="381000" cy="609600"/>
            </a:xfrm>
            <a:prstGeom prst="downArrow">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grpSp>
      <p:grpSp>
        <p:nvGrpSpPr>
          <p:cNvPr id="164" name="Group 163"/>
          <p:cNvGrpSpPr/>
          <p:nvPr/>
        </p:nvGrpSpPr>
        <p:grpSpPr>
          <a:xfrm>
            <a:off x="5272512" y="3886200"/>
            <a:ext cx="2880888" cy="1907949"/>
            <a:chOff x="827244" y="3886200"/>
            <a:chExt cx="2880888" cy="1907949"/>
          </a:xfrm>
        </p:grpSpPr>
        <p:grpSp>
          <p:nvGrpSpPr>
            <p:cNvPr id="165" name="Group 164"/>
            <p:cNvGrpSpPr/>
            <p:nvPr/>
          </p:nvGrpSpPr>
          <p:grpSpPr>
            <a:xfrm rot="20700000">
              <a:off x="827244" y="4744293"/>
              <a:ext cx="1422400" cy="691426"/>
              <a:chOff x="1752600" y="4724400"/>
              <a:chExt cx="1422400" cy="691426"/>
            </a:xfrm>
          </p:grpSpPr>
          <p:cxnSp>
            <p:nvCxnSpPr>
              <p:cNvPr id="221" name="Straight Arrow Connector 220"/>
              <p:cNvCxnSpPr>
                <a:stCxn id="235" idx="2"/>
                <a:endCxn id="228" idx="0"/>
              </p:cNvCxnSpPr>
              <p:nvPr/>
            </p:nvCxnSpPr>
            <p:spPr bwMode="auto">
              <a:xfrm>
                <a:off x="1943100" y="4927600"/>
                <a:ext cx="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222" name="Straight Arrow Connector 221"/>
              <p:cNvCxnSpPr>
                <a:stCxn id="235" idx="2"/>
                <a:endCxn id="226" idx="0"/>
              </p:cNvCxnSpPr>
              <p:nvPr/>
            </p:nvCxnSpPr>
            <p:spPr bwMode="auto">
              <a:xfrm>
                <a:off x="1943100" y="4927600"/>
                <a:ext cx="10414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223" name="Straight Arrow Connector 222"/>
              <p:cNvCxnSpPr>
                <a:stCxn id="234" idx="2"/>
                <a:endCxn id="228" idx="0"/>
              </p:cNvCxnSpPr>
              <p:nvPr/>
            </p:nvCxnSpPr>
            <p:spPr bwMode="auto">
              <a:xfrm flipH="1">
                <a:off x="1943100" y="4927600"/>
                <a:ext cx="4318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224" name="Straight Arrow Connector 223"/>
              <p:cNvCxnSpPr>
                <a:stCxn id="234" idx="2"/>
                <a:endCxn id="226" idx="0"/>
              </p:cNvCxnSpPr>
              <p:nvPr/>
            </p:nvCxnSpPr>
            <p:spPr bwMode="auto">
              <a:xfrm>
                <a:off x="2374900" y="4927600"/>
                <a:ext cx="6096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225" name="Straight Arrow Connector 224"/>
              <p:cNvCxnSpPr>
                <a:stCxn id="233" idx="2"/>
                <a:endCxn id="227" idx="0"/>
              </p:cNvCxnSpPr>
              <p:nvPr/>
            </p:nvCxnSpPr>
            <p:spPr bwMode="auto">
              <a:xfrm flipH="1">
                <a:off x="2374900" y="4927600"/>
                <a:ext cx="6096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sp>
            <p:nvSpPr>
              <p:cNvPr id="226" name="Rectangle 225"/>
              <p:cNvSpPr>
                <a:spLocks noChangeArrowheads="1"/>
              </p:cNvSpPr>
              <p:nvPr/>
            </p:nvSpPr>
            <p:spPr bwMode="auto">
              <a:xfrm>
                <a:off x="2794000" y="5207000"/>
                <a:ext cx="381000" cy="2032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sz="500" b="0" dirty="0" smtClean="0">
                    <a:solidFill>
                      <a:schemeClr val="bg2"/>
                    </a:solidFill>
                  </a:rPr>
                  <a:t>reduce</a:t>
                </a:r>
                <a:endParaRPr lang="en-US" sz="500" b="0" dirty="0">
                  <a:solidFill>
                    <a:schemeClr val="bg2"/>
                  </a:solidFill>
                </a:endParaRPr>
              </a:p>
            </p:txBody>
          </p:sp>
          <p:sp>
            <p:nvSpPr>
              <p:cNvPr id="227" name="Rectangle 226"/>
              <p:cNvSpPr>
                <a:spLocks noChangeArrowheads="1"/>
              </p:cNvSpPr>
              <p:nvPr/>
            </p:nvSpPr>
            <p:spPr bwMode="auto">
              <a:xfrm>
                <a:off x="2184400" y="5207000"/>
                <a:ext cx="381000" cy="2032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sz="500" b="0" dirty="0" smtClean="0">
                    <a:solidFill>
                      <a:schemeClr val="bg2"/>
                    </a:solidFill>
                  </a:rPr>
                  <a:t>reduce</a:t>
                </a:r>
                <a:endParaRPr lang="en-US" sz="500" b="0" dirty="0">
                  <a:solidFill>
                    <a:schemeClr val="bg2"/>
                  </a:solidFill>
                </a:endParaRPr>
              </a:p>
            </p:txBody>
          </p:sp>
          <p:sp>
            <p:nvSpPr>
              <p:cNvPr id="228" name="Rectangle 227"/>
              <p:cNvSpPr>
                <a:spLocks noChangeArrowheads="1"/>
              </p:cNvSpPr>
              <p:nvPr/>
            </p:nvSpPr>
            <p:spPr bwMode="auto">
              <a:xfrm>
                <a:off x="1752600" y="5207000"/>
                <a:ext cx="381000" cy="2032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sz="500" b="0" dirty="0" smtClean="0">
                    <a:solidFill>
                      <a:schemeClr val="bg2"/>
                    </a:solidFill>
                  </a:rPr>
                  <a:t>reduce</a:t>
                </a:r>
                <a:endParaRPr lang="en-US" sz="500" b="0" dirty="0">
                  <a:solidFill>
                    <a:schemeClr val="bg2"/>
                  </a:solidFill>
                </a:endParaRPr>
              </a:p>
            </p:txBody>
          </p:sp>
          <p:cxnSp>
            <p:nvCxnSpPr>
              <p:cNvPr id="229" name="Straight Arrow Connector 228"/>
              <p:cNvCxnSpPr>
                <a:stCxn id="235" idx="2"/>
                <a:endCxn id="227" idx="0"/>
              </p:cNvCxnSpPr>
              <p:nvPr/>
            </p:nvCxnSpPr>
            <p:spPr bwMode="auto">
              <a:xfrm>
                <a:off x="1943100" y="4927600"/>
                <a:ext cx="4318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230" name="Straight Arrow Connector 229"/>
              <p:cNvCxnSpPr>
                <a:stCxn id="234" idx="2"/>
                <a:endCxn id="227" idx="0"/>
              </p:cNvCxnSpPr>
              <p:nvPr/>
            </p:nvCxnSpPr>
            <p:spPr bwMode="auto">
              <a:xfrm>
                <a:off x="2374900" y="4927600"/>
                <a:ext cx="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231" name="Straight Arrow Connector 230"/>
              <p:cNvCxnSpPr>
                <a:stCxn id="233" idx="2"/>
                <a:endCxn id="228" idx="0"/>
              </p:cNvCxnSpPr>
              <p:nvPr/>
            </p:nvCxnSpPr>
            <p:spPr bwMode="auto">
              <a:xfrm flipH="1">
                <a:off x="1943100" y="4927600"/>
                <a:ext cx="10414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232" name="Straight Arrow Connector 231"/>
              <p:cNvCxnSpPr>
                <a:stCxn id="233" idx="2"/>
                <a:endCxn id="226" idx="0"/>
              </p:cNvCxnSpPr>
              <p:nvPr/>
            </p:nvCxnSpPr>
            <p:spPr bwMode="auto">
              <a:xfrm>
                <a:off x="2984500" y="4927600"/>
                <a:ext cx="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sp>
            <p:nvSpPr>
              <p:cNvPr id="233" name="Rectangle 232"/>
              <p:cNvSpPr>
                <a:spLocks noChangeArrowheads="1"/>
              </p:cNvSpPr>
              <p:nvPr/>
            </p:nvSpPr>
            <p:spPr bwMode="auto">
              <a:xfrm>
                <a:off x="2794000" y="4724400"/>
                <a:ext cx="381000" cy="2032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sz="500" b="0">
                    <a:solidFill>
                      <a:schemeClr val="bg2"/>
                    </a:solidFill>
                  </a:rPr>
                  <a:t>map</a:t>
                </a:r>
              </a:p>
            </p:txBody>
          </p:sp>
          <p:sp>
            <p:nvSpPr>
              <p:cNvPr id="234" name="Rectangle 233"/>
              <p:cNvSpPr>
                <a:spLocks noChangeArrowheads="1"/>
              </p:cNvSpPr>
              <p:nvPr/>
            </p:nvSpPr>
            <p:spPr bwMode="auto">
              <a:xfrm>
                <a:off x="2184400" y="4724400"/>
                <a:ext cx="381000" cy="2032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sz="500" b="0">
                    <a:solidFill>
                      <a:schemeClr val="bg2"/>
                    </a:solidFill>
                  </a:rPr>
                  <a:t>map</a:t>
                </a:r>
              </a:p>
            </p:txBody>
          </p:sp>
          <p:sp>
            <p:nvSpPr>
              <p:cNvPr id="235" name="Rectangle 234"/>
              <p:cNvSpPr>
                <a:spLocks noChangeArrowheads="1"/>
              </p:cNvSpPr>
              <p:nvPr/>
            </p:nvSpPr>
            <p:spPr bwMode="auto">
              <a:xfrm>
                <a:off x="1752600" y="4724400"/>
                <a:ext cx="381000" cy="2032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sz="500" b="0">
                    <a:solidFill>
                      <a:schemeClr val="bg2"/>
                    </a:solidFill>
                  </a:rPr>
                  <a:t>map</a:t>
                </a:r>
              </a:p>
            </p:txBody>
          </p:sp>
          <p:sp>
            <p:nvSpPr>
              <p:cNvPr id="236" name="TextBox 235"/>
              <p:cNvSpPr txBox="1"/>
              <p:nvPr/>
            </p:nvSpPr>
            <p:spPr>
              <a:xfrm>
                <a:off x="2570614" y="4775200"/>
                <a:ext cx="248786" cy="169277"/>
              </a:xfrm>
              <a:prstGeom prst="rect">
                <a:avLst/>
              </a:prstGeom>
              <a:noFill/>
            </p:spPr>
            <p:txBody>
              <a:bodyPr wrap="none" rtlCol="0">
                <a:spAutoFit/>
              </a:bodyPr>
              <a:lstStyle/>
              <a:p>
                <a:r>
                  <a:rPr lang="en-US" sz="500" dirty="0" smtClean="0">
                    <a:solidFill>
                      <a:schemeClr val="bg1"/>
                    </a:solidFill>
                  </a:rPr>
                  <a:t>…</a:t>
                </a:r>
                <a:endParaRPr lang="en-US" sz="500" dirty="0">
                  <a:solidFill>
                    <a:schemeClr val="bg1"/>
                  </a:solidFill>
                </a:endParaRPr>
              </a:p>
            </p:txBody>
          </p:sp>
          <p:sp>
            <p:nvSpPr>
              <p:cNvPr id="237" name="TextBox 236"/>
              <p:cNvSpPr txBox="1"/>
              <p:nvPr/>
            </p:nvSpPr>
            <p:spPr>
              <a:xfrm>
                <a:off x="2570614" y="5246549"/>
                <a:ext cx="248786" cy="169277"/>
              </a:xfrm>
              <a:prstGeom prst="rect">
                <a:avLst/>
              </a:prstGeom>
              <a:noFill/>
            </p:spPr>
            <p:txBody>
              <a:bodyPr wrap="none" rtlCol="0">
                <a:spAutoFit/>
              </a:bodyPr>
              <a:lstStyle/>
              <a:p>
                <a:r>
                  <a:rPr lang="en-US" sz="500" dirty="0" smtClean="0">
                    <a:solidFill>
                      <a:schemeClr val="bg1"/>
                    </a:solidFill>
                  </a:rPr>
                  <a:t>…</a:t>
                </a:r>
                <a:endParaRPr lang="en-US" sz="500" dirty="0">
                  <a:solidFill>
                    <a:schemeClr val="bg1"/>
                  </a:solidFill>
                </a:endParaRPr>
              </a:p>
            </p:txBody>
          </p:sp>
        </p:grpSp>
        <p:grpSp>
          <p:nvGrpSpPr>
            <p:cNvPr id="166" name="Group 165"/>
            <p:cNvGrpSpPr/>
            <p:nvPr/>
          </p:nvGrpSpPr>
          <p:grpSpPr>
            <a:xfrm rot="454975">
              <a:off x="1086646" y="4923008"/>
              <a:ext cx="1422400" cy="691426"/>
              <a:chOff x="1752600" y="4724400"/>
              <a:chExt cx="1422400" cy="691426"/>
            </a:xfrm>
          </p:grpSpPr>
          <p:cxnSp>
            <p:nvCxnSpPr>
              <p:cNvPr id="204" name="Straight Arrow Connector 203"/>
              <p:cNvCxnSpPr>
                <a:stCxn id="218" idx="2"/>
                <a:endCxn id="211" idx="0"/>
              </p:cNvCxnSpPr>
              <p:nvPr/>
            </p:nvCxnSpPr>
            <p:spPr bwMode="auto">
              <a:xfrm>
                <a:off x="1943100" y="4927600"/>
                <a:ext cx="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205" name="Straight Arrow Connector 204"/>
              <p:cNvCxnSpPr>
                <a:stCxn id="218" idx="2"/>
                <a:endCxn id="209" idx="0"/>
              </p:cNvCxnSpPr>
              <p:nvPr/>
            </p:nvCxnSpPr>
            <p:spPr bwMode="auto">
              <a:xfrm>
                <a:off x="1943100" y="4927600"/>
                <a:ext cx="10414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206" name="Straight Arrow Connector 205"/>
              <p:cNvCxnSpPr>
                <a:stCxn id="217" idx="2"/>
                <a:endCxn id="211" idx="0"/>
              </p:cNvCxnSpPr>
              <p:nvPr/>
            </p:nvCxnSpPr>
            <p:spPr bwMode="auto">
              <a:xfrm flipH="1">
                <a:off x="1943100" y="4927600"/>
                <a:ext cx="4318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207" name="Straight Arrow Connector 206"/>
              <p:cNvCxnSpPr>
                <a:stCxn id="217" idx="2"/>
                <a:endCxn id="209" idx="0"/>
              </p:cNvCxnSpPr>
              <p:nvPr/>
            </p:nvCxnSpPr>
            <p:spPr bwMode="auto">
              <a:xfrm>
                <a:off x="2374900" y="4927600"/>
                <a:ext cx="6096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208" name="Straight Arrow Connector 207"/>
              <p:cNvCxnSpPr>
                <a:stCxn id="216" idx="2"/>
                <a:endCxn id="210" idx="0"/>
              </p:cNvCxnSpPr>
              <p:nvPr/>
            </p:nvCxnSpPr>
            <p:spPr bwMode="auto">
              <a:xfrm flipH="1">
                <a:off x="2374900" y="4927600"/>
                <a:ext cx="6096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sp>
            <p:nvSpPr>
              <p:cNvPr id="209" name="Rectangle 208"/>
              <p:cNvSpPr>
                <a:spLocks noChangeArrowheads="1"/>
              </p:cNvSpPr>
              <p:nvPr/>
            </p:nvSpPr>
            <p:spPr bwMode="auto">
              <a:xfrm>
                <a:off x="2794000" y="5207000"/>
                <a:ext cx="381000" cy="2032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sz="500" b="0" dirty="0" smtClean="0">
                    <a:solidFill>
                      <a:schemeClr val="bg2"/>
                    </a:solidFill>
                  </a:rPr>
                  <a:t>reduce</a:t>
                </a:r>
                <a:endParaRPr lang="en-US" sz="500" b="0" dirty="0">
                  <a:solidFill>
                    <a:schemeClr val="bg2"/>
                  </a:solidFill>
                </a:endParaRPr>
              </a:p>
            </p:txBody>
          </p:sp>
          <p:sp>
            <p:nvSpPr>
              <p:cNvPr id="210" name="Rectangle 209"/>
              <p:cNvSpPr>
                <a:spLocks noChangeArrowheads="1"/>
              </p:cNvSpPr>
              <p:nvPr/>
            </p:nvSpPr>
            <p:spPr bwMode="auto">
              <a:xfrm>
                <a:off x="2184400" y="5207000"/>
                <a:ext cx="381000" cy="2032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sz="500" b="0" dirty="0" smtClean="0">
                    <a:solidFill>
                      <a:schemeClr val="bg2"/>
                    </a:solidFill>
                  </a:rPr>
                  <a:t>reduce</a:t>
                </a:r>
                <a:endParaRPr lang="en-US" sz="500" b="0" dirty="0">
                  <a:solidFill>
                    <a:schemeClr val="bg2"/>
                  </a:solidFill>
                </a:endParaRPr>
              </a:p>
            </p:txBody>
          </p:sp>
          <p:sp>
            <p:nvSpPr>
              <p:cNvPr id="211" name="Rectangle 210"/>
              <p:cNvSpPr>
                <a:spLocks noChangeArrowheads="1"/>
              </p:cNvSpPr>
              <p:nvPr/>
            </p:nvSpPr>
            <p:spPr bwMode="auto">
              <a:xfrm>
                <a:off x="1752600" y="5207000"/>
                <a:ext cx="381000" cy="2032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sz="500" b="0" dirty="0" smtClean="0">
                    <a:solidFill>
                      <a:schemeClr val="bg2"/>
                    </a:solidFill>
                  </a:rPr>
                  <a:t>reduce</a:t>
                </a:r>
                <a:endParaRPr lang="en-US" sz="500" b="0" dirty="0">
                  <a:solidFill>
                    <a:schemeClr val="bg2"/>
                  </a:solidFill>
                </a:endParaRPr>
              </a:p>
            </p:txBody>
          </p:sp>
          <p:cxnSp>
            <p:nvCxnSpPr>
              <p:cNvPr id="212" name="Straight Arrow Connector 211"/>
              <p:cNvCxnSpPr>
                <a:stCxn id="218" idx="2"/>
                <a:endCxn id="210" idx="0"/>
              </p:cNvCxnSpPr>
              <p:nvPr/>
            </p:nvCxnSpPr>
            <p:spPr bwMode="auto">
              <a:xfrm>
                <a:off x="1943100" y="4927600"/>
                <a:ext cx="4318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213" name="Straight Arrow Connector 212"/>
              <p:cNvCxnSpPr>
                <a:stCxn id="217" idx="2"/>
                <a:endCxn id="210" idx="0"/>
              </p:cNvCxnSpPr>
              <p:nvPr/>
            </p:nvCxnSpPr>
            <p:spPr bwMode="auto">
              <a:xfrm>
                <a:off x="2374900" y="4927600"/>
                <a:ext cx="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214" name="Straight Arrow Connector 213"/>
              <p:cNvCxnSpPr>
                <a:stCxn id="216" idx="2"/>
                <a:endCxn id="211" idx="0"/>
              </p:cNvCxnSpPr>
              <p:nvPr/>
            </p:nvCxnSpPr>
            <p:spPr bwMode="auto">
              <a:xfrm flipH="1">
                <a:off x="1943100" y="4927600"/>
                <a:ext cx="10414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215" name="Straight Arrow Connector 214"/>
              <p:cNvCxnSpPr>
                <a:stCxn id="216" idx="2"/>
                <a:endCxn id="209" idx="0"/>
              </p:cNvCxnSpPr>
              <p:nvPr/>
            </p:nvCxnSpPr>
            <p:spPr bwMode="auto">
              <a:xfrm>
                <a:off x="2984500" y="4927600"/>
                <a:ext cx="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sp>
            <p:nvSpPr>
              <p:cNvPr id="216" name="Rectangle 215"/>
              <p:cNvSpPr>
                <a:spLocks noChangeArrowheads="1"/>
              </p:cNvSpPr>
              <p:nvPr/>
            </p:nvSpPr>
            <p:spPr bwMode="auto">
              <a:xfrm>
                <a:off x="2794000" y="4724400"/>
                <a:ext cx="381000" cy="2032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sz="500" b="0">
                    <a:solidFill>
                      <a:schemeClr val="bg2"/>
                    </a:solidFill>
                  </a:rPr>
                  <a:t>map</a:t>
                </a:r>
              </a:p>
            </p:txBody>
          </p:sp>
          <p:sp>
            <p:nvSpPr>
              <p:cNvPr id="217" name="Rectangle 216"/>
              <p:cNvSpPr>
                <a:spLocks noChangeArrowheads="1"/>
              </p:cNvSpPr>
              <p:nvPr/>
            </p:nvSpPr>
            <p:spPr bwMode="auto">
              <a:xfrm>
                <a:off x="2184400" y="4724400"/>
                <a:ext cx="381000" cy="2032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sz="500" b="0">
                    <a:solidFill>
                      <a:schemeClr val="bg2"/>
                    </a:solidFill>
                  </a:rPr>
                  <a:t>map</a:t>
                </a:r>
              </a:p>
            </p:txBody>
          </p:sp>
          <p:sp>
            <p:nvSpPr>
              <p:cNvPr id="218" name="Rectangle 217"/>
              <p:cNvSpPr>
                <a:spLocks noChangeArrowheads="1"/>
              </p:cNvSpPr>
              <p:nvPr/>
            </p:nvSpPr>
            <p:spPr bwMode="auto">
              <a:xfrm>
                <a:off x="1752600" y="4724400"/>
                <a:ext cx="381000" cy="2032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sz="500" b="0">
                    <a:solidFill>
                      <a:schemeClr val="bg2"/>
                    </a:solidFill>
                  </a:rPr>
                  <a:t>map</a:t>
                </a:r>
              </a:p>
            </p:txBody>
          </p:sp>
          <p:sp>
            <p:nvSpPr>
              <p:cNvPr id="219" name="TextBox 218"/>
              <p:cNvSpPr txBox="1"/>
              <p:nvPr/>
            </p:nvSpPr>
            <p:spPr>
              <a:xfrm>
                <a:off x="2570614" y="4775200"/>
                <a:ext cx="248786" cy="169277"/>
              </a:xfrm>
              <a:prstGeom prst="rect">
                <a:avLst/>
              </a:prstGeom>
              <a:noFill/>
            </p:spPr>
            <p:txBody>
              <a:bodyPr wrap="none" rtlCol="0">
                <a:spAutoFit/>
              </a:bodyPr>
              <a:lstStyle/>
              <a:p>
                <a:r>
                  <a:rPr lang="en-US" sz="500" dirty="0" smtClean="0">
                    <a:solidFill>
                      <a:schemeClr val="bg1"/>
                    </a:solidFill>
                  </a:rPr>
                  <a:t>…</a:t>
                </a:r>
                <a:endParaRPr lang="en-US" sz="500" dirty="0">
                  <a:solidFill>
                    <a:schemeClr val="bg1"/>
                  </a:solidFill>
                </a:endParaRPr>
              </a:p>
            </p:txBody>
          </p:sp>
          <p:sp>
            <p:nvSpPr>
              <p:cNvPr id="220" name="TextBox 219"/>
              <p:cNvSpPr txBox="1"/>
              <p:nvPr/>
            </p:nvSpPr>
            <p:spPr>
              <a:xfrm>
                <a:off x="2570614" y="5246549"/>
                <a:ext cx="248786" cy="169277"/>
              </a:xfrm>
              <a:prstGeom prst="rect">
                <a:avLst/>
              </a:prstGeom>
              <a:noFill/>
            </p:spPr>
            <p:txBody>
              <a:bodyPr wrap="none" rtlCol="0">
                <a:spAutoFit/>
              </a:bodyPr>
              <a:lstStyle/>
              <a:p>
                <a:r>
                  <a:rPr lang="en-US" sz="500" dirty="0" smtClean="0">
                    <a:solidFill>
                      <a:schemeClr val="bg1"/>
                    </a:solidFill>
                  </a:rPr>
                  <a:t>…</a:t>
                </a:r>
                <a:endParaRPr lang="en-US" sz="500" dirty="0">
                  <a:solidFill>
                    <a:schemeClr val="bg1"/>
                  </a:solidFill>
                </a:endParaRPr>
              </a:p>
            </p:txBody>
          </p:sp>
        </p:grpSp>
        <p:grpSp>
          <p:nvGrpSpPr>
            <p:cNvPr id="167" name="Group 166"/>
            <p:cNvGrpSpPr/>
            <p:nvPr/>
          </p:nvGrpSpPr>
          <p:grpSpPr>
            <a:xfrm rot="153381">
              <a:off x="2046444" y="4758921"/>
              <a:ext cx="1422400" cy="691426"/>
              <a:chOff x="1752600" y="4724400"/>
              <a:chExt cx="1422400" cy="691426"/>
            </a:xfrm>
          </p:grpSpPr>
          <p:cxnSp>
            <p:nvCxnSpPr>
              <p:cNvPr id="187" name="Straight Arrow Connector 186"/>
              <p:cNvCxnSpPr>
                <a:stCxn id="201" idx="2"/>
                <a:endCxn id="194" idx="0"/>
              </p:cNvCxnSpPr>
              <p:nvPr/>
            </p:nvCxnSpPr>
            <p:spPr bwMode="auto">
              <a:xfrm>
                <a:off x="1943100" y="4927600"/>
                <a:ext cx="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188" name="Straight Arrow Connector 187"/>
              <p:cNvCxnSpPr>
                <a:stCxn id="201" idx="2"/>
                <a:endCxn id="192" idx="0"/>
              </p:cNvCxnSpPr>
              <p:nvPr/>
            </p:nvCxnSpPr>
            <p:spPr bwMode="auto">
              <a:xfrm>
                <a:off x="1943100" y="4927600"/>
                <a:ext cx="10414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189" name="Straight Arrow Connector 188"/>
              <p:cNvCxnSpPr>
                <a:stCxn id="200" idx="2"/>
                <a:endCxn id="194" idx="0"/>
              </p:cNvCxnSpPr>
              <p:nvPr/>
            </p:nvCxnSpPr>
            <p:spPr bwMode="auto">
              <a:xfrm flipH="1">
                <a:off x="1943100" y="4927600"/>
                <a:ext cx="4318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190" name="Straight Arrow Connector 189"/>
              <p:cNvCxnSpPr>
                <a:stCxn id="200" idx="2"/>
                <a:endCxn id="192" idx="0"/>
              </p:cNvCxnSpPr>
              <p:nvPr/>
            </p:nvCxnSpPr>
            <p:spPr bwMode="auto">
              <a:xfrm>
                <a:off x="2374900" y="4927600"/>
                <a:ext cx="6096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191" name="Straight Arrow Connector 190"/>
              <p:cNvCxnSpPr>
                <a:stCxn id="199" idx="2"/>
                <a:endCxn id="193" idx="0"/>
              </p:cNvCxnSpPr>
              <p:nvPr/>
            </p:nvCxnSpPr>
            <p:spPr bwMode="auto">
              <a:xfrm flipH="1">
                <a:off x="2374900" y="4927600"/>
                <a:ext cx="6096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sp>
            <p:nvSpPr>
              <p:cNvPr id="192" name="Rectangle 191"/>
              <p:cNvSpPr>
                <a:spLocks noChangeArrowheads="1"/>
              </p:cNvSpPr>
              <p:nvPr/>
            </p:nvSpPr>
            <p:spPr bwMode="auto">
              <a:xfrm>
                <a:off x="2794000" y="5207000"/>
                <a:ext cx="381000" cy="2032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sz="500" b="0" dirty="0" smtClean="0">
                    <a:solidFill>
                      <a:schemeClr val="bg2"/>
                    </a:solidFill>
                  </a:rPr>
                  <a:t>reduce</a:t>
                </a:r>
                <a:endParaRPr lang="en-US" sz="500" b="0" dirty="0">
                  <a:solidFill>
                    <a:schemeClr val="bg2"/>
                  </a:solidFill>
                </a:endParaRPr>
              </a:p>
            </p:txBody>
          </p:sp>
          <p:sp>
            <p:nvSpPr>
              <p:cNvPr id="193" name="Rectangle 192"/>
              <p:cNvSpPr>
                <a:spLocks noChangeArrowheads="1"/>
              </p:cNvSpPr>
              <p:nvPr/>
            </p:nvSpPr>
            <p:spPr bwMode="auto">
              <a:xfrm>
                <a:off x="2184400" y="5207000"/>
                <a:ext cx="381000" cy="2032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sz="500" b="0" dirty="0" smtClean="0">
                    <a:solidFill>
                      <a:schemeClr val="bg2"/>
                    </a:solidFill>
                  </a:rPr>
                  <a:t>reduce</a:t>
                </a:r>
                <a:endParaRPr lang="en-US" sz="500" b="0" dirty="0">
                  <a:solidFill>
                    <a:schemeClr val="bg2"/>
                  </a:solidFill>
                </a:endParaRPr>
              </a:p>
            </p:txBody>
          </p:sp>
          <p:sp>
            <p:nvSpPr>
              <p:cNvPr id="194" name="Rectangle 193"/>
              <p:cNvSpPr>
                <a:spLocks noChangeArrowheads="1"/>
              </p:cNvSpPr>
              <p:nvPr/>
            </p:nvSpPr>
            <p:spPr bwMode="auto">
              <a:xfrm>
                <a:off x="1752600" y="5207000"/>
                <a:ext cx="381000" cy="2032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sz="500" b="0" dirty="0" smtClean="0">
                    <a:solidFill>
                      <a:schemeClr val="bg2"/>
                    </a:solidFill>
                  </a:rPr>
                  <a:t>reduce</a:t>
                </a:r>
                <a:endParaRPr lang="en-US" sz="500" b="0" dirty="0">
                  <a:solidFill>
                    <a:schemeClr val="bg2"/>
                  </a:solidFill>
                </a:endParaRPr>
              </a:p>
            </p:txBody>
          </p:sp>
          <p:cxnSp>
            <p:nvCxnSpPr>
              <p:cNvPr id="195" name="Straight Arrow Connector 194"/>
              <p:cNvCxnSpPr>
                <a:stCxn id="201" idx="2"/>
                <a:endCxn id="193" idx="0"/>
              </p:cNvCxnSpPr>
              <p:nvPr/>
            </p:nvCxnSpPr>
            <p:spPr bwMode="auto">
              <a:xfrm>
                <a:off x="1943100" y="4927600"/>
                <a:ext cx="4318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196" name="Straight Arrow Connector 195"/>
              <p:cNvCxnSpPr>
                <a:stCxn id="200" idx="2"/>
                <a:endCxn id="193" idx="0"/>
              </p:cNvCxnSpPr>
              <p:nvPr/>
            </p:nvCxnSpPr>
            <p:spPr bwMode="auto">
              <a:xfrm>
                <a:off x="2374900" y="4927600"/>
                <a:ext cx="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197" name="Straight Arrow Connector 196"/>
              <p:cNvCxnSpPr>
                <a:stCxn id="199" idx="2"/>
                <a:endCxn id="194" idx="0"/>
              </p:cNvCxnSpPr>
              <p:nvPr/>
            </p:nvCxnSpPr>
            <p:spPr bwMode="auto">
              <a:xfrm flipH="1">
                <a:off x="1943100" y="4927600"/>
                <a:ext cx="10414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198" name="Straight Arrow Connector 197"/>
              <p:cNvCxnSpPr>
                <a:stCxn id="199" idx="2"/>
                <a:endCxn id="192" idx="0"/>
              </p:cNvCxnSpPr>
              <p:nvPr/>
            </p:nvCxnSpPr>
            <p:spPr bwMode="auto">
              <a:xfrm>
                <a:off x="2984500" y="4927600"/>
                <a:ext cx="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sp>
            <p:nvSpPr>
              <p:cNvPr id="199" name="Rectangle 198"/>
              <p:cNvSpPr>
                <a:spLocks noChangeArrowheads="1"/>
              </p:cNvSpPr>
              <p:nvPr/>
            </p:nvSpPr>
            <p:spPr bwMode="auto">
              <a:xfrm>
                <a:off x="2794000" y="4724400"/>
                <a:ext cx="381000" cy="2032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sz="500" b="0">
                    <a:solidFill>
                      <a:schemeClr val="bg2"/>
                    </a:solidFill>
                  </a:rPr>
                  <a:t>map</a:t>
                </a:r>
              </a:p>
            </p:txBody>
          </p:sp>
          <p:sp>
            <p:nvSpPr>
              <p:cNvPr id="200" name="Rectangle 199"/>
              <p:cNvSpPr>
                <a:spLocks noChangeArrowheads="1"/>
              </p:cNvSpPr>
              <p:nvPr/>
            </p:nvSpPr>
            <p:spPr bwMode="auto">
              <a:xfrm>
                <a:off x="2184400" y="4724400"/>
                <a:ext cx="381000" cy="2032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sz="500" b="0">
                    <a:solidFill>
                      <a:schemeClr val="bg2"/>
                    </a:solidFill>
                  </a:rPr>
                  <a:t>map</a:t>
                </a:r>
              </a:p>
            </p:txBody>
          </p:sp>
          <p:sp>
            <p:nvSpPr>
              <p:cNvPr id="201" name="Rectangle 200"/>
              <p:cNvSpPr>
                <a:spLocks noChangeArrowheads="1"/>
              </p:cNvSpPr>
              <p:nvPr/>
            </p:nvSpPr>
            <p:spPr bwMode="auto">
              <a:xfrm>
                <a:off x="1752600" y="4724400"/>
                <a:ext cx="381000" cy="2032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sz="500" b="0">
                    <a:solidFill>
                      <a:schemeClr val="bg2"/>
                    </a:solidFill>
                  </a:rPr>
                  <a:t>map</a:t>
                </a:r>
              </a:p>
            </p:txBody>
          </p:sp>
          <p:sp>
            <p:nvSpPr>
              <p:cNvPr id="202" name="TextBox 201"/>
              <p:cNvSpPr txBox="1"/>
              <p:nvPr/>
            </p:nvSpPr>
            <p:spPr>
              <a:xfrm>
                <a:off x="2570614" y="4775200"/>
                <a:ext cx="248786" cy="169277"/>
              </a:xfrm>
              <a:prstGeom prst="rect">
                <a:avLst/>
              </a:prstGeom>
              <a:noFill/>
            </p:spPr>
            <p:txBody>
              <a:bodyPr wrap="none" rtlCol="0">
                <a:spAutoFit/>
              </a:bodyPr>
              <a:lstStyle/>
              <a:p>
                <a:r>
                  <a:rPr lang="en-US" sz="500" dirty="0" smtClean="0">
                    <a:solidFill>
                      <a:schemeClr val="bg1"/>
                    </a:solidFill>
                  </a:rPr>
                  <a:t>…</a:t>
                </a:r>
                <a:endParaRPr lang="en-US" sz="500" dirty="0">
                  <a:solidFill>
                    <a:schemeClr val="bg1"/>
                  </a:solidFill>
                </a:endParaRPr>
              </a:p>
            </p:txBody>
          </p:sp>
          <p:sp>
            <p:nvSpPr>
              <p:cNvPr id="203" name="TextBox 202"/>
              <p:cNvSpPr txBox="1"/>
              <p:nvPr/>
            </p:nvSpPr>
            <p:spPr>
              <a:xfrm>
                <a:off x="2570614" y="5246549"/>
                <a:ext cx="248786" cy="169277"/>
              </a:xfrm>
              <a:prstGeom prst="rect">
                <a:avLst/>
              </a:prstGeom>
              <a:noFill/>
            </p:spPr>
            <p:txBody>
              <a:bodyPr wrap="none" rtlCol="0">
                <a:spAutoFit/>
              </a:bodyPr>
              <a:lstStyle/>
              <a:p>
                <a:r>
                  <a:rPr lang="en-US" sz="500" dirty="0" smtClean="0">
                    <a:solidFill>
                      <a:schemeClr val="bg1"/>
                    </a:solidFill>
                  </a:rPr>
                  <a:t>…</a:t>
                </a:r>
                <a:endParaRPr lang="en-US" sz="500" dirty="0">
                  <a:solidFill>
                    <a:schemeClr val="bg1"/>
                  </a:solidFill>
                </a:endParaRPr>
              </a:p>
            </p:txBody>
          </p:sp>
        </p:grpSp>
        <p:grpSp>
          <p:nvGrpSpPr>
            <p:cNvPr id="168" name="Group 167"/>
            <p:cNvGrpSpPr/>
            <p:nvPr/>
          </p:nvGrpSpPr>
          <p:grpSpPr>
            <a:xfrm rot="20829346">
              <a:off x="2285732" y="5102723"/>
              <a:ext cx="1422400" cy="691426"/>
              <a:chOff x="1752600" y="4724400"/>
              <a:chExt cx="1422400" cy="691426"/>
            </a:xfrm>
          </p:grpSpPr>
          <p:cxnSp>
            <p:nvCxnSpPr>
              <p:cNvPr id="170" name="Straight Arrow Connector 169"/>
              <p:cNvCxnSpPr>
                <a:stCxn id="184" idx="2"/>
                <a:endCxn id="177" idx="0"/>
              </p:cNvCxnSpPr>
              <p:nvPr/>
            </p:nvCxnSpPr>
            <p:spPr bwMode="auto">
              <a:xfrm>
                <a:off x="1943100" y="4927600"/>
                <a:ext cx="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171" name="Straight Arrow Connector 170"/>
              <p:cNvCxnSpPr>
                <a:stCxn id="184" idx="2"/>
                <a:endCxn id="175" idx="0"/>
              </p:cNvCxnSpPr>
              <p:nvPr/>
            </p:nvCxnSpPr>
            <p:spPr bwMode="auto">
              <a:xfrm>
                <a:off x="1943100" y="4927600"/>
                <a:ext cx="10414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172" name="Straight Arrow Connector 171"/>
              <p:cNvCxnSpPr>
                <a:stCxn id="183" idx="2"/>
                <a:endCxn id="177" idx="0"/>
              </p:cNvCxnSpPr>
              <p:nvPr/>
            </p:nvCxnSpPr>
            <p:spPr bwMode="auto">
              <a:xfrm flipH="1">
                <a:off x="1943100" y="4927600"/>
                <a:ext cx="4318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173" name="Straight Arrow Connector 172"/>
              <p:cNvCxnSpPr>
                <a:stCxn id="183" idx="2"/>
                <a:endCxn id="175" idx="0"/>
              </p:cNvCxnSpPr>
              <p:nvPr/>
            </p:nvCxnSpPr>
            <p:spPr bwMode="auto">
              <a:xfrm>
                <a:off x="2374900" y="4927600"/>
                <a:ext cx="6096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174" name="Straight Arrow Connector 173"/>
              <p:cNvCxnSpPr>
                <a:stCxn id="182" idx="2"/>
                <a:endCxn id="176" idx="0"/>
              </p:cNvCxnSpPr>
              <p:nvPr/>
            </p:nvCxnSpPr>
            <p:spPr bwMode="auto">
              <a:xfrm flipH="1">
                <a:off x="2374900" y="4927600"/>
                <a:ext cx="6096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sp>
            <p:nvSpPr>
              <p:cNvPr id="175" name="Rectangle 174"/>
              <p:cNvSpPr>
                <a:spLocks noChangeArrowheads="1"/>
              </p:cNvSpPr>
              <p:nvPr/>
            </p:nvSpPr>
            <p:spPr bwMode="auto">
              <a:xfrm>
                <a:off x="2794000" y="5207000"/>
                <a:ext cx="381000" cy="2032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sz="500" b="0" dirty="0" smtClean="0">
                    <a:solidFill>
                      <a:schemeClr val="bg2"/>
                    </a:solidFill>
                  </a:rPr>
                  <a:t>reduce</a:t>
                </a:r>
                <a:endParaRPr lang="en-US" sz="500" b="0" dirty="0">
                  <a:solidFill>
                    <a:schemeClr val="bg2"/>
                  </a:solidFill>
                </a:endParaRPr>
              </a:p>
            </p:txBody>
          </p:sp>
          <p:sp>
            <p:nvSpPr>
              <p:cNvPr id="176" name="Rectangle 175"/>
              <p:cNvSpPr>
                <a:spLocks noChangeArrowheads="1"/>
              </p:cNvSpPr>
              <p:nvPr/>
            </p:nvSpPr>
            <p:spPr bwMode="auto">
              <a:xfrm>
                <a:off x="2184400" y="5207000"/>
                <a:ext cx="381000" cy="2032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sz="500" b="0" dirty="0" smtClean="0">
                    <a:solidFill>
                      <a:schemeClr val="bg2"/>
                    </a:solidFill>
                  </a:rPr>
                  <a:t>reduce</a:t>
                </a:r>
                <a:endParaRPr lang="en-US" sz="500" b="0" dirty="0">
                  <a:solidFill>
                    <a:schemeClr val="bg2"/>
                  </a:solidFill>
                </a:endParaRPr>
              </a:p>
            </p:txBody>
          </p:sp>
          <p:sp>
            <p:nvSpPr>
              <p:cNvPr id="177" name="Rectangle 176"/>
              <p:cNvSpPr>
                <a:spLocks noChangeArrowheads="1"/>
              </p:cNvSpPr>
              <p:nvPr/>
            </p:nvSpPr>
            <p:spPr bwMode="auto">
              <a:xfrm>
                <a:off x="1752600" y="5207000"/>
                <a:ext cx="381000" cy="2032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sz="500" b="0" dirty="0" smtClean="0">
                    <a:solidFill>
                      <a:schemeClr val="bg2"/>
                    </a:solidFill>
                  </a:rPr>
                  <a:t>reduce</a:t>
                </a:r>
                <a:endParaRPr lang="en-US" sz="500" b="0" dirty="0">
                  <a:solidFill>
                    <a:schemeClr val="bg2"/>
                  </a:solidFill>
                </a:endParaRPr>
              </a:p>
            </p:txBody>
          </p:sp>
          <p:cxnSp>
            <p:nvCxnSpPr>
              <p:cNvPr id="178" name="Straight Arrow Connector 177"/>
              <p:cNvCxnSpPr>
                <a:stCxn id="184" idx="2"/>
                <a:endCxn id="176" idx="0"/>
              </p:cNvCxnSpPr>
              <p:nvPr/>
            </p:nvCxnSpPr>
            <p:spPr bwMode="auto">
              <a:xfrm>
                <a:off x="1943100" y="4927600"/>
                <a:ext cx="4318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179" name="Straight Arrow Connector 178"/>
              <p:cNvCxnSpPr>
                <a:stCxn id="183" idx="2"/>
                <a:endCxn id="176" idx="0"/>
              </p:cNvCxnSpPr>
              <p:nvPr/>
            </p:nvCxnSpPr>
            <p:spPr bwMode="auto">
              <a:xfrm>
                <a:off x="2374900" y="4927600"/>
                <a:ext cx="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180" name="Straight Arrow Connector 179"/>
              <p:cNvCxnSpPr>
                <a:stCxn id="182" idx="2"/>
                <a:endCxn id="177" idx="0"/>
              </p:cNvCxnSpPr>
              <p:nvPr/>
            </p:nvCxnSpPr>
            <p:spPr bwMode="auto">
              <a:xfrm flipH="1">
                <a:off x="1943100" y="4927600"/>
                <a:ext cx="10414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181" name="Straight Arrow Connector 180"/>
              <p:cNvCxnSpPr>
                <a:stCxn id="182" idx="2"/>
                <a:endCxn id="175" idx="0"/>
              </p:cNvCxnSpPr>
              <p:nvPr/>
            </p:nvCxnSpPr>
            <p:spPr bwMode="auto">
              <a:xfrm>
                <a:off x="2984500" y="4927600"/>
                <a:ext cx="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sp>
            <p:nvSpPr>
              <p:cNvPr id="182" name="Rectangle 181"/>
              <p:cNvSpPr>
                <a:spLocks noChangeArrowheads="1"/>
              </p:cNvSpPr>
              <p:nvPr/>
            </p:nvSpPr>
            <p:spPr bwMode="auto">
              <a:xfrm>
                <a:off x="2794000" y="4724400"/>
                <a:ext cx="381000" cy="2032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sz="500" b="0">
                    <a:solidFill>
                      <a:schemeClr val="bg2"/>
                    </a:solidFill>
                  </a:rPr>
                  <a:t>map</a:t>
                </a:r>
              </a:p>
            </p:txBody>
          </p:sp>
          <p:sp>
            <p:nvSpPr>
              <p:cNvPr id="183" name="Rectangle 182"/>
              <p:cNvSpPr>
                <a:spLocks noChangeArrowheads="1"/>
              </p:cNvSpPr>
              <p:nvPr/>
            </p:nvSpPr>
            <p:spPr bwMode="auto">
              <a:xfrm>
                <a:off x="2184400" y="4724400"/>
                <a:ext cx="381000" cy="2032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sz="500" b="0">
                    <a:solidFill>
                      <a:schemeClr val="bg2"/>
                    </a:solidFill>
                  </a:rPr>
                  <a:t>map</a:t>
                </a:r>
              </a:p>
            </p:txBody>
          </p:sp>
          <p:sp>
            <p:nvSpPr>
              <p:cNvPr id="184" name="Rectangle 183"/>
              <p:cNvSpPr>
                <a:spLocks noChangeArrowheads="1"/>
              </p:cNvSpPr>
              <p:nvPr/>
            </p:nvSpPr>
            <p:spPr bwMode="auto">
              <a:xfrm>
                <a:off x="1752600" y="4724400"/>
                <a:ext cx="381000" cy="2032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sz="500" b="0">
                    <a:solidFill>
                      <a:schemeClr val="bg2"/>
                    </a:solidFill>
                  </a:rPr>
                  <a:t>map</a:t>
                </a:r>
              </a:p>
            </p:txBody>
          </p:sp>
          <p:sp>
            <p:nvSpPr>
              <p:cNvPr id="185" name="TextBox 184"/>
              <p:cNvSpPr txBox="1"/>
              <p:nvPr/>
            </p:nvSpPr>
            <p:spPr>
              <a:xfrm>
                <a:off x="2570614" y="4775200"/>
                <a:ext cx="248786" cy="169277"/>
              </a:xfrm>
              <a:prstGeom prst="rect">
                <a:avLst/>
              </a:prstGeom>
              <a:noFill/>
            </p:spPr>
            <p:txBody>
              <a:bodyPr wrap="none" rtlCol="0">
                <a:spAutoFit/>
              </a:bodyPr>
              <a:lstStyle/>
              <a:p>
                <a:r>
                  <a:rPr lang="en-US" sz="500" dirty="0" smtClean="0">
                    <a:solidFill>
                      <a:schemeClr val="bg1"/>
                    </a:solidFill>
                  </a:rPr>
                  <a:t>…</a:t>
                </a:r>
                <a:endParaRPr lang="en-US" sz="500" dirty="0">
                  <a:solidFill>
                    <a:schemeClr val="bg1"/>
                  </a:solidFill>
                </a:endParaRPr>
              </a:p>
            </p:txBody>
          </p:sp>
          <p:sp>
            <p:nvSpPr>
              <p:cNvPr id="186" name="TextBox 185"/>
              <p:cNvSpPr txBox="1"/>
              <p:nvPr/>
            </p:nvSpPr>
            <p:spPr>
              <a:xfrm>
                <a:off x="2570614" y="5246549"/>
                <a:ext cx="248786" cy="169277"/>
              </a:xfrm>
              <a:prstGeom prst="rect">
                <a:avLst/>
              </a:prstGeom>
              <a:noFill/>
            </p:spPr>
            <p:txBody>
              <a:bodyPr wrap="none" rtlCol="0">
                <a:spAutoFit/>
              </a:bodyPr>
              <a:lstStyle/>
              <a:p>
                <a:r>
                  <a:rPr lang="en-US" sz="500" dirty="0" smtClean="0">
                    <a:solidFill>
                      <a:schemeClr val="bg1"/>
                    </a:solidFill>
                  </a:rPr>
                  <a:t>…</a:t>
                </a:r>
                <a:endParaRPr lang="en-US" sz="500" dirty="0">
                  <a:solidFill>
                    <a:schemeClr val="bg1"/>
                  </a:solidFill>
                </a:endParaRPr>
              </a:p>
            </p:txBody>
          </p:sp>
        </p:grpSp>
        <p:sp>
          <p:nvSpPr>
            <p:cNvPr id="169" name="Down Arrow 168"/>
            <p:cNvSpPr/>
            <p:nvPr/>
          </p:nvSpPr>
          <p:spPr bwMode="auto">
            <a:xfrm>
              <a:off x="1981200" y="3886200"/>
              <a:ext cx="381000" cy="609600"/>
            </a:xfrm>
            <a:prstGeom prst="downArrow">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grpSp>
      <p:sp>
        <p:nvSpPr>
          <p:cNvPr id="238" name="TextBox 237"/>
          <p:cNvSpPr txBox="1"/>
          <p:nvPr/>
        </p:nvSpPr>
        <p:spPr>
          <a:xfrm rot="21115892">
            <a:off x="2284504" y="3780616"/>
            <a:ext cx="2325527" cy="707886"/>
          </a:xfrm>
          <a:prstGeom prst="rect">
            <a:avLst/>
          </a:prstGeom>
          <a:noFill/>
        </p:spPr>
        <p:txBody>
          <a:bodyPr wrap="square" rtlCol="0">
            <a:spAutoFit/>
          </a:bodyPr>
          <a:lstStyle/>
          <a:p>
            <a:pPr algn="ctr"/>
            <a:r>
              <a:rPr lang="en-US" sz="2000" b="0" dirty="0" smtClean="0">
                <a:solidFill>
                  <a:srgbClr val="FF0000"/>
                </a:solidFill>
                <a:latin typeface="Gill Sans"/>
                <a:cs typeface="Gill Sans"/>
              </a:rPr>
              <a:t>Aside: Why not just </a:t>
            </a:r>
            <a:br>
              <a:rPr lang="en-US" sz="2000" b="0" dirty="0" smtClean="0">
                <a:solidFill>
                  <a:srgbClr val="FF0000"/>
                </a:solidFill>
                <a:latin typeface="Gill Sans"/>
                <a:cs typeface="Gill Sans"/>
              </a:rPr>
            </a:br>
            <a:r>
              <a:rPr lang="en-US" sz="2000" b="0" dirty="0" smtClean="0">
                <a:solidFill>
                  <a:srgbClr val="FF0000"/>
                </a:solidFill>
                <a:latin typeface="Gill Sans"/>
                <a:cs typeface="Gill Sans"/>
              </a:rPr>
              <a:t>use a database?</a:t>
            </a:r>
          </a:p>
        </p:txBody>
      </p:sp>
    </p:spTree>
    <p:extLst>
      <p:ext uri="{BB962C8B-B14F-4D97-AF65-F5344CB8AC3E}">
        <p14:creationId xmlns:p14="http://schemas.microsoft.com/office/powerpoint/2010/main" val="116361148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238" grpId="0"/>
    </p:bldLst>
  </p:timing>
</p:sld>
</file>

<file path=ppt/theme/theme1.xml><?xml version="1.0" encoding="utf-8"?>
<a:theme xmlns:a="http://schemas.openxmlformats.org/drawingml/2006/main" name="Default Design">
  <a:themeElements>
    <a:clrScheme name="My Theme Colors">
      <a:dk1>
        <a:srgbClr val="000000"/>
      </a:dk1>
      <a:lt1>
        <a:srgbClr val="FFFFFF"/>
      </a:lt1>
      <a:dk2>
        <a:srgbClr val="000000"/>
      </a:dk2>
      <a:lt2>
        <a:srgbClr val="FFFFFF"/>
      </a:lt2>
      <a:accent1>
        <a:srgbClr val="FFFF99"/>
      </a:accent1>
      <a:accent2>
        <a:srgbClr val="9999FF"/>
      </a:accent2>
      <a:accent3>
        <a:srgbClr val="CCFF99"/>
      </a:accent3>
      <a:accent4>
        <a:srgbClr val="FF99CC"/>
      </a:accent4>
      <a:accent5>
        <a:srgbClr val="99CCFF"/>
      </a:accent5>
      <a:accent6>
        <a:srgbClr val="FFCC99"/>
      </a:accent6>
      <a:hlink>
        <a:srgbClr val="FFFFFF"/>
      </a:hlink>
      <a:folHlink>
        <a:srgbClr val="B2B2B2"/>
      </a:folHlink>
    </a:clrScheme>
    <a:fontScheme name="Default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1"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1"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25252F"/>
        </a:dk1>
        <a:lt1>
          <a:srgbClr val="9999FF"/>
        </a:lt1>
        <a:dk2>
          <a:srgbClr val="000000"/>
        </a:dk2>
        <a:lt2>
          <a:srgbClr val="FFFFFF"/>
        </a:lt2>
        <a:accent1>
          <a:srgbClr val="3366FF"/>
        </a:accent1>
        <a:accent2>
          <a:srgbClr val="003399"/>
        </a:accent2>
        <a:accent3>
          <a:srgbClr val="AAAAAA"/>
        </a:accent3>
        <a:accent4>
          <a:srgbClr val="8282DA"/>
        </a:accent4>
        <a:accent5>
          <a:srgbClr val="ADB8FF"/>
        </a:accent5>
        <a:accent6>
          <a:srgbClr val="002D8A"/>
        </a:accent6>
        <a:hlink>
          <a:srgbClr val="009999"/>
        </a:hlink>
        <a:folHlink>
          <a:srgbClr val="B2B2B2"/>
        </a:folHlink>
      </a:clrScheme>
      <a:clrMap bg1="dk2" tx1="lt1" bg2="dk1" tx2="lt2" accent1="accent1" accent2="accent2" accent3="accent3" accent4="accent4" accent5="accent5" accent6="accent6" hlink="hlink" folHlink="folHlink"/>
    </a:extraClrScheme>
    <a:extraClrScheme>
      <a:clrScheme name="Default Design 2">
        <a:dk1>
          <a:srgbClr val="314183"/>
        </a:dk1>
        <a:lt1>
          <a:srgbClr val="FFFFFF"/>
        </a:lt1>
        <a:dk2>
          <a:srgbClr val="0B1E45"/>
        </a:dk2>
        <a:lt2>
          <a:srgbClr val="FFFFFF"/>
        </a:lt2>
        <a:accent1>
          <a:srgbClr val="6666FF"/>
        </a:accent1>
        <a:accent2>
          <a:srgbClr val="0066FF"/>
        </a:accent2>
        <a:accent3>
          <a:srgbClr val="AAABB0"/>
        </a:accent3>
        <a:accent4>
          <a:srgbClr val="DADADA"/>
        </a:accent4>
        <a:accent5>
          <a:srgbClr val="B8B8FF"/>
        </a:accent5>
        <a:accent6>
          <a:srgbClr val="005CE7"/>
        </a:accent6>
        <a:hlink>
          <a:srgbClr val="006699"/>
        </a:hlink>
        <a:folHlink>
          <a:srgbClr val="B2B2B2"/>
        </a:folHlink>
      </a:clrScheme>
      <a:clrMap bg1="dk2" tx1="lt1" bg2="dk1" tx2="lt2" accent1="accent1" accent2="accent2" accent3="accent3" accent4="accent4" accent5="accent5" accent6="accent6" hlink="hlink" folHlink="folHlink"/>
    </a:extraClrScheme>
    <a:extraClrScheme>
      <a:clrScheme name="Default Design 3">
        <a:dk1>
          <a:srgbClr val="194349"/>
        </a:dk1>
        <a:lt1>
          <a:srgbClr val="FFFFCC"/>
        </a:lt1>
        <a:dk2>
          <a:srgbClr val="006666"/>
        </a:dk2>
        <a:lt2>
          <a:srgbClr val="FFFFFF"/>
        </a:lt2>
        <a:accent1>
          <a:srgbClr val="99CC00"/>
        </a:accent1>
        <a:accent2>
          <a:srgbClr val="00B6B2"/>
        </a:accent2>
        <a:accent3>
          <a:srgbClr val="AAB8B8"/>
        </a:accent3>
        <a:accent4>
          <a:srgbClr val="DADAAE"/>
        </a:accent4>
        <a:accent5>
          <a:srgbClr val="CAE2AA"/>
        </a:accent5>
        <a:accent6>
          <a:srgbClr val="00A5A1"/>
        </a:accent6>
        <a:hlink>
          <a:srgbClr val="669900"/>
        </a:hlink>
        <a:folHlink>
          <a:srgbClr val="666699"/>
        </a:folHlink>
      </a:clrScheme>
      <a:clrMap bg1="dk2" tx1="lt1" bg2="dk1" tx2="lt2" accent1="accent1" accent2="accent2" accent3="accent3" accent4="accent4" accent5="accent5" accent6="accent6" hlink="hlink" folHlink="folHlink"/>
    </a:extraClrScheme>
    <a:extraClrScheme>
      <a:clrScheme name="Default Design 4">
        <a:dk1>
          <a:srgbClr val="194349"/>
        </a:dk1>
        <a:lt1>
          <a:srgbClr val="FFFFCC"/>
        </a:lt1>
        <a:dk2>
          <a:srgbClr val="0000FF"/>
        </a:dk2>
        <a:lt2>
          <a:srgbClr val="FFFFFF"/>
        </a:lt2>
        <a:accent1>
          <a:srgbClr val="0099FF"/>
        </a:accent1>
        <a:accent2>
          <a:srgbClr val="33CC33"/>
        </a:accent2>
        <a:accent3>
          <a:srgbClr val="AAAAFF"/>
        </a:accent3>
        <a:accent4>
          <a:srgbClr val="DADAAE"/>
        </a:accent4>
        <a:accent5>
          <a:srgbClr val="AACAFF"/>
        </a:accent5>
        <a:accent6>
          <a:srgbClr val="2DB92D"/>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Default Design 5">
        <a:dk1>
          <a:srgbClr val="194349"/>
        </a:dk1>
        <a:lt1>
          <a:srgbClr val="FFFFCC"/>
        </a:lt1>
        <a:dk2>
          <a:srgbClr val="72A497"/>
        </a:dk2>
        <a:lt2>
          <a:srgbClr val="000000"/>
        </a:lt2>
        <a:accent1>
          <a:srgbClr val="805D32"/>
        </a:accent1>
        <a:accent2>
          <a:srgbClr val="7D2F3C"/>
        </a:accent2>
        <a:accent3>
          <a:srgbClr val="BCCFC9"/>
        </a:accent3>
        <a:accent4>
          <a:srgbClr val="DADAAE"/>
        </a:accent4>
        <a:accent5>
          <a:srgbClr val="C0B6AD"/>
        </a:accent5>
        <a:accent6>
          <a:srgbClr val="712A35"/>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Default Design 6">
        <a:dk1>
          <a:srgbClr val="1C1C1C"/>
        </a:dk1>
        <a:lt1>
          <a:srgbClr val="FFFFFF"/>
        </a:lt1>
        <a:dk2>
          <a:srgbClr val="710F0F"/>
        </a:dk2>
        <a:lt2>
          <a:srgbClr val="FFFFFF"/>
        </a:lt2>
        <a:accent1>
          <a:srgbClr val="FF9900"/>
        </a:accent1>
        <a:accent2>
          <a:srgbClr val="FF3300"/>
        </a:accent2>
        <a:accent3>
          <a:srgbClr val="BBAAAA"/>
        </a:accent3>
        <a:accent4>
          <a:srgbClr val="DADADA"/>
        </a:accent4>
        <a:accent5>
          <a:srgbClr val="FFCAAA"/>
        </a:accent5>
        <a:accent6>
          <a:srgbClr val="E72D00"/>
        </a:accent6>
        <a:hlink>
          <a:srgbClr val="666699"/>
        </a:hlink>
        <a:folHlink>
          <a:srgbClr val="996633"/>
        </a:folHlink>
      </a:clrScheme>
      <a:clrMap bg1="dk2" tx1="lt1" bg2="dk1" tx2="lt2" accent1="accent1" accent2="accent2" accent3="accent3" accent4="accent4" accent5="accent5" accent6="accent6" hlink="hlink" folHlink="folHlink"/>
    </a:extraClrScheme>
    <a:extraClrScheme>
      <a:clrScheme name="Default Design 7">
        <a:dk1>
          <a:srgbClr val="336666"/>
        </a:dk1>
        <a:lt1>
          <a:srgbClr val="FFFFFF"/>
        </a:lt1>
        <a:dk2>
          <a:srgbClr val="000000"/>
        </a:dk2>
        <a:lt2>
          <a:srgbClr val="666699"/>
        </a:lt2>
        <a:accent1>
          <a:srgbClr val="99CCCC"/>
        </a:accent1>
        <a:accent2>
          <a:srgbClr val="CCCCCC"/>
        </a:accent2>
        <a:accent3>
          <a:srgbClr val="FFFFFF"/>
        </a:accent3>
        <a:accent4>
          <a:srgbClr val="2A5656"/>
        </a:accent4>
        <a:accent5>
          <a:srgbClr val="CAE2E2"/>
        </a:accent5>
        <a:accent6>
          <a:srgbClr val="B9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00"/>
        </a:dk2>
        <a:lt2>
          <a:srgbClr val="666699"/>
        </a:lt2>
        <a:accent1>
          <a:srgbClr val="FF9900"/>
        </a:accent1>
        <a:accent2>
          <a:srgbClr val="FF0000"/>
        </a:accent2>
        <a:accent3>
          <a:srgbClr val="FFFFFF"/>
        </a:accent3>
        <a:accent4>
          <a:srgbClr val="000000"/>
        </a:accent4>
        <a:accent5>
          <a:srgbClr val="FFCAAA"/>
        </a:accent5>
        <a:accent6>
          <a:srgbClr val="E70000"/>
        </a:accent6>
        <a:hlink>
          <a:srgbClr val="336699"/>
        </a:hlink>
        <a:folHlink>
          <a:srgbClr val="808080"/>
        </a:folHlink>
      </a:clrScheme>
      <a:clrMap bg1="lt1" tx1="dk1" bg2="lt2" tx2="dk2" accent1="accent1" accent2="accent2" accent3="accent3" accent4="accent4" accent5="accent5" accent6="accent6" hlink="hlink" folHlink="folHlink"/>
    </a:extraClrScheme>
    <a:extraClrScheme>
      <a:clrScheme name="Default Design 9">
        <a:dk1>
          <a:srgbClr val="000000"/>
        </a:dk1>
        <a:lt1>
          <a:srgbClr val="FFFFFF"/>
        </a:lt1>
        <a:dk2>
          <a:srgbClr val="000000"/>
        </a:dk2>
        <a:lt2>
          <a:srgbClr val="666699"/>
        </a:lt2>
        <a:accent1>
          <a:srgbClr val="CC3300"/>
        </a:accent1>
        <a:accent2>
          <a:srgbClr val="CC9900"/>
        </a:accent2>
        <a:accent3>
          <a:srgbClr val="FFFFFF"/>
        </a:accent3>
        <a:accent4>
          <a:srgbClr val="000000"/>
        </a:accent4>
        <a:accent5>
          <a:srgbClr val="E2ADAA"/>
        </a:accent5>
        <a:accent6>
          <a:srgbClr val="B98A00"/>
        </a:accent6>
        <a:hlink>
          <a:srgbClr val="CC6600"/>
        </a:hlink>
        <a:folHlink>
          <a:srgbClr val="808080"/>
        </a:folHlink>
      </a:clrScheme>
      <a:clrMap bg1="lt1" tx1="dk1" bg2="lt2" tx2="dk2" accent1="accent1" accent2="accent2" accent3="accent3" accent4="accent4" accent5="accent5" accent6="accent6" hlink="hlink" folHlink="folHlink"/>
    </a:extraClrScheme>
    <a:extraClrScheme>
      <a:clrScheme name="Default Design 10">
        <a:dk1>
          <a:srgbClr val="000000"/>
        </a:dk1>
        <a:lt1>
          <a:srgbClr val="FFFFFF"/>
        </a:lt1>
        <a:dk2>
          <a:srgbClr val="000000"/>
        </a:dk2>
        <a:lt2>
          <a:srgbClr val="666699"/>
        </a:lt2>
        <a:accent1>
          <a:srgbClr val="666699"/>
        </a:accent1>
        <a:accent2>
          <a:srgbClr val="9999FF"/>
        </a:accent2>
        <a:accent3>
          <a:srgbClr val="FFFFFF"/>
        </a:accent3>
        <a:accent4>
          <a:srgbClr val="000000"/>
        </a:accent4>
        <a:accent5>
          <a:srgbClr val="B8B8CA"/>
        </a:accent5>
        <a:accent6>
          <a:srgbClr val="8A8AE7"/>
        </a:accent6>
        <a:hlink>
          <a:srgbClr val="3366FF"/>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55049</TotalTime>
  <Words>3030</Words>
  <Application>Microsoft Macintosh PowerPoint</Application>
  <PresentationFormat>On-screen Show (4:3)</PresentationFormat>
  <Paragraphs>680</Paragraphs>
  <Slides>67</Slides>
  <Notes>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67</vt:i4>
      </vt:variant>
    </vt:vector>
  </HeadingPairs>
  <TitlesOfParts>
    <vt:vector size="76" baseType="lpstr">
      <vt:lpstr>Andale Mono</vt:lpstr>
      <vt:lpstr>Arial Black</vt:lpstr>
      <vt:lpstr>Calibri</vt:lpstr>
      <vt:lpstr>Gill Sans</vt:lpstr>
      <vt:lpstr>ＭＳ Ｐゴシック</vt:lpstr>
      <vt:lpstr>Wingdings</vt:lpstr>
      <vt:lpstr>Zapf Dingbats</vt:lpstr>
      <vt:lpstr>Arial</vt:lpstr>
      <vt:lpstr>Default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University of Waterloo</Company>
  <LinksUpToDate>false</LinksUpToDate>
  <SharedDoc>false</SharedDoc>
  <HyperlinkBase/>
  <HyperlinksChanged>false</HyperlinksChanged>
  <AppVersion>15.0032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Big Data infrastructure</dc:title>
  <dc:subject/>
  <dc:creator>Jimmy Lin</dc:creator>
  <cp:keywords/>
  <dc:description/>
  <cp:lastModifiedBy>Jimmy Lin</cp:lastModifiedBy>
  <cp:revision>11729</cp:revision>
  <cp:lastPrinted>2017-01-19T20:32:32Z</cp:lastPrinted>
  <dcterms:created xsi:type="dcterms:W3CDTF">2012-08-31T06:36:49Z</dcterms:created>
  <dcterms:modified xsi:type="dcterms:W3CDTF">2018-01-18T02:16:58Z</dcterms:modified>
  <cp:category/>
</cp:coreProperties>
</file>